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8" r:id="rId6"/>
    <p:sldId id="291" r:id="rId7"/>
    <p:sldId id="294" r:id="rId8"/>
    <p:sldId id="293" r:id="rId9"/>
    <p:sldId id="295" r:id="rId10"/>
    <p:sldId id="296" r:id="rId11"/>
    <p:sldId id="297" r:id="rId12"/>
    <p:sldId id="299" r:id="rId13"/>
    <p:sldId id="292" r:id="rId14"/>
    <p:sldId id="301" r:id="rId15"/>
    <p:sldId id="302" r:id="rId16"/>
    <p:sldId id="304" r:id="rId17"/>
    <p:sldId id="300" r:id="rId18"/>
    <p:sldId id="266" r:id="rId19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656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0D6DE-83B5-4E6D-9928-ED5430640FAB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DD99-9BF0-474B-BB92-4ED95A7B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20780-3741-46C7-B869-E290D70C69A5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74DD8-F12C-4B39-86DC-1908BDDB7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5/12/2011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5/12/2011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mg.org/spec/DMN/20240513/FEE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33800"/>
            <a:ext cx="6858000" cy="1143000"/>
          </a:xfrm>
        </p:spPr>
        <p:txBody>
          <a:bodyPr>
            <a:noAutofit/>
          </a:bodyPr>
          <a:lstStyle/>
          <a:p>
            <a:r>
              <a:rPr lang="en-US" sz="2400" dirty="0"/>
              <a:t>Extending DMN with FEEL Libraries</a:t>
            </a:r>
            <a:endParaRPr lang="en-GB" sz="2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895350"/>
          </a:xfrm>
        </p:spPr>
        <p:txBody>
          <a:bodyPr>
            <a:normAutofit/>
          </a:bodyPr>
          <a:lstStyle/>
          <a:p>
            <a:r>
              <a:rPr lang="en-GB" sz="1400" dirty="0"/>
              <a:t>September 2025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761999" cy="761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AD5C5-3064-317D-2B88-1888004A5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0001-A629-1458-F0A5-FFE5409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B509B-29DD-3475-D18D-201EC793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0090A-FBA0-36FF-E485-FD04BA4115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DMN/FEEL</a:t>
            </a:r>
            <a:r>
              <a:rPr lang="en-US" dirty="0"/>
              <a:t> is </a:t>
            </a:r>
            <a:r>
              <a:rPr lang="en-US" b="1" dirty="0"/>
              <a:t>intentionally less expressive</a:t>
            </a:r>
            <a:r>
              <a:rPr lang="en-US" dirty="0"/>
              <a:t> than a programming language to remain simple, readable, and business-focused.</a:t>
            </a:r>
          </a:p>
          <a:p>
            <a:r>
              <a:rPr lang="en-US" b="1" dirty="0"/>
              <a:t>Programming languages</a:t>
            </a:r>
            <a:r>
              <a:rPr lang="en-US" dirty="0"/>
              <a:t> are </a:t>
            </a:r>
            <a:r>
              <a:rPr lang="en-US" b="1" dirty="0"/>
              <a:t>far more expressive</a:t>
            </a:r>
            <a:r>
              <a:rPr lang="en-US" dirty="0"/>
              <a:t>, flexible, and powerful but require technical skill and introduce complexity.</a:t>
            </a:r>
          </a:p>
          <a:p>
            <a:r>
              <a:rPr lang="en-US" dirty="0"/>
              <a:t>In practice, they’re </a:t>
            </a:r>
            <a:r>
              <a:rPr lang="en-US" b="1" dirty="0"/>
              <a:t>complementary</a:t>
            </a:r>
            <a:r>
              <a:rPr lang="en-US" dirty="0"/>
              <a:t>: use DMN/FEEL for </a:t>
            </a:r>
            <a:r>
              <a:rPr lang="en-US" b="1" dirty="0"/>
              <a:t>rules and decisions</a:t>
            </a:r>
            <a:r>
              <a:rPr lang="en-US" dirty="0"/>
              <a:t>; use programming languages for </a:t>
            </a:r>
            <a:r>
              <a:rPr lang="en-US" b="1" dirty="0"/>
              <a:t>system logic, orchestration, and infrastructure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1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EF243-CFE3-4942-1552-08603E6DC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9CAB-CF02-4079-8763-B1C341A2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Solution: FEEL libraries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E4671-E38F-5F1F-5230-CBCF2FB3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1C2E39-E8F2-1C01-3B92-57EF573FF593}"/>
              </a:ext>
            </a:extLst>
          </p:cNvPr>
          <p:cNvSpPr txBox="1"/>
          <p:nvPr/>
        </p:nvSpPr>
        <p:spPr>
          <a:xfrm>
            <a:off x="583582" y="1371600"/>
            <a:ext cx="7874618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library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name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namespace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a list of </a:t>
            </a:r>
            <a:r>
              <a:rPr lang="en-US" b="1" dirty="0"/>
              <a:t>function declarations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library is uniquely identified by a pair: </a:t>
            </a:r>
            <a:r>
              <a:rPr lang="en-US" b="1" dirty="0"/>
              <a:t>namespace + name</a:t>
            </a:r>
            <a:endParaRPr lang="en-US" dirty="0"/>
          </a:p>
          <a:p>
            <a:endParaRPr lang="en-US" b="1" dirty="0"/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 ::= 'namespace'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qualifiedName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';'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 '{' functions '}'.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functions ::= function (';' function)*.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::= 'function' name '('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formalParameter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(','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formalParameter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)*)? ')' ':' type.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where name, </a:t>
            </a:r>
            <a:r>
              <a:rPr lang="en-US" dirty="0" err="1"/>
              <a:t>qualifiedName</a:t>
            </a:r>
            <a:r>
              <a:rPr lang="en-US" dirty="0"/>
              <a:t>, type and </a:t>
            </a:r>
            <a:r>
              <a:rPr lang="en-US" dirty="0" err="1"/>
              <a:t>formalParameter</a:t>
            </a:r>
            <a:r>
              <a:rPr lang="en-US" dirty="0"/>
              <a:t> are described in the FEEL grammar.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0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FC8C3-AD38-876F-A7C0-BB9E7B664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EC55-F0D2-C7D3-AE06-B0751F4D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Solution: Design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87134-EE2D-5368-0494-308D974C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97DA8-A7AA-F409-2FE4-3C942D3EE5B9}"/>
              </a:ext>
            </a:extLst>
          </p:cNvPr>
          <p:cNvSpPr txBox="1"/>
          <p:nvPr/>
        </p:nvSpPr>
        <p:spPr>
          <a:xfrm>
            <a:off x="583582" y="1393746"/>
            <a:ext cx="787461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definitions of the FEEL libraries are platform-independent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They do not contain any information about the execution platform (e.g., Java).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discovery mechanism of the definitions of the libraries and the artifacts needed to execute the functions (e.g., Java jars or Python modules) is vendor-specific.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mapping of the FEEL types to the native platforms (e.g., Java) is defined in Table 47: Mapping between FEEL and other domains.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functions defined in a library become visible in the scope of the evaluation (see 10.3.2.11) once they are imported in a DMN file (see 6.3.3) with the import type equal to the FEEL namespace (e.g., </a:t>
            </a:r>
            <a:r>
              <a:rPr lang="en-US" sz="2000" dirty="0">
                <a:hlinkClick r:id="rId2"/>
              </a:rPr>
              <a:t>https://www.omg.org/spec/DMN/20240513/FEEL/</a:t>
            </a:r>
            <a:r>
              <a:rPr lang="en-US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functions defined in a library are invoked in the same way as the imported BKMs or Decision Services (e.g., </a:t>
            </a:r>
            <a:r>
              <a:rPr lang="en-US" sz="2000" dirty="0" err="1"/>
              <a:t>prefix.f</a:t>
            </a:r>
            <a:r>
              <a:rPr lang="en-US" sz="2000" dirty="0"/>
              <a:t>(a, b, c)).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70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59554-03FE-2417-7AD8-5EAA87A40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7405-0610-61CE-C552-0F4C0823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Solution: Example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9F11A-3812-AC36-F391-C2EDC990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82D97-6677-37C7-DF4F-02D6391D40DD}"/>
              </a:ext>
            </a:extLst>
          </p:cNvPr>
          <p:cNvSpPr txBox="1"/>
          <p:nvPr/>
        </p:nvSpPr>
        <p:spPr>
          <a:xfrm>
            <a:off x="583582" y="1393746"/>
            <a:ext cx="787461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org.omg.feel.stringUtil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stringLib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Checks if str is empty ("") or null.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(str: string)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The capitalized str, null if str is null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capitalize(str: string) : string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endParaRPr lang="en-US" dirty="0"/>
          </a:p>
          <a:p>
            <a:r>
              <a:rPr lang="en-US" dirty="0"/>
              <a:t>once the library is imported with</a:t>
            </a: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&lt;import namespace="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org.omg.feel.stringUtil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 name="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="https://www.omg.org/spec/DMN/20240513/FEEL/"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dirty="0"/>
          </a:p>
          <a:p>
            <a:r>
              <a:rPr lang="en-US" dirty="0"/>
              <a:t>the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/>
              <a:t> can be invoked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41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65B1-99B1-180C-4B21-49AE24539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D0DE-3FFA-AFD0-95A4-4D9972AF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Solution: Advantages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763EC-54B2-AA10-D5F0-38D3D12B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A45EF-ED62-BFE9-903B-EBC9DF8DE04F}"/>
              </a:ext>
            </a:extLst>
          </p:cNvPr>
          <p:cNvSpPr txBox="1"/>
          <p:nvPr/>
        </p:nvSpPr>
        <p:spPr>
          <a:xfrm>
            <a:off x="457200" y="1295401"/>
            <a:ext cx="82296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🔁 Reusability</a:t>
            </a:r>
          </a:p>
          <a:p>
            <a:r>
              <a:rPr lang="en-US" sz="1600" dirty="0"/>
              <a:t>FEEL libraries allow you to define common logic once (e.g., complex calculations, string parsing, date rules) and reuse it across multiple DMN models or decisions.</a:t>
            </a:r>
          </a:p>
          <a:p>
            <a:endParaRPr lang="en-US" sz="1600" dirty="0"/>
          </a:p>
          <a:p>
            <a:r>
              <a:rPr lang="en-US" sz="1600" dirty="0"/>
              <a:t>🧠 Abstraction of Complex Logic</a:t>
            </a:r>
          </a:p>
          <a:p>
            <a:r>
              <a:rPr lang="en-US" sz="1600" dirty="0"/>
              <a:t>Hide complicated or technical expressions behind a simple, business-friendly name, making decision tables clearer and easier to maintain.</a:t>
            </a:r>
          </a:p>
          <a:p>
            <a:endParaRPr lang="en-US" sz="1600" dirty="0"/>
          </a:p>
          <a:p>
            <a:r>
              <a:rPr lang="en-US" sz="1600" dirty="0"/>
              <a:t>🧩 Domain-Specific Logic</a:t>
            </a:r>
          </a:p>
          <a:p>
            <a:r>
              <a:rPr lang="en-US" sz="1600" dirty="0"/>
              <a:t>Libraries often capture specific business domain rules, such as tax rules, insurance risk scores, or eligibility criteria.</a:t>
            </a:r>
          </a:p>
          <a:p>
            <a:endParaRPr lang="en-US" sz="1600" dirty="0"/>
          </a:p>
          <a:p>
            <a:r>
              <a:rPr lang="en-US" sz="1600" dirty="0"/>
              <a:t>🛠️ Maintainability and Consistency</a:t>
            </a:r>
          </a:p>
          <a:p>
            <a:r>
              <a:rPr lang="en-US" sz="1600" dirty="0"/>
              <a:t>Centralized functions help ensure consistent decision logic across multiple models and are easier to update in one place when rules change.</a:t>
            </a:r>
          </a:p>
          <a:p>
            <a:endParaRPr lang="en-US" sz="1600" dirty="0"/>
          </a:p>
          <a:p>
            <a:r>
              <a:rPr lang="en-US" sz="1600" dirty="0"/>
              <a:t>🧪 Testability</a:t>
            </a:r>
          </a:p>
          <a:p>
            <a:r>
              <a:rPr lang="en-US" sz="1600" dirty="0"/>
              <a:t>FEEL libraries make it easier to test smaller units of logic independently, especially when using decision modeling tools that support unit testing or simulation.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969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564" y="236220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  <a:p>
            <a:r>
              <a:rPr lang="en-GB" dirty="0"/>
              <a:t>Problem Solution</a:t>
            </a:r>
          </a:p>
          <a:p>
            <a:r>
              <a:rPr lang="en-GB" dirty="0"/>
              <a:t>Q&amp;As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46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E5EE-D988-CAA0-7E7C-A6185747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432F-4C74-0616-35E8-EDBD8F06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F51F12-1E12-9456-E2AB-33B34566BF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Decision Model and Notation (DMN)</a:t>
            </a:r>
            <a:r>
              <a:rPr lang="en-US" dirty="0"/>
              <a:t> combined with </a:t>
            </a:r>
            <a:r>
              <a:rPr lang="en-US" b="1" dirty="0"/>
              <a:t>FEEL (Friendly Enough Expression Language) </a:t>
            </a:r>
            <a:r>
              <a:rPr lang="en-US" dirty="0"/>
              <a:t>and a </a:t>
            </a:r>
            <a:r>
              <a:rPr lang="en-US" b="1" dirty="0"/>
              <a:t>general-purpose programming language</a:t>
            </a:r>
            <a:r>
              <a:rPr lang="en-US" dirty="0"/>
              <a:t> (like Java, C#, or Python) differ significantly in </a:t>
            </a:r>
            <a:r>
              <a:rPr lang="en-US" b="1" dirty="0"/>
              <a:t>expressiveness</a:t>
            </a:r>
            <a:r>
              <a:rPr lang="en-US" dirty="0"/>
              <a:t>, </a:t>
            </a:r>
            <a:r>
              <a:rPr lang="en-US" b="1" dirty="0"/>
              <a:t>purpose</a:t>
            </a:r>
            <a:r>
              <a:rPr lang="en-US" dirty="0"/>
              <a:t>, and </a:t>
            </a:r>
            <a:r>
              <a:rPr lang="en-US" b="1" dirty="0"/>
              <a:t>abstraction level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Here’s a comparison based on </a:t>
            </a:r>
            <a:r>
              <a:rPr lang="en-US" b="1" dirty="0"/>
              <a:t>intent</a:t>
            </a:r>
            <a:r>
              <a:rPr lang="en-US" dirty="0"/>
              <a:t>, </a:t>
            </a:r>
            <a:r>
              <a:rPr lang="en-US" b="1" dirty="0"/>
              <a:t>expressiveness</a:t>
            </a:r>
            <a:r>
              <a:rPr lang="en-US" dirty="0"/>
              <a:t>, and </a:t>
            </a:r>
            <a:r>
              <a:rPr lang="en-US" b="1" dirty="0"/>
              <a:t>flexibility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8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FCEB1-D225-C049-DE4E-40DAF2C2F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7677-F708-C0C4-88FD-E0EDF65D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Purpose and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995CC-33E3-C4AA-72F8-3565BB7E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573F6F1-91BE-FE0A-A11C-FA2BE78A71C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79009479"/>
              </p:ext>
            </p:extLst>
          </p:nvPr>
        </p:nvGraphicFramePr>
        <p:xfrm>
          <a:off x="457200" y="1584642"/>
          <a:ext cx="8229600" cy="393192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2929712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3210113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42344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DMN/FEEL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Programming Language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605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Domain Focus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Business decision modeling. 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Tailored for expressing decision logic in a structured, visual, and understandable way for business users.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General-purpose computation across any domain: web dev, finance, systems,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91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Audience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Business analysts, process modelers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Software developers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7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Clarity of Logic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Highly readable and self-explanatory. 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Uses decision tables and natural-language-like expressions.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Requires coding knowledge. 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Logic may not be obvious without reading the code carefully.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01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47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59F99-FE5B-BD77-6D8A-498B8723F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F80A-98E5-2E54-1328-128630AD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and Logic Expressiveness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A6818-9C68-6EB1-34C6-03607F46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F81AB17-7774-B3D7-971D-5497CDC2177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23141471"/>
              </p:ext>
            </p:extLst>
          </p:nvPr>
        </p:nvGraphicFramePr>
        <p:xfrm>
          <a:off x="487837" y="1600200"/>
          <a:ext cx="8229600" cy="40233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08726020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6503429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8584499"/>
                    </a:ext>
                  </a:extLst>
                </a:gridCol>
              </a:tblGrid>
              <a:tr h="2517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DMN/FEEL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Programming Language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661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Data Structures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Limited to lists, contexts, and primitive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Rich support: lists, sets, maps, custom classes, trees, graphs,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764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Conditional Logic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Expressed via decision tables or basic if-then-else in FEEL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Fully supported: if, switch, ternary,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88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Loops / Iteration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Limited support (for, filter, some, every in FEEL, but not procedural loops)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Full support: for, while, recursion,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78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Functions / Methods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Simple function expressions; limited higher-order function capabilities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Full support for defining and invoking complex functions and 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45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2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2B60E-8C90-6AC5-A452-3084BC5A5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029E-48F4-4F92-1A9C-D0B884B7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Turing Completeness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2C517-6E07-6E48-195B-50520D09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C889425-99FE-9F49-8A06-1E0F025FCF6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4183154"/>
              </p:ext>
            </p:extLst>
          </p:nvPr>
        </p:nvGraphicFramePr>
        <p:xfrm>
          <a:off x="457200" y="1645920"/>
          <a:ext cx="8229600" cy="27432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43658675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75863275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839786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FEEL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Programming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872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Fixed-length loops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✅ Supported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✅ Supported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303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Unbounded loops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❌ Not 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✅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915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Recursion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❌ Forbidden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✅ Supported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82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Memory manipulation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❌ Not 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✅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507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Turing-complete?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❌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✅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43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80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B735D-2586-C003-A255-F1611215F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89E6-5720-8533-3725-A6FD1E2C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Extensibility and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8EDAB-E71A-FA0B-F25C-BF0FF1EF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ADCA2CF-A31E-BF25-EA5E-1F3B1ED2F8A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12716805"/>
              </p:ext>
            </p:extLst>
          </p:nvPr>
        </p:nvGraphicFramePr>
        <p:xfrm>
          <a:off x="489408" y="1555115"/>
          <a:ext cx="8229600" cy="21945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12474604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82058236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905613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DMN/FEEL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Programming Language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13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Extensibility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Limited – not intended for custom logic beyond predefined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Full – can build and import libraries, plugins, frameworks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258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Integration with Systems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Designed to be embedded in BPMN/workflows or called from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Can directly build or interact with full systems, APIs, databases,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46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85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2F1FA-1684-E223-50B8-6B0690ECE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CC07-B923-030A-BC7A-CB1199E0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Summary: Use Case 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28F72-F65D-CBA3-994B-EB8D5571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A131A8F-446F-7024-198C-A4F834535C2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65918485"/>
              </p:ext>
            </p:extLst>
          </p:nvPr>
        </p:nvGraphicFramePr>
        <p:xfrm>
          <a:off x="482338" y="1554480"/>
          <a:ext cx="8229600" cy="37490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8844109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4603670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74398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DMN/FEEL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Programming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128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Business rules (e.g., loan approval, eligibility criteria)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✅ Ideal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✅ Possible but overkill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501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Complex data processing or 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❌ Not suitable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✅ Ideal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511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System automation, web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❌ Only as part of decision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✅ Full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763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Collaboration with non-technical stakeholders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✅ Very readable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❌ Often too technical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76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692DC-ECB5-B3DB-8810-8F3C9126D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AF5B-9B29-97FD-2895-FDD7FF16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Summary: Expressiveness Comparison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292BE-37BE-2FB4-C527-882FCFA2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D5E7BF5-E22C-7D41-FA6D-7E396A982EB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4648005"/>
              </p:ext>
            </p:extLst>
          </p:nvPr>
        </p:nvGraphicFramePr>
        <p:xfrm>
          <a:off x="457200" y="1645920"/>
          <a:ext cx="8229600" cy="35661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252010658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36274507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28610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DMN/FEEL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Programming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042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Clarity for business rules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✅ 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❌ Often obscure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040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Flexibility and abstraction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❌ Limited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✅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202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Control structures and data handling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❌ Minimal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✅ Rich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670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Execution and performance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✅ Fast and optimized for decisions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✅ General-purpose, customizable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62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Total expressiveness (power)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❌ Not Turing 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✅ Turing complete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90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663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AE1FA63585114BB824D5148346DDAA" ma:contentTypeVersion="0" ma:contentTypeDescription="Create a new document." ma:contentTypeScope="" ma:versionID="5ccc8e48c5c4d6c60822c563fa9f3bd9">
  <xsd:schema xmlns:xsd="http://www.w3.org/2001/XMLSchema" xmlns:p="http://schemas.microsoft.com/office/2006/metadata/properties" xmlns:ns1="http://schemas.microsoft.com/sharepoint/v3" xmlns:ns2="A61FAE18-8535-4B11-B824-D5148346DDAA" targetNamespace="http://schemas.microsoft.com/office/2006/metadata/properties" ma:root="true" ma:fieldsID="4da5b6e686d7822af01b517a6a79cd21" ns1:_="" ns2:_="">
    <xsd:import namespace="http://schemas.microsoft.com/sharepoint/v3"/>
    <xsd:import namespace="A61FAE18-8535-4B11-B824-D5148346DDA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LivelinkID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1" nillable="true" ma:displayName="Level" ma:hidden="true" ma:internalName="_Level" ma:readOnly="true">
      <xsd:simpleType>
        <xsd:restriction base="dms:Unknown"/>
      </xsd:simpleType>
    </xsd:element>
    <xsd:element name="_IsCurrentVersion" ma:index="5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6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7" nillable="true" ma:displayName="UI Version" ma:hidden="true" ma:internalName="_UIVersion" ma:readOnly="true">
      <xsd:simpleType>
        <xsd:restriction base="dms:Unknown"/>
      </xsd:simpleType>
    </xsd:element>
    <xsd:element name="_UIVersionString" ma:index="58" nillable="true" ma:displayName="Version" ma:internalName="_UIVersionString" ma:readOnly="true">
      <xsd:simpleType>
        <xsd:restriction base="dms:Text"/>
      </xsd:simpleType>
    </xsd:element>
    <xsd:element name="InstanceID" ma:index="59" nillable="true" ma:displayName="Instance ID" ma:hidden="true" ma:internalName="InstanceID" ma:readOnly="true">
      <xsd:simpleType>
        <xsd:restriction base="dms:Unknown"/>
      </xsd:simpleType>
    </xsd:element>
    <xsd:element name="Order" ma:index="60" nillable="true" ma:displayName="Order" ma:hidden="true" ma:internalName="Order">
      <xsd:simpleType>
        <xsd:restriction base="dms:Number"/>
      </xsd:simpleType>
    </xsd:element>
    <xsd:element name="GUID" ma:index="61" nillable="true" ma:displayName="GUID" ma:hidden="true" ma:internalName="GUID" ma:readOnly="tru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4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5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A61FAE18-8535-4B11-B824-D5148346DDAA" elementFormDefault="qualified">
    <xsd:import namespace="http://schemas.microsoft.com/office/2006/documentManagement/types"/>
    <xsd:element name="LivelinkID" ma:index="9" nillable="true" ma:displayName="LivelinkID" ma:description="LivelinkID" ma:internalName="LivelinkID">
      <xsd:simpleType>
        <xsd:restriction base="dms:Text">
          <xsd:maxLength value="255"/>
        </xsd:restriction>
      </xsd:simpleType>
    </xsd:element>
    <xsd:element name="Description0" ma:index="10" nillable="true" ma:displayName="Description" ma:description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LivelinkID xmlns="A61FAE18-8535-4B11-B824-D5148346DDAA" xsi:nil="true"/>
    <Description0 xmlns="A61FAE18-8535-4B11-B824-D5148346DDAA">Selectors overview.  AttributeValueSelector, GlewGenericValueSelector</Description0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0x01010018AE1FA63585114BB824D5148346DDAA</ContentType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805A6D-A26D-4163-B528-A30742F31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1FAE18-8535-4B11-B824-D5148346DDA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69C8868-14FF-4361-88F3-CAF5AB85686A}">
  <ds:schemaRefs>
    <ds:schemaRef ds:uri="http://schemas.microsoft.com/office/2006/metadata/properties"/>
    <ds:schemaRef ds:uri="A61FAE18-8535-4B11-B824-D5148346DDAA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1176EBF-7CE3-49D1-BAE9-ECDC6EE8E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237</TotalTime>
  <Words>1103</Words>
  <Application>Microsoft Office PowerPoint</Application>
  <PresentationFormat>On-screen Show (4:3)</PresentationFormat>
  <Paragraphs>180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Bookman Old Style</vt:lpstr>
      <vt:lpstr>Calibri</vt:lpstr>
      <vt:lpstr>Courier New</vt:lpstr>
      <vt:lpstr>Gill Sans MT</vt:lpstr>
      <vt:lpstr>Wingdings</vt:lpstr>
      <vt:lpstr>Wingdings 3</vt:lpstr>
      <vt:lpstr>Origin</vt:lpstr>
      <vt:lpstr>Extending DMN with FEEL Libraries</vt:lpstr>
      <vt:lpstr>Content</vt:lpstr>
      <vt:lpstr>Problem Statement</vt:lpstr>
      <vt:lpstr>Purpose and Domain</vt:lpstr>
      <vt:lpstr>Control Flow and Logic Expressiveness</vt:lpstr>
      <vt:lpstr>Turing Completeness</vt:lpstr>
      <vt:lpstr>Extensibility and Integration</vt:lpstr>
      <vt:lpstr>Summary: Use Case Fit</vt:lpstr>
      <vt:lpstr>Summary: Expressiveness Comparison</vt:lpstr>
      <vt:lpstr>Conclusion</vt:lpstr>
      <vt:lpstr>Problem Solution: FEEL libraries</vt:lpstr>
      <vt:lpstr>Problem Solution: Design</vt:lpstr>
      <vt:lpstr>Problem Solution: Example</vt:lpstr>
      <vt:lpstr>Problem Solution: Advantages</vt:lpstr>
      <vt:lpstr>Questions?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Selectors</dc:title>
  <dc:creator>Authorized User</dc:creator>
  <cp:lastModifiedBy>Octavian Patrascoiu</cp:lastModifiedBy>
  <cp:revision>190</cp:revision>
  <dcterms:created xsi:type="dcterms:W3CDTF">2011-05-12T19:21:48Z</dcterms:created>
  <dcterms:modified xsi:type="dcterms:W3CDTF">2025-08-28T18:10:04Z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182af213-15a4-4ca7-8eb9-df5004532b3d</vt:lpwstr>
  </property>
  <property fmtid="{D5CDD505-2E9C-101B-9397-08002B2CF9AE}" pid="4" name="ContentTypeId">
    <vt:lpwstr>0x0101007A0CBA9DE52F434E827AFE4B365B0224</vt:lpwstr>
  </property>
  <property fmtid="{D5CDD505-2E9C-101B-9397-08002B2CF9AE}" pid="5" name="TitusGUID">
    <vt:lpwstr>db4117bc-3c34-4833-aac6-ab35e248b628</vt:lpwstr>
  </property>
  <property fmtid="{D5CDD505-2E9C-101B-9397-08002B2CF9AE}" pid="6" name="Classification">
    <vt:lpwstr>I</vt:lpwstr>
  </property>
</Properties>
</file>