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8" r:id="rId6"/>
    <p:sldId id="291" r:id="rId7"/>
    <p:sldId id="284" r:id="rId8"/>
    <p:sldId id="268" r:id="rId9"/>
    <p:sldId id="269" r:id="rId10"/>
    <p:sldId id="280" r:id="rId11"/>
    <p:sldId id="281" r:id="rId12"/>
    <p:sldId id="276" r:id="rId13"/>
    <p:sldId id="270" r:id="rId14"/>
    <p:sldId id="287" r:id="rId15"/>
    <p:sldId id="289" r:id="rId16"/>
    <p:sldId id="290" r:id="rId17"/>
    <p:sldId id="288" r:id="rId18"/>
    <p:sldId id="286" r:id="rId19"/>
    <p:sldId id="266" r:id="rId20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6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0D6DE-83B5-4E6D-9928-ED5430640FAB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DD99-9BF0-474B-BB92-4ED95A7B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0780-3741-46C7-B869-E290D70C69A5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4DD8-F12C-4B39-86DC-1908BDDB7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4DD8-F12C-4B39-86DC-1908BDDB76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5/12/2011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5/12/2011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>
            <a:noAutofit/>
          </a:bodyPr>
          <a:lstStyle/>
          <a:p>
            <a:r>
              <a:rPr lang="en-US" sz="2400" dirty="0"/>
              <a:t>Optimizing Performance and Scalability in Low-Code / No-Code DMN Platforms</a:t>
            </a:r>
            <a:endParaRPr lang="en-GB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5350"/>
          </a:xfrm>
        </p:spPr>
        <p:txBody>
          <a:bodyPr>
            <a:normAutofit/>
          </a:bodyPr>
          <a:lstStyle/>
          <a:p>
            <a:r>
              <a:rPr lang="en-GB" sz="1400" dirty="0"/>
              <a:t>September 2024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619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Model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AWS Lambda</a:t>
            </a:r>
          </a:p>
          <a:p>
            <a:r>
              <a:rPr lang="en-GB" dirty="0" err="1"/>
              <a:t>gRPC</a:t>
            </a:r>
            <a:r>
              <a:rPr lang="en-GB" dirty="0"/>
              <a:t> / </a:t>
            </a:r>
            <a:r>
              <a:rPr lang="en-GB" dirty="0" err="1"/>
              <a:t>protobuf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A08A29-E11C-D508-85EF-78D709215F30}"/>
              </a:ext>
            </a:extLst>
          </p:cNvPr>
          <p:cNvGrpSpPr/>
          <p:nvPr/>
        </p:nvGrpSpPr>
        <p:grpSpPr>
          <a:xfrm>
            <a:off x="451963" y="3805021"/>
            <a:ext cx="1230027" cy="611650"/>
            <a:chOff x="-349496" y="3434140"/>
            <a:chExt cx="1506538" cy="764844"/>
          </a:xfrm>
        </p:grpSpPr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14C300DA-E2F4-AE18-6FBD-00A9BB3CA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111708" y="343414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492F9046-15D4-3B5A-BC4A-97837057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9496" y="3892596"/>
              <a:ext cx="150653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pic>
        <p:nvPicPr>
          <p:cNvPr id="8" name="Graphic 12">
            <a:extLst>
              <a:ext uri="{FF2B5EF4-FFF2-40B4-BE49-F238E27FC236}">
                <a16:creationId xmlns:a16="http://schemas.microsoft.com/office/drawing/2014/main" id="{B6B9AF4F-33FE-528E-2D0D-FBF464D0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67" y="2971800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6B266003-3C9A-ABA8-5F1D-883E877A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00828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D24EC-5BB1-C4D0-4C9E-5CCA6C1777C1}"/>
              </a:ext>
            </a:extLst>
          </p:cNvPr>
          <p:cNvCxnSpPr>
            <a:cxnSpLocks/>
          </p:cNvCxnSpPr>
          <p:nvPr/>
        </p:nvCxnSpPr>
        <p:spPr>
          <a:xfrm>
            <a:off x="3231445" y="3835037"/>
            <a:ext cx="570330" cy="20356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36DF0-B2A5-8EE7-ACFE-14C585F90D3A}"/>
              </a:ext>
            </a:extLst>
          </p:cNvPr>
          <p:cNvCxnSpPr>
            <a:cxnSpLocks/>
          </p:cNvCxnSpPr>
          <p:nvPr/>
        </p:nvCxnSpPr>
        <p:spPr>
          <a:xfrm>
            <a:off x="3285247" y="3310734"/>
            <a:ext cx="461703" cy="37149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29A55-7D33-A9BB-FB0D-F1AF68D07017}"/>
              </a:ext>
            </a:extLst>
          </p:cNvPr>
          <p:cNvCxnSpPr>
            <a:cxnSpLocks/>
          </p:cNvCxnSpPr>
          <p:nvPr/>
        </p:nvCxnSpPr>
        <p:spPr>
          <a:xfrm flipV="1">
            <a:off x="3252971" y="4646279"/>
            <a:ext cx="493483" cy="36660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87E8EF-1170-D92C-BF0D-CCD632C2F3E2}"/>
              </a:ext>
            </a:extLst>
          </p:cNvPr>
          <p:cNvGrpSpPr/>
          <p:nvPr/>
        </p:nvGrpSpPr>
        <p:grpSpPr>
          <a:xfrm>
            <a:off x="3966037" y="3496483"/>
            <a:ext cx="1777982" cy="927505"/>
            <a:chOff x="6631286" y="3101024"/>
            <a:chExt cx="1777982" cy="9275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0FC3D6-0792-3717-8EEF-F6E310ACFC6D}"/>
                </a:ext>
              </a:extLst>
            </p:cNvPr>
            <p:cNvGrpSpPr/>
            <p:nvPr/>
          </p:nvGrpSpPr>
          <p:grpSpPr>
            <a:xfrm>
              <a:off x="6631286" y="3101024"/>
              <a:ext cx="1777982" cy="927505"/>
              <a:chOff x="1303322" y="2273495"/>
              <a:chExt cx="1232879" cy="720018"/>
            </a:xfrm>
          </p:grpSpPr>
          <p:pic>
            <p:nvPicPr>
              <p:cNvPr id="17" name="Graphic 23">
                <a:extLst>
                  <a:ext uri="{FF2B5EF4-FFF2-40B4-BE49-F238E27FC236}">
                    <a16:creationId xmlns:a16="http://schemas.microsoft.com/office/drawing/2014/main" id="{A158BA56-8BE2-894B-9322-3C08EBB94F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3322" y="2560417"/>
                <a:ext cx="383611" cy="415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Graphic 27">
                <a:extLst>
                  <a:ext uri="{FF2B5EF4-FFF2-40B4-BE49-F238E27FC236}">
                    <a16:creationId xmlns:a16="http://schemas.microsoft.com/office/drawing/2014/main" id="{1BF34DE8-7B59-5149-7FD3-C3AA241424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>
                <a:off x="2079001" y="25363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418FD-79EE-A1D4-15BE-D81A3F3B80BB}"/>
                  </a:ext>
                </a:extLst>
              </p:cNvPr>
              <p:cNvSpPr txBox="1"/>
              <p:nvPr/>
            </p:nvSpPr>
            <p:spPr>
              <a:xfrm>
                <a:off x="1495127" y="2273495"/>
                <a:ext cx="851667" cy="262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Message Bus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49E9BA-C4F7-5481-2656-524BF513A8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05788" y="3568224"/>
              <a:ext cx="1" cy="3339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3E6992-D970-FEE3-3CF8-CE643070BC64}"/>
              </a:ext>
            </a:extLst>
          </p:cNvPr>
          <p:cNvGrpSpPr/>
          <p:nvPr/>
        </p:nvGrpSpPr>
        <p:grpSpPr>
          <a:xfrm>
            <a:off x="2203562" y="2285999"/>
            <a:ext cx="3968638" cy="3428997"/>
            <a:chOff x="1233242" y="1759275"/>
            <a:chExt cx="6350001" cy="376396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08C3F2-3705-557A-7DC1-DBD29E29D49E}"/>
                </a:ext>
              </a:extLst>
            </p:cNvPr>
            <p:cNvSpPr/>
            <p:nvPr/>
          </p:nvSpPr>
          <p:spPr>
            <a:xfrm>
              <a:off x="1233242" y="1759275"/>
              <a:ext cx="6350001" cy="37639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Stack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FFDADA1-ED25-DBA6-5888-5CF649E8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233242" y="1759275"/>
              <a:ext cx="381000" cy="381000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03F24-6D95-82E9-35BE-CC7840B5E9B8}"/>
              </a:ext>
            </a:extLst>
          </p:cNvPr>
          <p:cNvCxnSpPr>
            <a:cxnSpLocks/>
          </p:cNvCxnSpPr>
          <p:nvPr/>
        </p:nvCxnSpPr>
        <p:spPr>
          <a:xfrm>
            <a:off x="1524000" y="3960236"/>
            <a:ext cx="5069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237893"/>
            <a:ext cx="408386" cy="408386"/>
          </a:xfrm>
          <a:prstGeom prst="rect">
            <a:avLst/>
          </a:prstGeom>
        </p:spPr>
      </p:pic>
      <p:pic>
        <p:nvPicPr>
          <p:cNvPr id="29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865861"/>
            <a:ext cx="381000" cy="381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E2D678-0E4D-7124-D5DC-3EA9BD51FC14}"/>
              </a:ext>
            </a:extLst>
          </p:cNvPr>
          <p:cNvCxnSpPr>
            <a:cxnSpLocks/>
          </p:cNvCxnSpPr>
          <p:nvPr/>
        </p:nvCxnSpPr>
        <p:spPr>
          <a:xfrm flipV="1">
            <a:off x="3231445" y="4272352"/>
            <a:ext cx="570330" cy="22344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267200" y="1219200"/>
            <a:ext cx="4419600" cy="4937760"/>
          </a:xfrm>
        </p:spPr>
        <p:txBody>
          <a:bodyPr>
            <a:normAutofit/>
          </a:bodyPr>
          <a:lstStyle/>
          <a:p>
            <a:r>
              <a:rPr lang="en-GB" dirty="0"/>
              <a:t>Caching</a:t>
            </a:r>
          </a:p>
          <a:p>
            <a:r>
              <a:rPr lang="en-GB" dirty="0"/>
              <a:t>Map-reduce for </a:t>
            </a:r>
          </a:p>
          <a:p>
            <a:pPr lvl="1"/>
            <a:r>
              <a:rPr lang="en-GB" dirty="0"/>
              <a:t>MID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3DFF0-64F8-3D9F-C01A-E25115165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381000" y="130062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61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26515"/>
            <a:ext cx="8077200" cy="1645285"/>
          </a:xfrm>
        </p:spPr>
        <p:txBody>
          <a:bodyPr>
            <a:normAutofit/>
          </a:bodyPr>
          <a:lstStyle/>
          <a:p>
            <a:r>
              <a:rPr lang="en-GB" dirty="0"/>
              <a:t>Lazy evaluation</a:t>
            </a:r>
          </a:p>
          <a:p>
            <a:pPr lvl="1"/>
            <a:r>
              <a:rPr lang="en-GB" dirty="0"/>
              <a:t>Inner nodes (Decisions, BKMs, Decision Services)</a:t>
            </a:r>
          </a:p>
          <a:p>
            <a:pPr lvl="1"/>
            <a:r>
              <a:rPr lang="en-GB" dirty="0"/>
              <a:t>Leaves (Input Data)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07DD5-8316-E6BF-76A9-71B111D7E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654304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92E36D-D80C-302E-7DDE-8355E1D30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82371"/>
              </p:ext>
            </p:extLst>
          </p:nvPr>
        </p:nvGraphicFramePr>
        <p:xfrm>
          <a:off x="1752600" y="1375506"/>
          <a:ext cx="5486400" cy="213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5">
                  <a:extLst>
                    <a:ext uri="{9D8B030D-6E8A-4147-A177-3AD203B41FA5}">
                      <a16:colId xmlns:a16="http://schemas.microsoft.com/office/drawing/2014/main" val="3817440743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2475539201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792574651"/>
                    </a:ext>
                  </a:extLst>
                </a:gridCol>
                <a:gridCol w="1098831">
                  <a:extLst>
                    <a:ext uri="{9D8B030D-6E8A-4147-A177-3AD203B41FA5}">
                      <a16:colId xmlns:a16="http://schemas.microsoft.com/office/drawing/2014/main" val="712556924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614605517"/>
                    </a:ext>
                  </a:extLst>
                </a:gridCol>
              </a:tblGrid>
              <a:tr h="29461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Before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76638"/>
                  </a:ext>
                </a:extLst>
              </a:tr>
              <a:tr h="6628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6981367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400267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6676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9653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341384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28731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770005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86165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6367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2842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D3F636-6044-D91C-4738-C7661229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68486"/>
              </p:ext>
            </p:extLst>
          </p:nvPr>
        </p:nvGraphicFramePr>
        <p:xfrm>
          <a:off x="1752600" y="3816288"/>
          <a:ext cx="5486400" cy="230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4">
                  <a:extLst>
                    <a:ext uri="{9D8B030D-6E8A-4147-A177-3AD203B41FA5}">
                      <a16:colId xmlns:a16="http://schemas.microsoft.com/office/drawing/2014/main" val="3029211726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1597527328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193514198"/>
                    </a:ext>
                  </a:extLst>
                </a:gridCol>
                <a:gridCol w="1098832">
                  <a:extLst>
                    <a:ext uri="{9D8B030D-6E8A-4147-A177-3AD203B41FA5}">
                      <a16:colId xmlns:a16="http://schemas.microsoft.com/office/drawing/2014/main" val="3238813102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01789859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After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757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(ms)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7150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668077"/>
                  </a:ext>
                </a:extLst>
              </a:tr>
              <a:tr h="19023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591809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28745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14442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86204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7736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47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0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at FEEL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Native Types</a:t>
            </a:r>
          </a:p>
          <a:p>
            <a:r>
              <a:rPr lang="en-GB" dirty="0"/>
              <a:t>Built-in functions</a:t>
            </a:r>
          </a:p>
          <a:p>
            <a:r>
              <a:rPr lang="en-GB" dirty="0"/>
              <a:t>Native Compiler / Interpreter (e.g. JIT compiler)</a:t>
            </a:r>
          </a:p>
        </p:txBody>
      </p:sp>
    </p:spTree>
    <p:extLst>
      <p:ext uri="{BB962C8B-B14F-4D97-AF65-F5344CB8AC3E}">
        <p14:creationId xmlns:p14="http://schemas.microsoft.com/office/powerpoint/2010/main" val="277316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Enhance lazy evaluation</a:t>
            </a:r>
          </a:p>
          <a:p>
            <a:r>
              <a:rPr lang="en-GB" dirty="0"/>
              <a:t>Three Address Code optimization</a:t>
            </a:r>
          </a:p>
        </p:txBody>
      </p:sp>
    </p:spTree>
    <p:extLst>
      <p:ext uri="{BB962C8B-B14F-4D97-AF65-F5344CB8AC3E}">
        <p14:creationId xmlns:p14="http://schemas.microsoft.com/office/powerpoint/2010/main" val="88813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1676400"/>
            <a:ext cx="412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https://github.com/goldmansachs/jdmn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64" y="23622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Problem Solution</a:t>
            </a:r>
          </a:p>
          <a:p>
            <a:pPr lvl="1"/>
            <a:r>
              <a:rPr lang="en-GB" dirty="0"/>
              <a:t>Overall structure of </a:t>
            </a:r>
            <a:r>
              <a:rPr lang="en-GB" dirty="0" err="1"/>
              <a:t>jDMN</a:t>
            </a:r>
            <a:endParaRPr lang="en-GB" dirty="0"/>
          </a:p>
          <a:p>
            <a:pPr lvl="1"/>
            <a:r>
              <a:rPr lang="en-GB" dirty="0" err="1"/>
              <a:t>Transpiler</a:t>
            </a:r>
            <a:r>
              <a:rPr lang="en-GB" dirty="0"/>
              <a:t> to Java / Kotlin / Python</a:t>
            </a:r>
          </a:p>
          <a:p>
            <a:pPr lvl="1"/>
            <a:r>
              <a:rPr lang="en-GB" dirty="0"/>
              <a:t>Code optimisation</a:t>
            </a:r>
          </a:p>
          <a:p>
            <a:r>
              <a:rPr lang="en-GB" dirty="0"/>
              <a:t>Q&amp;As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5EE-D988-CAA0-7E7C-A6185747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432F-4C74-0616-35E8-EDBD8F06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51F12-1E12-9456-E2AB-33B34566B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Challenging BDM environment </a:t>
            </a:r>
          </a:p>
          <a:p>
            <a:pPr lvl="1"/>
            <a:r>
              <a:rPr lang="en-US" dirty="0"/>
              <a:t>High risk decisions</a:t>
            </a:r>
          </a:p>
          <a:p>
            <a:pPr lvl="1"/>
            <a:r>
              <a:rPr lang="en-US" dirty="0"/>
              <a:t>Fast-release cycles</a:t>
            </a:r>
          </a:p>
          <a:p>
            <a:pPr lvl="1"/>
            <a:r>
              <a:rPr lang="en-US" dirty="0"/>
              <a:t>High Tech Risk</a:t>
            </a:r>
          </a:p>
          <a:p>
            <a:pPr lvl="1"/>
            <a:r>
              <a:rPr lang="en-US" dirty="0"/>
              <a:t>High number of executions</a:t>
            </a:r>
          </a:p>
          <a:p>
            <a:r>
              <a:rPr lang="en-US" dirty="0"/>
              <a:t>Quality</a:t>
            </a:r>
          </a:p>
          <a:p>
            <a:pPr lvl="2"/>
            <a:r>
              <a:rPr lang="en-US" dirty="0"/>
              <a:t>functionality, reliability, usability, flexibility, efficiency, maintainability</a:t>
            </a:r>
          </a:p>
          <a:p>
            <a:r>
              <a:rPr lang="en-US" dirty="0"/>
              <a:t>LCNCP platform</a:t>
            </a:r>
          </a:p>
          <a:p>
            <a:pPr lvl="1"/>
            <a:r>
              <a:rPr lang="en-US" dirty="0"/>
              <a:t>Attributes in scope</a:t>
            </a:r>
          </a:p>
          <a:p>
            <a:pPr lvl="2"/>
            <a:r>
              <a:rPr lang="en-US" dirty="0"/>
              <a:t>Efficiency</a:t>
            </a:r>
          </a:p>
          <a:p>
            <a:pPr lvl="3"/>
            <a:r>
              <a:rPr lang="en-US" dirty="0"/>
              <a:t>performance </a:t>
            </a:r>
          </a:p>
          <a:p>
            <a:pPr lvl="3"/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537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r>
              <a:rPr lang="en-GB" dirty="0"/>
              <a:t>DMN Processors</a:t>
            </a:r>
          </a:p>
          <a:p>
            <a:pPr lvl="1"/>
            <a:r>
              <a:rPr lang="en-GB" dirty="0"/>
              <a:t>Reader / Writer</a:t>
            </a:r>
          </a:p>
          <a:p>
            <a:pPr lvl="1"/>
            <a:r>
              <a:rPr lang="en-GB" dirty="0"/>
              <a:t>Validators</a:t>
            </a:r>
          </a:p>
          <a:p>
            <a:pPr lvl="1"/>
            <a:r>
              <a:rPr lang="en-GB" dirty="0"/>
              <a:t>Transformers</a:t>
            </a:r>
          </a:p>
          <a:p>
            <a:pPr lvl="1"/>
            <a:r>
              <a:rPr lang="en-GB" dirty="0"/>
              <a:t>Interpreter</a:t>
            </a:r>
          </a:p>
          <a:p>
            <a:pPr lvl="1"/>
            <a:r>
              <a:rPr lang="en-GB" dirty="0"/>
              <a:t>Translator</a:t>
            </a:r>
          </a:p>
          <a:p>
            <a:r>
              <a:rPr lang="en-GB" dirty="0"/>
              <a:t>Dialects</a:t>
            </a:r>
          </a:p>
          <a:p>
            <a:pPr lvl="1"/>
            <a:r>
              <a:rPr lang="en-GB" dirty="0"/>
              <a:t>DMN 1.1 – 1.5</a:t>
            </a:r>
          </a:p>
          <a:p>
            <a:pPr lvl="1"/>
            <a:r>
              <a:rPr lang="en-GB" dirty="0" err="1"/>
              <a:t>Signavio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9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6" name="Group 46"/>
          <p:cNvGrpSpPr/>
          <p:nvPr/>
        </p:nvGrpSpPr>
        <p:grpSpPr>
          <a:xfrm>
            <a:off x="1671652" y="3402732"/>
            <a:ext cx="3716633" cy="1636022"/>
            <a:chOff x="1706422" y="3306106"/>
            <a:chExt cx="3716633" cy="1636022"/>
          </a:xfrm>
        </p:grpSpPr>
        <p:sp>
          <p:nvSpPr>
            <p:cNvPr id="7" name="Down Arrow 6"/>
            <p:cNvSpPr/>
            <p:nvPr/>
          </p:nvSpPr>
          <p:spPr>
            <a:xfrm>
              <a:off x="3466932" y="4260452"/>
              <a:ext cx="65204" cy="681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06422" y="3306106"/>
              <a:ext cx="3716633" cy="9543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Semantic Analyzer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3667" y="4260452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Semantic</a:t>
              </a:r>
            </a:p>
            <a:p>
              <a:r>
                <a:rPr lang="en-GB" sz="1600" dirty="0"/>
                <a:t>Tree</a:t>
              </a: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406535" y="1221370"/>
            <a:ext cx="5307771" cy="2181362"/>
            <a:chOff x="441305" y="1124744"/>
            <a:chExt cx="5307771" cy="2181362"/>
          </a:xfrm>
        </p:grpSpPr>
        <p:sp>
          <p:nvSpPr>
            <p:cNvPr id="11" name="Down Arrow 10"/>
            <p:cNvSpPr/>
            <p:nvPr/>
          </p:nvSpPr>
          <p:spPr>
            <a:xfrm>
              <a:off x="3466932" y="2692598"/>
              <a:ext cx="65204" cy="613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0095" y="2897101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AST</a:t>
              </a:r>
            </a:p>
          </p:txBody>
        </p:sp>
        <p:grpSp>
          <p:nvGrpSpPr>
            <p:cNvPr id="13" name="Group 25"/>
            <p:cNvGrpSpPr/>
            <p:nvPr/>
          </p:nvGrpSpPr>
          <p:grpSpPr>
            <a:xfrm>
              <a:off x="441305" y="1124744"/>
              <a:ext cx="5307771" cy="1567854"/>
              <a:chOff x="441305" y="1124744"/>
              <a:chExt cx="5307771" cy="15678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49993" y="1124744"/>
                <a:ext cx="4499083" cy="15678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45605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Lexical Analyzer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631014" y="1874587"/>
                <a:ext cx="553775" cy="681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305" y="1457366"/>
                <a:ext cx="15318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 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Text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858157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Parser</a:t>
                </a:r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10800000">
                <a:off x="2814891" y="1874587"/>
                <a:ext cx="978061" cy="4328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4891" y="1545842"/>
                <a:ext cx="153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sz="1600" dirty="0"/>
                  <a:t>Tokens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8463" y="1124744"/>
                <a:ext cx="2477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Syntax Analyzer</a:t>
                </a:r>
              </a:p>
            </p:txBody>
          </p:sp>
        </p:grpSp>
      </p:grpSp>
      <p:grpSp>
        <p:nvGrpSpPr>
          <p:cNvPr id="22" name="Group 47"/>
          <p:cNvGrpSpPr/>
          <p:nvPr/>
        </p:nvGrpSpPr>
        <p:grpSpPr>
          <a:xfrm>
            <a:off x="1736856" y="5195489"/>
            <a:ext cx="1759868" cy="1138449"/>
            <a:chOff x="1771626" y="5098863"/>
            <a:chExt cx="1731299" cy="1138449"/>
          </a:xfrm>
        </p:grpSpPr>
        <p:sp>
          <p:nvSpPr>
            <p:cNvPr id="23" name="Rounded Rectangle 22"/>
            <p:cNvSpPr/>
            <p:nvPr/>
          </p:nvSpPr>
          <p:spPr>
            <a:xfrm>
              <a:off x="1771626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Code</a:t>
              </a:r>
            </a:p>
            <a:p>
              <a:pPr algn="ctr"/>
              <a:r>
                <a:rPr lang="en-GB" b="1" dirty="0"/>
                <a:t>Generator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 rot="3780000" flipH="1">
              <a:off x="3010579" y="4671568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3461373" y="5185283"/>
            <a:ext cx="1992116" cy="1148655"/>
            <a:chOff x="3496143" y="5088657"/>
            <a:chExt cx="1992116" cy="1148655"/>
          </a:xfrm>
        </p:grpSpPr>
        <p:sp>
          <p:nvSpPr>
            <p:cNvPr id="26" name="Rounded Rectangle 25"/>
            <p:cNvSpPr/>
            <p:nvPr/>
          </p:nvSpPr>
          <p:spPr>
            <a:xfrm>
              <a:off x="3923361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Interpreter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 rot="17820000">
              <a:off x="3923438" y="4661362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51"/>
          <p:cNvGrpSpPr/>
          <p:nvPr/>
        </p:nvGrpSpPr>
        <p:grpSpPr>
          <a:xfrm>
            <a:off x="3301754" y="2175716"/>
            <a:ext cx="5411940" cy="3715133"/>
            <a:chOff x="3336524" y="2079090"/>
            <a:chExt cx="5411940" cy="3715133"/>
          </a:xfrm>
        </p:grpSpPr>
        <p:sp>
          <p:nvSpPr>
            <p:cNvPr id="29" name="Rounded Rectangle 28"/>
            <p:cNvSpPr/>
            <p:nvPr/>
          </p:nvSpPr>
          <p:spPr>
            <a:xfrm>
              <a:off x="6727137" y="3442441"/>
              <a:ext cx="2021327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Error Manager</a:t>
              </a:r>
            </a:p>
            <a:p>
              <a:pPr algn="ctr"/>
              <a:r>
                <a:rPr lang="en-GB" b="1" dirty="0"/>
                <a:t>&amp; Logger</a:t>
              </a:r>
            </a:p>
          </p:txBody>
        </p:sp>
        <p:cxnSp>
          <p:nvCxnSpPr>
            <p:cNvPr id="30" name="Straight Arrow Connector 29"/>
            <p:cNvCxnSpPr>
              <a:stCxn id="26" idx="3"/>
            </p:cNvCxnSpPr>
            <p:nvPr/>
          </p:nvCxnSpPr>
          <p:spPr>
            <a:xfrm flipV="1">
              <a:off x="5488259" y="4362705"/>
              <a:ext cx="2319819" cy="143151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9" idx="1"/>
            </p:cNvCxnSpPr>
            <p:nvPr/>
          </p:nvCxnSpPr>
          <p:spPr>
            <a:xfrm flipV="1">
              <a:off x="5488259" y="3885531"/>
              <a:ext cx="1238878" cy="3408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9" idx="0"/>
            </p:cNvCxnSpPr>
            <p:nvPr/>
          </p:nvCxnSpPr>
          <p:spPr>
            <a:xfrm>
              <a:off x="5749076" y="2079090"/>
              <a:ext cx="1988725" cy="13633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6524" y="4303591"/>
              <a:ext cx="3493493" cy="12520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0" y="1438915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6" t="35102" r="57695" b="35298"/>
          <a:stretch/>
        </p:blipFill>
        <p:spPr bwMode="auto">
          <a:xfrm>
            <a:off x="4921872" y="2252826"/>
            <a:ext cx="3960924" cy="320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Down Arrow 7"/>
          <p:cNvSpPr/>
          <p:nvPr/>
        </p:nvSpPr>
        <p:spPr>
          <a:xfrm>
            <a:off x="3724835" y="3853359"/>
            <a:ext cx="1075765" cy="261441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24518" r="40166" b="49745"/>
          <a:stretch/>
        </p:blipFill>
        <p:spPr bwMode="auto">
          <a:xfrm>
            <a:off x="2768929" y="1313396"/>
            <a:ext cx="3758541" cy="20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 r="63987" b="71215"/>
          <a:stretch/>
        </p:blipFill>
        <p:spPr bwMode="auto">
          <a:xfrm>
            <a:off x="2593848" y="4625577"/>
            <a:ext cx="4418116" cy="163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4648200" y="3429243"/>
            <a:ext cx="334616" cy="102593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9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How did we built it?</a:t>
            </a:r>
          </a:p>
          <a:p>
            <a:pPr lvl="1"/>
            <a:r>
              <a:rPr lang="en-GB" dirty="0"/>
              <a:t>Syntax-Driven Translation </a:t>
            </a:r>
            <a:r>
              <a:rPr lang="en-GB" dirty="0" err="1"/>
              <a:t>Schematas</a:t>
            </a:r>
            <a:r>
              <a:rPr lang="en-GB" dirty="0"/>
              <a:t> (SDTS)</a:t>
            </a:r>
          </a:p>
          <a:p>
            <a:pPr lvl="1"/>
            <a:r>
              <a:rPr lang="en-GB" dirty="0"/>
              <a:t>Based on Knuth’s attributed grammars</a:t>
            </a:r>
          </a:p>
          <a:p>
            <a:pPr lvl="2"/>
            <a:r>
              <a:rPr lang="en-GB" dirty="0"/>
              <a:t>Synthesized attributes</a:t>
            </a:r>
          </a:p>
          <a:p>
            <a:pPr lvl="2"/>
            <a:r>
              <a:rPr lang="en-GB" dirty="0"/>
              <a:t>Inherited Attributes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+ </a:t>
            </a:r>
            <a:r>
              <a:rPr lang="en-GB" sz="1600" b="1" dirty="0">
                <a:latin typeface="Courier" pitchFamily="49" charset="0"/>
              </a:rPr>
              <a:t>Term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+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* </a:t>
            </a:r>
            <a:r>
              <a:rPr lang="en-GB" sz="1600" b="1" dirty="0">
                <a:latin typeface="Courier" pitchFamily="49" charset="0"/>
              </a:rPr>
              <a:t>Factor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*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"("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")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i="1" dirty="0">
                <a:latin typeface="Courier" pitchFamily="49" charset="0"/>
              </a:rPr>
              <a:t>integer</a:t>
            </a:r>
            <a:r>
              <a:rPr lang="en-GB" sz="1600" dirty="0">
                <a:latin typeface="Courier" pitchFamily="49" charset="0"/>
              </a:rPr>
              <a:t> 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dirty="0" err="1">
                <a:latin typeface="Courier" pitchFamily="49" charset="0"/>
              </a:rPr>
              <a:t>strToInt</a:t>
            </a:r>
            <a:r>
              <a:rPr lang="en-GB" sz="1600" dirty="0">
                <a:latin typeface="Courier" pitchFamily="49" charset="0"/>
              </a:rPr>
              <a:t>(</a:t>
            </a:r>
            <a:r>
              <a:rPr lang="en-GB" sz="1600" i="1" dirty="0" err="1">
                <a:latin typeface="Courier" pitchFamily="49" charset="0"/>
              </a:rPr>
              <a:t>integer</a:t>
            </a:r>
            <a:r>
              <a:rPr lang="en-GB" sz="1600" dirty="0" err="1">
                <a:latin typeface="Courier" pitchFamily="49" charset="0"/>
              </a:rPr>
              <a:t>.str</a:t>
            </a:r>
            <a:r>
              <a:rPr lang="en-GB" sz="1600" dirty="0">
                <a:latin typeface="Courier" pitchFamily="49" charset="0"/>
              </a:rPr>
              <a:t>)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4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Advantages include</a:t>
            </a:r>
          </a:p>
          <a:p>
            <a:pPr lvl="1"/>
            <a:r>
              <a:rPr lang="en-GB" i="1" dirty="0"/>
              <a:t>Performance</a:t>
            </a:r>
            <a:r>
              <a:rPr lang="en-GB" dirty="0"/>
              <a:t>: we have seen runtimes 4-10 times faster than previous engine execution in complex decision tests</a:t>
            </a:r>
          </a:p>
          <a:p>
            <a:pPr lvl="1"/>
            <a:r>
              <a:rPr lang="en-GB" i="1" dirty="0"/>
              <a:t>Stability:</a:t>
            </a:r>
            <a:r>
              <a:rPr lang="en-GB" dirty="0"/>
              <a:t> given that we now control the code generation, we are able to resolve issues without relying on the vendor</a:t>
            </a:r>
          </a:p>
          <a:p>
            <a:pPr lvl="1"/>
            <a:r>
              <a:rPr lang="en-GB" i="1" dirty="0"/>
              <a:t>Functionality:</a:t>
            </a:r>
            <a:r>
              <a:rPr lang="en-GB" dirty="0"/>
              <a:t> the fact that we control the code generation means that we are also able to enable more advanced functionality for DMN/Java models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ivelinkID xmlns="A61FAE18-8535-4B11-B824-D5148346DDAA" xsi:nil="true"/>
    <Description0 xmlns="A61FAE18-8535-4B11-B824-D5148346DDAA">Selectors overview.  AttributeValueSelector, GlewGenericValueSelector</Description0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0x01010018AE1FA63585114BB824D5148346DDAA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AE1FA63585114BB824D5148346DDAA" ma:contentTypeVersion="0" ma:contentTypeDescription="Create a new document." ma:contentTypeScope="" ma:versionID="5ccc8e48c5c4d6c60822c563fa9f3bd9">
  <xsd:schema xmlns:xsd="http://www.w3.org/2001/XMLSchema" xmlns:p="http://schemas.microsoft.com/office/2006/metadata/properties" xmlns:ns1="http://schemas.microsoft.com/sharepoint/v3" xmlns:ns2="A61FAE18-8535-4B11-B824-D5148346DDAA" targetNamespace="http://schemas.microsoft.com/office/2006/metadata/properties" ma:root="true" ma:fieldsID="4da5b6e686d7822af01b517a6a79cd21" ns1:_="" ns2:_="">
    <xsd:import namespace="http://schemas.microsoft.com/sharepoint/v3"/>
    <xsd:import namespace="A61FAE18-8535-4B11-B824-D5148346DDA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LivelinkID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A61FAE18-8535-4B11-B824-D5148346DDAA" elementFormDefault="qualified">
    <xsd:import namespace="http://schemas.microsoft.com/office/2006/documentManagement/types"/>
    <xsd:element name="LivelinkID" ma:index="9" nillable="true" ma:displayName="LivelinkID" ma:description="LivelinkID" ma:internalName="LivelinkID">
      <xsd:simpleType>
        <xsd:restriction base="dms:Text">
          <xsd:maxLength value="255"/>
        </xsd:restriction>
      </xsd:simpleType>
    </xsd:element>
    <xsd:element name="Description0" ma:index="10" nillable="true" ma:displayName="Description" ma:description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9C8868-14FF-4361-88F3-CAF5AB85686A}">
  <ds:schemaRefs>
    <ds:schemaRef ds:uri="http://schemas.microsoft.com/office/2006/metadata/properties"/>
    <ds:schemaRef ds:uri="A61FAE18-8535-4B11-B824-D5148346DDA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3805A6D-A26D-4163-B528-A30742F31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1FAE18-8535-4B11-B824-D5148346DD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1176EBF-7CE3-49D1-BAE9-ECDC6EE8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</TotalTime>
  <Words>513</Words>
  <Application>Microsoft Office PowerPoint</Application>
  <PresentationFormat>On-screen Show (4:3)</PresentationFormat>
  <Paragraphs>170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Courier</vt:lpstr>
      <vt:lpstr>Gill Sans MT</vt:lpstr>
      <vt:lpstr>Wingdings</vt:lpstr>
      <vt:lpstr>Wingdings 3</vt:lpstr>
      <vt:lpstr>Origin</vt:lpstr>
      <vt:lpstr>Optimizing Performance and Scalability in Low-Code / No-Code DMN Platforms</vt:lpstr>
      <vt:lpstr>Content</vt:lpstr>
      <vt:lpstr>Problem Statement</vt:lpstr>
      <vt:lpstr>jDMN: Overall Structure</vt:lpstr>
      <vt:lpstr>jDMN: Overall Structure</vt:lpstr>
      <vt:lpstr>Translation</vt:lpstr>
      <vt:lpstr>jDMN: Translation</vt:lpstr>
      <vt:lpstr>jDMN: Translation</vt:lpstr>
      <vt:lpstr>jDMN: Translation</vt:lpstr>
      <vt:lpstr>Code Optimisation – Model Level</vt:lpstr>
      <vt:lpstr>Code Optimisation – DRG Element Level</vt:lpstr>
      <vt:lpstr>Code Optimisation – DRG Element Level</vt:lpstr>
      <vt:lpstr>Code Optimisation – DRG Element Level</vt:lpstr>
      <vt:lpstr>Code Optimisation at FEEL level</vt:lpstr>
      <vt:lpstr>What next?</vt:lpstr>
      <vt:lpstr>Questions?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Selectors</dc:title>
  <dc:creator>Authorized User</dc:creator>
  <cp:lastModifiedBy>Octavian Patrascoiu</cp:lastModifiedBy>
  <cp:revision>189</cp:revision>
  <dcterms:created xsi:type="dcterms:W3CDTF">2011-05-12T19:21:48Z</dcterms:created>
  <dcterms:modified xsi:type="dcterms:W3CDTF">2024-09-20T16:46:09Z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182af213-15a4-4ca7-8eb9-df5004532b3d</vt:lpwstr>
  </property>
  <property fmtid="{D5CDD505-2E9C-101B-9397-08002B2CF9AE}" pid="4" name="ContentTypeId">
    <vt:lpwstr>0x0101007A0CBA9DE52F434E827AFE4B365B0224</vt:lpwstr>
  </property>
  <property fmtid="{D5CDD505-2E9C-101B-9397-08002B2CF9AE}" pid="5" name="TitusGUID">
    <vt:lpwstr>db4117bc-3c34-4833-aac6-ab35e248b628</vt:lpwstr>
  </property>
  <property fmtid="{D5CDD505-2E9C-101B-9397-08002B2CF9AE}" pid="6" name="Classification">
    <vt:lpwstr>I</vt:lpwstr>
  </property>
</Properties>
</file>