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2"/>
  </p:notesMasterIdLst>
  <p:handoutMasterIdLst>
    <p:handoutMasterId r:id="rId23"/>
  </p:handoutMasterIdLst>
  <p:sldIdLst>
    <p:sldId id="256" r:id="rId5"/>
    <p:sldId id="278" r:id="rId6"/>
    <p:sldId id="291" r:id="rId7"/>
    <p:sldId id="283" r:id="rId8"/>
    <p:sldId id="284" r:id="rId9"/>
    <p:sldId id="268" r:id="rId10"/>
    <p:sldId id="269" r:id="rId11"/>
    <p:sldId id="280" r:id="rId12"/>
    <p:sldId id="281" r:id="rId13"/>
    <p:sldId id="276" r:id="rId14"/>
    <p:sldId id="270" r:id="rId15"/>
    <p:sldId id="287" r:id="rId16"/>
    <p:sldId id="289" r:id="rId17"/>
    <p:sldId id="290" r:id="rId18"/>
    <p:sldId id="288" r:id="rId19"/>
    <p:sldId id="286" r:id="rId20"/>
    <p:sldId id="266" r:id="rId21"/>
  </p:sldIdLst>
  <p:sldSz cx="9144000" cy="6858000" type="screen4x3"/>
  <p:notesSz cx="6810375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56" autoAdjust="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0D6DE-83B5-4E6D-9928-ED5430640FAB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DD99-9BF0-474B-BB92-4ED95A7B1F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7636" y="0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C20780-3741-46C7-B869-E290D70C69A5}" type="datetimeFigureOut">
              <a:rPr lang="en-US" smtClean="0"/>
              <a:pPr/>
              <a:t>7/9/2024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038" y="4722694"/>
            <a:ext cx="5448300" cy="447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7636" y="9443662"/>
            <a:ext cx="2951163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574DD8-F12C-4B39-86DC-1908BDDB76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574DD8-F12C-4B39-86DC-1908BDDB768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08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/>
              <a:t>5/12/2011</a:t>
            </a:r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5/12/2011</a:t>
            </a:r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9200" y="3733800"/>
            <a:ext cx="6858000" cy="1143000"/>
          </a:xfrm>
        </p:spPr>
        <p:txBody>
          <a:bodyPr>
            <a:noAutofit/>
          </a:bodyPr>
          <a:lstStyle/>
          <a:p>
            <a:r>
              <a:rPr lang="en-US" sz="2400" dirty="0"/>
              <a:t>Optimizing Performance and Scalability in Low-Code / No-Code DMN Platforms</a:t>
            </a:r>
            <a:endParaRPr lang="en-GB" sz="24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895350"/>
          </a:xfrm>
        </p:spPr>
        <p:txBody>
          <a:bodyPr>
            <a:normAutofit/>
          </a:bodyPr>
          <a:lstStyle/>
          <a:p>
            <a:r>
              <a:rPr lang="en-GB" sz="1400" dirty="0"/>
              <a:t>September 2024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33400"/>
            <a:ext cx="761999" cy="7619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jDMN</a:t>
            </a:r>
            <a:r>
              <a:rPr lang="en-GB" dirty="0"/>
              <a:t>: 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Advantages include</a:t>
            </a:r>
          </a:p>
          <a:p>
            <a:pPr lvl="1"/>
            <a:r>
              <a:rPr lang="en-GB" i="1" dirty="0"/>
              <a:t>Performance</a:t>
            </a:r>
            <a:r>
              <a:rPr lang="en-GB" dirty="0"/>
              <a:t>: we have seen runtimes 4-10 times faster than previous engine execution in complex decision tests</a:t>
            </a:r>
          </a:p>
          <a:p>
            <a:pPr lvl="1"/>
            <a:r>
              <a:rPr lang="en-GB" i="1" dirty="0"/>
              <a:t>Stability:</a:t>
            </a:r>
            <a:r>
              <a:rPr lang="en-GB" dirty="0"/>
              <a:t> given that we now control the code generation, we are able to resolve issues without relying on the vendor</a:t>
            </a:r>
          </a:p>
          <a:p>
            <a:pPr lvl="1"/>
            <a:r>
              <a:rPr lang="en-GB" i="1" dirty="0"/>
              <a:t>Functionality:</a:t>
            </a:r>
            <a:r>
              <a:rPr lang="en-GB" dirty="0"/>
              <a:t> the fact that we control the code generation means that we are also able to enable more advanced functionality for DMN/Java models</a:t>
            </a:r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– Model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AWS Lambda</a:t>
            </a:r>
          </a:p>
          <a:p>
            <a:r>
              <a:rPr lang="en-GB" dirty="0" err="1"/>
              <a:t>gRPC</a:t>
            </a:r>
            <a:r>
              <a:rPr lang="en-GB" dirty="0"/>
              <a:t> / </a:t>
            </a:r>
            <a:r>
              <a:rPr lang="en-GB" dirty="0" err="1"/>
              <a:t>protobuf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A08A29-E11C-D508-85EF-78D709215F30}"/>
              </a:ext>
            </a:extLst>
          </p:cNvPr>
          <p:cNvGrpSpPr/>
          <p:nvPr/>
        </p:nvGrpSpPr>
        <p:grpSpPr>
          <a:xfrm>
            <a:off x="451963" y="3805021"/>
            <a:ext cx="1230027" cy="611650"/>
            <a:chOff x="-349496" y="3434140"/>
            <a:chExt cx="1506538" cy="764844"/>
          </a:xfrm>
        </p:grpSpPr>
        <p:pic>
          <p:nvPicPr>
            <p:cNvPr id="6" name="Graphic 6">
              <a:extLst>
                <a:ext uri="{FF2B5EF4-FFF2-40B4-BE49-F238E27FC236}">
                  <a16:creationId xmlns:a16="http://schemas.microsoft.com/office/drawing/2014/main" id="{14C300DA-E2F4-AE18-6FBD-00A9BB3CA4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 bwMode="auto">
            <a:xfrm flipH="1">
              <a:off x="111708" y="3434140"/>
              <a:ext cx="469900" cy="4699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15">
              <a:extLst>
                <a:ext uri="{FF2B5EF4-FFF2-40B4-BE49-F238E27FC236}">
                  <a16:creationId xmlns:a16="http://schemas.microsoft.com/office/drawing/2014/main" id="{492F9046-15D4-3B5A-BC4A-9783705715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9496" y="3892596"/>
              <a:ext cx="1506538" cy="306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Users</a:t>
              </a:r>
            </a:p>
          </p:txBody>
        </p:sp>
      </p:grpSp>
      <p:pic>
        <p:nvPicPr>
          <p:cNvPr id="8" name="Graphic 12">
            <a:extLst>
              <a:ext uri="{FF2B5EF4-FFF2-40B4-BE49-F238E27FC236}">
                <a16:creationId xmlns:a16="http://schemas.microsoft.com/office/drawing/2014/main" id="{B6B9AF4F-33FE-528E-2D0D-FBF464D08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5667" y="2971800"/>
            <a:ext cx="457200" cy="40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Graphic 12">
            <a:extLst>
              <a:ext uri="{FF2B5EF4-FFF2-40B4-BE49-F238E27FC236}">
                <a16:creationId xmlns:a16="http://schemas.microsoft.com/office/drawing/2014/main" id="{6B266003-3C9A-ABA8-5F1D-883E877A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600828"/>
            <a:ext cx="457200" cy="40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78D24EC-5BB1-C4D0-4C9E-5CCA6C1777C1}"/>
              </a:ext>
            </a:extLst>
          </p:cNvPr>
          <p:cNvCxnSpPr>
            <a:cxnSpLocks/>
          </p:cNvCxnSpPr>
          <p:nvPr/>
        </p:nvCxnSpPr>
        <p:spPr>
          <a:xfrm>
            <a:off x="3231445" y="3835037"/>
            <a:ext cx="570330" cy="20356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336DF0-B2A5-8EE7-ACFE-14C585F90D3A}"/>
              </a:ext>
            </a:extLst>
          </p:cNvPr>
          <p:cNvCxnSpPr>
            <a:cxnSpLocks/>
          </p:cNvCxnSpPr>
          <p:nvPr/>
        </p:nvCxnSpPr>
        <p:spPr>
          <a:xfrm>
            <a:off x="3285247" y="3310734"/>
            <a:ext cx="461703" cy="37149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029A55-7D33-A9BB-FB0D-F1AF68D07017}"/>
              </a:ext>
            </a:extLst>
          </p:cNvPr>
          <p:cNvCxnSpPr>
            <a:cxnSpLocks/>
          </p:cNvCxnSpPr>
          <p:nvPr/>
        </p:nvCxnSpPr>
        <p:spPr>
          <a:xfrm flipV="1">
            <a:off x="3252971" y="4646279"/>
            <a:ext cx="493483" cy="36660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87E8EF-1170-D92C-BF0D-CCD632C2F3E2}"/>
              </a:ext>
            </a:extLst>
          </p:cNvPr>
          <p:cNvGrpSpPr/>
          <p:nvPr/>
        </p:nvGrpSpPr>
        <p:grpSpPr>
          <a:xfrm>
            <a:off x="3966037" y="3496483"/>
            <a:ext cx="1777982" cy="927505"/>
            <a:chOff x="6631286" y="3101024"/>
            <a:chExt cx="1777982" cy="9275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30FC3D6-0792-3717-8EEF-F6E310ACFC6D}"/>
                </a:ext>
              </a:extLst>
            </p:cNvPr>
            <p:cNvGrpSpPr/>
            <p:nvPr/>
          </p:nvGrpSpPr>
          <p:grpSpPr>
            <a:xfrm>
              <a:off x="6631286" y="3101024"/>
              <a:ext cx="1777982" cy="927505"/>
              <a:chOff x="1303322" y="2273495"/>
              <a:chExt cx="1232879" cy="720018"/>
            </a:xfrm>
          </p:grpSpPr>
          <p:pic>
            <p:nvPicPr>
              <p:cNvPr id="17" name="Graphic 23">
                <a:extLst>
                  <a:ext uri="{FF2B5EF4-FFF2-40B4-BE49-F238E27FC236}">
                    <a16:creationId xmlns:a16="http://schemas.microsoft.com/office/drawing/2014/main" id="{A158BA56-8BE2-894B-9322-3C08EBB94F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3322" y="2560417"/>
                <a:ext cx="383611" cy="4151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Graphic 27">
                <a:extLst>
                  <a:ext uri="{FF2B5EF4-FFF2-40B4-BE49-F238E27FC236}">
                    <a16:creationId xmlns:a16="http://schemas.microsoft.com/office/drawing/2014/main" id="{1BF34DE8-7B59-5149-7FD3-C3AA241424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 bwMode="auto">
              <a:xfrm>
                <a:off x="2079001" y="2536313"/>
                <a:ext cx="457200" cy="457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7418FD-79EE-A1D4-15BE-D81A3F3B80BB}"/>
                  </a:ext>
                </a:extLst>
              </p:cNvPr>
              <p:cNvSpPr txBox="1"/>
              <p:nvPr/>
            </p:nvSpPr>
            <p:spPr>
              <a:xfrm>
                <a:off x="1495127" y="2273495"/>
                <a:ext cx="851667" cy="262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/>
                  <a:t>Message Bus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49E9BA-C4F7-5481-2656-524BF513A89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505788" y="3568224"/>
              <a:ext cx="1" cy="333992"/>
            </a:xfrm>
            <a:prstGeom prst="straightConnector1">
              <a:avLst/>
            </a:prstGeom>
            <a:ln w="12700">
              <a:solidFill>
                <a:schemeClr val="tx2"/>
              </a:solidFill>
              <a:headEnd type="none" w="med" len="sm"/>
              <a:tailEnd type="arrow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3E6992-D970-FEE3-3CF8-CE643070BC64}"/>
              </a:ext>
            </a:extLst>
          </p:cNvPr>
          <p:cNvGrpSpPr/>
          <p:nvPr/>
        </p:nvGrpSpPr>
        <p:grpSpPr>
          <a:xfrm>
            <a:off x="2203562" y="2285999"/>
            <a:ext cx="3968638" cy="3428997"/>
            <a:chOff x="1233242" y="1759275"/>
            <a:chExt cx="6350001" cy="376396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308C3F2-3705-557A-7DC1-DBD29E29D49E}"/>
                </a:ext>
              </a:extLst>
            </p:cNvPr>
            <p:cNvSpPr/>
            <p:nvPr/>
          </p:nvSpPr>
          <p:spPr>
            <a:xfrm>
              <a:off x="1233242" y="1759275"/>
              <a:ext cx="6350001" cy="3763961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Stack</a:t>
              </a:r>
            </a:p>
          </p:txBody>
        </p:sp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0FFDADA1-ED25-DBA6-5888-5CF649E81D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1233242" y="1759275"/>
              <a:ext cx="381000" cy="381000"/>
            </a:xfrm>
            <a:prstGeom prst="rect">
              <a:avLst/>
            </a:prstGeom>
          </p:spPr>
        </p:pic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D03F24-6D95-82E9-35BE-CC7840B5E9B8}"/>
              </a:ext>
            </a:extLst>
          </p:cNvPr>
          <p:cNvCxnSpPr>
            <a:cxnSpLocks/>
          </p:cNvCxnSpPr>
          <p:nvPr/>
        </p:nvCxnSpPr>
        <p:spPr>
          <a:xfrm>
            <a:off x="1524000" y="3960236"/>
            <a:ext cx="506964" cy="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Graphic 39">
            <a:extLst>
              <a:ext uri="{FF2B5EF4-FFF2-40B4-BE49-F238E27FC236}">
                <a16:creationId xmlns:a16="http://schemas.microsoft.com/office/drawing/2014/main" id="{0B5F1198-9EFD-9644-A9D9-C13F2E38C9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688798" y="4237893"/>
            <a:ext cx="408386" cy="408386"/>
          </a:xfrm>
          <a:prstGeom prst="rect">
            <a:avLst/>
          </a:prstGeom>
        </p:spPr>
      </p:pic>
      <p:pic>
        <p:nvPicPr>
          <p:cNvPr id="29" name="Graphic 39">
            <a:extLst>
              <a:ext uri="{FF2B5EF4-FFF2-40B4-BE49-F238E27FC236}">
                <a16:creationId xmlns:a16="http://schemas.microsoft.com/office/drawing/2014/main" id="{0B5F1198-9EFD-9644-A9D9-C13F2E38C9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2688798" y="4865861"/>
            <a:ext cx="381000" cy="381000"/>
          </a:xfrm>
          <a:prstGeom prst="rect">
            <a:avLst/>
          </a:prstGeom>
        </p:spPr>
      </p:pic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8E2D678-0E4D-7124-D5DC-3EA9BD51FC14}"/>
              </a:ext>
            </a:extLst>
          </p:cNvPr>
          <p:cNvCxnSpPr>
            <a:cxnSpLocks/>
          </p:cNvCxnSpPr>
          <p:nvPr/>
        </p:nvCxnSpPr>
        <p:spPr>
          <a:xfrm flipV="1">
            <a:off x="3231445" y="4272352"/>
            <a:ext cx="570330" cy="223448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– DRG Element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267200" y="1219200"/>
            <a:ext cx="4419600" cy="4937760"/>
          </a:xfrm>
        </p:spPr>
        <p:txBody>
          <a:bodyPr>
            <a:normAutofit/>
          </a:bodyPr>
          <a:lstStyle/>
          <a:p>
            <a:r>
              <a:rPr lang="en-GB" dirty="0"/>
              <a:t>Caching</a:t>
            </a:r>
          </a:p>
          <a:p>
            <a:r>
              <a:rPr lang="en-GB" dirty="0"/>
              <a:t>Map-reduce for </a:t>
            </a:r>
          </a:p>
          <a:p>
            <a:pPr lvl="1"/>
            <a:r>
              <a:rPr lang="en-GB" dirty="0"/>
              <a:t>MID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23DFF0-64F8-3D9F-C01A-E25115165F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7" t="16466" r="20562" b="5352"/>
          <a:stretch/>
        </p:blipFill>
        <p:spPr bwMode="auto">
          <a:xfrm>
            <a:off x="381000" y="1300621"/>
            <a:ext cx="3724835" cy="491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461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– DRG Element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33400" y="1326515"/>
            <a:ext cx="8077200" cy="1645285"/>
          </a:xfrm>
        </p:spPr>
        <p:txBody>
          <a:bodyPr>
            <a:normAutofit/>
          </a:bodyPr>
          <a:lstStyle/>
          <a:p>
            <a:r>
              <a:rPr lang="en-GB" dirty="0"/>
              <a:t>Lazy evaluation</a:t>
            </a:r>
          </a:p>
          <a:p>
            <a:pPr lvl="1"/>
            <a:r>
              <a:rPr lang="en-GB" dirty="0"/>
              <a:t>Inner nodes (Decisions, BKMs, Decision Services)</a:t>
            </a:r>
          </a:p>
          <a:p>
            <a:pPr lvl="1"/>
            <a:r>
              <a:rPr lang="en-GB" dirty="0"/>
              <a:t>Leaves (Input Data)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507DD5-8316-E6BF-76A9-71B111D7E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429000"/>
            <a:ext cx="6543041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0610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– DRG Element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692E36D-D80C-302E-7DDE-8355E1D30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482371"/>
              </p:ext>
            </p:extLst>
          </p:nvPr>
        </p:nvGraphicFramePr>
        <p:xfrm>
          <a:off x="1752600" y="1375506"/>
          <a:ext cx="5486400" cy="21359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955">
                  <a:extLst>
                    <a:ext uri="{9D8B030D-6E8A-4147-A177-3AD203B41FA5}">
                      <a16:colId xmlns:a16="http://schemas.microsoft.com/office/drawing/2014/main" val="3817440743"/>
                    </a:ext>
                  </a:extLst>
                </a:gridCol>
                <a:gridCol w="915474">
                  <a:extLst>
                    <a:ext uri="{9D8B030D-6E8A-4147-A177-3AD203B41FA5}">
                      <a16:colId xmlns:a16="http://schemas.microsoft.com/office/drawing/2014/main" val="2475539201"/>
                    </a:ext>
                  </a:extLst>
                </a:gridCol>
                <a:gridCol w="1097540">
                  <a:extLst>
                    <a:ext uri="{9D8B030D-6E8A-4147-A177-3AD203B41FA5}">
                      <a16:colId xmlns:a16="http://schemas.microsoft.com/office/drawing/2014/main" val="1792574651"/>
                    </a:ext>
                  </a:extLst>
                </a:gridCol>
                <a:gridCol w="1098831">
                  <a:extLst>
                    <a:ext uri="{9D8B030D-6E8A-4147-A177-3AD203B41FA5}">
                      <a16:colId xmlns:a16="http://schemas.microsoft.com/office/drawing/2014/main" val="712556924"/>
                    </a:ext>
                  </a:extLst>
                </a:gridCol>
                <a:gridCol w="1279600">
                  <a:extLst>
                    <a:ext uri="{9D8B030D-6E8A-4147-A177-3AD203B41FA5}">
                      <a16:colId xmlns:a16="http://schemas.microsoft.com/office/drawing/2014/main" val="1614605517"/>
                    </a:ext>
                  </a:extLst>
                </a:gridCol>
              </a:tblGrid>
              <a:tr h="294618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Before DRG Optimization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276638"/>
                  </a:ext>
                </a:extLst>
              </a:tr>
              <a:tr h="66289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Name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Count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Time 90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 Response Time 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Response Time 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6981367"/>
                  </a:ext>
                </a:extLst>
              </a:tr>
              <a:tr h="294618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12899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  <a:endParaRPr lang="en-GB" sz="1400" b="1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5562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4002671"/>
                  </a:ext>
                </a:extLst>
              </a:tr>
              <a:tr h="2946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361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6676</a:t>
                      </a:r>
                      <a:endParaRPr lang="en-GB" sz="1400" b="1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21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9653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54341384"/>
                  </a:ext>
                </a:extLst>
              </a:tr>
              <a:tr h="2946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28731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  <a:endParaRPr lang="en-GB" sz="1400" b="1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933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7700051"/>
                  </a:ext>
                </a:extLst>
              </a:tr>
              <a:tr h="294618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86165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39</a:t>
                      </a:r>
                      <a:endParaRPr lang="en-GB" sz="1400" b="1" i="1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6367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7128429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0D3F636-6044-D91C-4738-C76612291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0968486"/>
              </p:ext>
            </p:extLst>
          </p:nvPr>
        </p:nvGraphicFramePr>
        <p:xfrm>
          <a:off x="1752600" y="3816288"/>
          <a:ext cx="5486400" cy="23075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94954">
                  <a:extLst>
                    <a:ext uri="{9D8B030D-6E8A-4147-A177-3AD203B41FA5}">
                      <a16:colId xmlns:a16="http://schemas.microsoft.com/office/drawing/2014/main" val="3029211726"/>
                    </a:ext>
                  </a:extLst>
                </a:gridCol>
                <a:gridCol w="915474">
                  <a:extLst>
                    <a:ext uri="{9D8B030D-6E8A-4147-A177-3AD203B41FA5}">
                      <a16:colId xmlns:a16="http://schemas.microsoft.com/office/drawing/2014/main" val="1597527328"/>
                    </a:ext>
                  </a:extLst>
                </a:gridCol>
                <a:gridCol w="1097540">
                  <a:extLst>
                    <a:ext uri="{9D8B030D-6E8A-4147-A177-3AD203B41FA5}">
                      <a16:colId xmlns:a16="http://schemas.microsoft.com/office/drawing/2014/main" val="1193514198"/>
                    </a:ext>
                  </a:extLst>
                </a:gridCol>
                <a:gridCol w="1098832">
                  <a:extLst>
                    <a:ext uri="{9D8B030D-6E8A-4147-A177-3AD203B41FA5}">
                      <a16:colId xmlns:a16="http://schemas.microsoft.com/office/drawing/2014/main" val="3238813102"/>
                    </a:ext>
                  </a:extLst>
                </a:gridCol>
                <a:gridCol w="1279600">
                  <a:extLst>
                    <a:ext uri="{9D8B030D-6E8A-4147-A177-3AD203B41FA5}">
                      <a16:colId xmlns:a16="http://schemas.microsoft.com/office/drawing/2014/main" val="101789859"/>
                    </a:ext>
                  </a:extLst>
                </a:gridCol>
              </a:tblGrid>
              <a:tr h="381000">
                <a:tc gridSpan="5"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Performance After DRG Optimization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097576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Decision Name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Request Count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Response Time 90</a:t>
                      </a:r>
                      <a:r>
                        <a:rPr lang="en-US" sz="1400" baseline="30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endParaRPr lang="en-GB" sz="14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 Response Time (</a:t>
                      </a:r>
                      <a:r>
                        <a:rPr lang="en-US" sz="14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ms</a:t>
                      </a:r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Max Response Time (ms)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26018797"/>
                  </a:ext>
                </a:extLst>
              </a:tr>
              <a:tr h="31706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D1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12899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7150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26668077"/>
                  </a:ext>
                </a:extLst>
              </a:tr>
              <a:tr h="190239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D2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361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315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153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4603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6591809"/>
                  </a:ext>
                </a:extLst>
              </a:tr>
              <a:tr h="31706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D3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28745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606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8144427"/>
                  </a:ext>
                </a:extLst>
              </a:tr>
              <a:tr h="31706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86204</a:t>
                      </a:r>
                      <a:endParaRPr lang="en-GB" sz="1400" b="1" i="1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37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7736</a:t>
                      </a:r>
                      <a:endParaRPr lang="en-GB" sz="1400" b="1" i="1" dirty="0">
                        <a:effectLst/>
                        <a:latin typeface="Arial" panose="020B0604020202020204" pitchFamily="34" charset="0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604761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706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Code Optimisation at FEEL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Native Types</a:t>
            </a:r>
          </a:p>
          <a:p>
            <a:r>
              <a:rPr lang="en-GB" dirty="0"/>
              <a:t>Built-in functions</a:t>
            </a:r>
          </a:p>
          <a:p>
            <a:r>
              <a:rPr lang="en-GB" dirty="0"/>
              <a:t>Native Compiler / Interpreter (e.g. JIT compiler)</a:t>
            </a:r>
          </a:p>
        </p:txBody>
      </p:sp>
    </p:spTree>
    <p:extLst>
      <p:ext uri="{BB962C8B-B14F-4D97-AF65-F5344CB8AC3E}">
        <p14:creationId xmlns:p14="http://schemas.microsoft.com/office/powerpoint/2010/main" val="27731630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next?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Enhance lazy evaluation</a:t>
            </a:r>
          </a:p>
          <a:p>
            <a:r>
              <a:rPr lang="en-GB" dirty="0"/>
              <a:t>Three Address Code optimization</a:t>
            </a:r>
          </a:p>
        </p:txBody>
      </p:sp>
    </p:spTree>
    <p:extLst>
      <p:ext uri="{BB962C8B-B14F-4D97-AF65-F5344CB8AC3E}">
        <p14:creationId xmlns:p14="http://schemas.microsoft.com/office/powerpoint/2010/main" val="88813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209800" y="1676400"/>
            <a:ext cx="41246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/>
              <a:t>https://github.com/goldmansachs/jdmn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564" y="2362200"/>
            <a:ext cx="2143125" cy="21431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Problem Statement</a:t>
            </a:r>
          </a:p>
          <a:p>
            <a:r>
              <a:rPr lang="en-GB" dirty="0"/>
              <a:t>Problem Solution</a:t>
            </a:r>
          </a:p>
          <a:p>
            <a:pPr lvl="1"/>
            <a:r>
              <a:rPr lang="en-GB" dirty="0"/>
              <a:t>Overall structure of </a:t>
            </a:r>
            <a:r>
              <a:rPr lang="en-GB" dirty="0" err="1"/>
              <a:t>jDMN</a:t>
            </a:r>
            <a:endParaRPr lang="en-GB" dirty="0"/>
          </a:p>
          <a:p>
            <a:pPr lvl="1"/>
            <a:r>
              <a:rPr lang="en-GB" dirty="0" err="1"/>
              <a:t>Transpiler</a:t>
            </a:r>
            <a:r>
              <a:rPr lang="en-GB" dirty="0"/>
              <a:t> to Java / Kotlin / Python</a:t>
            </a:r>
          </a:p>
          <a:p>
            <a:pPr lvl="1"/>
            <a:r>
              <a:rPr lang="en-GB" dirty="0"/>
              <a:t>Code optimisation</a:t>
            </a:r>
          </a:p>
          <a:p>
            <a:r>
              <a:rPr lang="en-GB" dirty="0"/>
              <a:t>Q&amp;As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2467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2E5EE-D988-CAA0-7E7C-A6185747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5005DB-97C8-55C4-7F42-92E1E71EC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432F-4C74-0616-35E8-EDBD8F06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F51F12-1E12-9456-E2AB-33B34566BF4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Challenging BDM environment </a:t>
            </a:r>
          </a:p>
          <a:p>
            <a:pPr lvl="1"/>
            <a:r>
              <a:rPr lang="en-US" dirty="0"/>
              <a:t>High risk decisions</a:t>
            </a:r>
          </a:p>
          <a:p>
            <a:pPr lvl="1"/>
            <a:r>
              <a:rPr lang="en-US" dirty="0"/>
              <a:t>Fast-release cycles</a:t>
            </a:r>
          </a:p>
          <a:p>
            <a:pPr lvl="1"/>
            <a:r>
              <a:rPr lang="en-US" dirty="0"/>
              <a:t>High Tech Risk</a:t>
            </a:r>
          </a:p>
          <a:p>
            <a:pPr lvl="1"/>
            <a:r>
              <a:rPr lang="en-US" dirty="0"/>
              <a:t>High number of executions</a:t>
            </a:r>
          </a:p>
          <a:p>
            <a:r>
              <a:rPr lang="en-US" dirty="0"/>
              <a:t>Quality</a:t>
            </a:r>
          </a:p>
          <a:p>
            <a:pPr lvl="2"/>
            <a:r>
              <a:rPr lang="en-US" dirty="0"/>
              <a:t>functionality, reliability, usability, flexibility, efficiency, maintainability</a:t>
            </a:r>
          </a:p>
          <a:p>
            <a:r>
              <a:rPr lang="en-US" dirty="0"/>
              <a:t>LCNCP platform</a:t>
            </a:r>
          </a:p>
          <a:p>
            <a:pPr lvl="1"/>
            <a:r>
              <a:rPr lang="en-US" dirty="0"/>
              <a:t>Attributes in scope</a:t>
            </a:r>
          </a:p>
          <a:p>
            <a:pPr lvl="2"/>
            <a:r>
              <a:rPr lang="en-US" dirty="0"/>
              <a:t>Efficiency</a:t>
            </a:r>
          </a:p>
          <a:p>
            <a:pPr lvl="3"/>
            <a:r>
              <a:rPr lang="en-US" dirty="0"/>
              <a:t>performance </a:t>
            </a:r>
          </a:p>
          <a:p>
            <a:pPr lvl="3"/>
            <a:r>
              <a:rPr lang="en-US" dirty="0"/>
              <a:t>scalability</a:t>
            </a:r>
          </a:p>
        </p:txBody>
      </p:sp>
    </p:spTree>
    <p:extLst>
      <p:ext uri="{BB962C8B-B14F-4D97-AF65-F5344CB8AC3E}">
        <p14:creationId xmlns:p14="http://schemas.microsoft.com/office/powerpoint/2010/main" val="1537181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10E57-4213-4BE4-9F5A-71BBF11C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DMN?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ABE8C-F4CE-4057-9608-FD7C2F765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749BB6-2C01-41FC-9088-BB5B464828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5720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dirty="0"/>
              <a:t>Decision Model and Notation (DMN)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Standard published by OMG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Notation to support decision management and business rules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Users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Business People: manage and monitor decisions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BAs or Functional Analysists: specify decision models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Technical developers: execution and automation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DSL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Diagrammatic notation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Templates</a:t>
            </a:r>
          </a:p>
          <a:p>
            <a:pPr lvl="1"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Expression language FEEL</a:t>
            </a:r>
          </a:p>
          <a:p>
            <a:pPr>
              <a:spcBef>
                <a:spcPts val="0"/>
              </a:spcBef>
              <a:buFont typeface="Gill Sans MT" panose="020B0502020104020203" pitchFamily="34" charset="0"/>
              <a:buChar char="–"/>
            </a:pPr>
            <a:r>
              <a:rPr lang="en-GB" sz="1800" dirty="0"/>
              <a:t>Standalone or with BPMN &amp; CMMN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3822D1FE-3399-45C0-A4D1-CDC85F89BB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7" t="16466" r="20562" b="5352"/>
          <a:stretch/>
        </p:blipFill>
        <p:spPr bwMode="auto">
          <a:xfrm>
            <a:off x="4961965" y="1171891"/>
            <a:ext cx="3724835" cy="491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5311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jDMN</a:t>
            </a:r>
            <a:r>
              <a:rPr lang="en-GB" dirty="0"/>
              <a:t>: Overall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457200" y="1234440"/>
            <a:ext cx="8229600" cy="4937760"/>
          </a:xfrm>
        </p:spPr>
        <p:txBody>
          <a:bodyPr/>
          <a:lstStyle/>
          <a:p>
            <a:r>
              <a:rPr lang="en-GB" dirty="0"/>
              <a:t>DMN Processors</a:t>
            </a:r>
          </a:p>
          <a:p>
            <a:pPr lvl="1"/>
            <a:r>
              <a:rPr lang="en-GB" dirty="0"/>
              <a:t>Reader / Writer</a:t>
            </a:r>
          </a:p>
          <a:p>
            <a:pPr lvl="1"/>
            <a:r>
              <a:rPr lang="en-GB" dirty="0"/>
              <a:t>Validators</a:t>
            </a:r>
          </a:p>
          <a:p>
            <a:pPr lvl="1"/>
            <a:r>
              <a:rPr lang="en-GB" dirty="0"/>
              <a:t>Transformers</a:t>
            </a:r>
          </a:p>
          <a:p>
            <a:pPr lvl="1"/>
            <a:r>
              <a:rPr lang="en-GB" dirty="0"/>
              <a:t>Interpreter</a:t>
            </a:r>
          </a:p>
          <a:p>
            <a:pPr lvl="1"/>
            <a:r>
              <a:rPr lang="en-GB" dirty="0"/>
              <a:t>Translator</a:t>
            </a:r>
          </a:p>
          <a:p>
            <a:r>
              <a:rPr lang="en-GB" dirty="0"/>
              <a:t>Dialects</a:t>
            </a:r>
          </a:p>
          <a:p>
            <a:pPr lvl="1"/>
            <a:r>
              <a:rPr lang="en-GB" dirty="0"/>
              <a:t>DMN 1.1 – 1.5</a:t>
            </a:r>
          </a:p>
          <a:p>
            <a:pPr lvl="1"/>
            <a:r>
              <a:rPr lang="en-GB" dirty="0" err="1"/>
              <a:t>Signavio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199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jDMN</a:t>
            </a:r>
            <a:r>
              <a:rPr lang="en-GB" dirty="0"/>
              <a:t>: Overall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grpSp>
        <p:nvGrpSpPr>
          <p:cNvPr id="6" name="Group 46"/>
          <p:cNvGrpSpPr/>
          <p:nvPr/>
        </p:nvGrpSpPr>
        <p:grpSpPr>
          <a:xfrm>
            <a:off x="1671652" y="3402732"/>
            <a:ext cx="3716633" cy="1636022"/>
            <a:chOff x="1706422" y="3306106"/>
            <a:chExt cx="3716633" cy="1636022"/>
          </a:xfrm>
        </p:grpSpPr>
        <p:sp>
          <p:nvSpPr>
            <p:cNvPr id="7" name="Down Arrow 6"/>
            <p:cNvSpPr/>
            <p:nvPr/>
          </p:nvSpPr>
          <p:spPr>
            <a:xfrm>
              <a:off x="3466932" y="4260452"/>
              <a:ext cx="65204" cy="681676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1706422" y="3306106"/>
              <a:ext cx="3716633" cy="954346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Semantic Analyzer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423667" y="4260452"/>
              <a:ext cx="93006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Semantic</a:t>
              </a:r>
            </a:p>
            <a:p>
              <a:r>
                <a:rPr lang="en-GB" sz="1600" dirty="0"/>
                <a:t>Tree</a:t>
              </a:r>
            </a:p>
          </p:txBody>
        </p:sp>
      </p:grpSp>
      <p:grpSp>
        <p:nvGrpSpPr>
          <p:cNvPr id="10" name="Group 40"/>
          <p:cNvGrpSpPr/>
          <p:nvPr/>
        </p:nvGrpSpPr>
        <p:grpSpPr>
          <a:xfrm>
            <a:off x="406535" y="1221370"/>
            <a:ext cx="5307771" cy="2181362"/>
            <a:chOff x="441305" y="1124744"/>
            <a:chExt cx="5307771" cy="2181362"/>
          </a:xfrm>
        </p:grpSpPr>
        <p:sp>
          <p:nvSpPr>
            <p:cNvPr id="11" name="Down Arrow 10"/>
            <p:cNvSpPr/>
            <p:nvPr/>
          </p:nvSpPr>
          <p:spPr>
            <a:xfrm>
              <a:off x="3466932" y="2692598"/>
              <a:ext cx="65204" cy="613508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880095" y="2897101"/>
              <a:ext cx="53893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/>
                <a:t>AST</a:t>
              </a:r>
            </a:p>
          </p:txBody>
        </p:sp>
        <p:grpSp>
          <p:nvGrpSpPr>
            <p:cNvPr id="13" name="Group 25"/>
            <p:cNvGrpSpPr/>
            <p:nvPr/>
          </p:nvGrpSpPr>
          <p:grpSpPr>
            <a:xfrm>
              <a:off x="441305" y="1124744"/>
              <a:ext cx="5307771" cy="1567854"/>
              <a:chOff x="441305" y="1124744"/>
              <a:chExt cx="5307771" cy="1567854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1249993" y="1124744"/>
                <a:ext cx="4499083" cy="156785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1445605" y="1545842"/>
                <a:ext cx="1336224" cy="86563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Lexical Analyzer</a:t>
                </a:r>
              </a:p>
            </p:txBody>
          </p:sp>
          <p:sp>
            <p:nvSpPr>
              <p:cNvPr id="16" name="Right Arrow 15"/>
              <p:cNvSpPr/>
              <p:nvPr/>
            </p:nvSpPr>
            <p:spPr>
              <a:xfrm>
                <a:off x="631014" y="1874587"/>
                <a:ext cx="553775" cy="68168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41305" y="1457366"/>
                <a:ext cx="153183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Source </a:t>
                </a:r>
              </a:p>
              <a:p>
                <a:endParaRPr lang="en-GB" sz="1600" dirty="0"/>
              </a:p>
              <a:p>
                <a:r>
                  <a:rPr lang="en-GB" sz="1600" dirty="0"/>
                  <a:t>Text</a:t>
                </a:r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3858157" y="1545842"/>
                <a:ext cx="1336224" cy="865632"/>
              </a:xfrm>
              <a:prstGeom prst="roundRect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/>
                  <a:t>Parser</a:t>
                </a:r>
              </a:p>
            </p:txBody>
          </p:sp>
          <p:sp>
            <p:nvSpPr>
              <p:cNvPr id="19" name="Left Arrow 18"/>
              <p:cNvSpPr/>
              <p:nvPr/>
            </p:nvSpPr>
            <p:spPr>
              <a:xfrm rot="10800000">
                <a:off x="2814891" y="1874587"/>
                <a:ext cx="978061" cy="43281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814891" y="1545842"/>
                <a:ext cx="153183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Source</a:t>
                </a:r>
                <a:r>
                  <a:rPr lang="en-GB" dirty="0"/>
                  <a:t> </a:t>
                </a:r>
              </a:p>
              <a:p>
                <a:endParaRPr lang="en-GB" dirty="0"/>
              </a:p>
              <a:p>
                <a:r>
                  <a:rPr lang="en-GB" sz="1600" dirty="0"/>
                  <a:t>Tokens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358463" y="1124744"/>
                <a:ext cx="24777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dirty="0"/>
                  <a:t>Syntax Analyzer</a:t>
                </a:r>
              </a:p>
            </p:txBody>
          </p:sp>
        </p:grpSp>
      </p:grpSp>
      <p:grpSp>
        <p:nvGrpSpPr>
          <p:cNvPr id="22" name="Group 47"/>
          <p:cNvGrpSpPr/>
          <p:nvPr/>
        </p:nvGrpSpPr>
        <p:grpSpPr>
          <a:xfrm>
            <a:off x="1736856" y="5195489"/>
            <a:ext cx="1759868" cy="1138449"/>
            <a:chOff x="1771626" y="5098863"/>
            <a:chExt cx="1731299" cy="1138449"/>
          </a:xfrm>
        </p:grpSpPr>
        <p:sp>
          <p:nvSpPr>
            <p:cNvPr id="23" name="Rounded Rectangle 22"/>
            <p:cNvSpPr/>
            <p:nvPr/>
          </p:nvSpPr>
          <p:spPr>
            <a:xfrm>
              <a:off x="1771626" y="5351134"/>
              <a:ext cx="1564898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Code</a:t>
              </a:r>
            </a:p>
            <a:p>
              <a:pPr algn="ctr"/>
              <a:r>
                <a:rPr lang="en-GB" b="1" dirty="0"/>
                <a:t>Generator</a:t>
              </a:r>
            </a:p>
          </p:txBody>
        </p:sp>
        <p:sp>
          <p:nvSpPr>
            <p:cNvPr id="24" name="Down Arrow 23"/>
            <p:cNvSpPr/>
            <p:nvPr/>
          </p:nvSpPr>
          <p:spPr>
            <a:xfrm rot="3780000" flipH="1">
              <a:off x="3010579" y="4671568"/>
              <a:ext cx="65051" cy="919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52"/>
          <p:cNvGrpSpPr/>
          <p:nvPr/>
        </p:nvGrpSpPr>
        <p:grpSpPr>
          <a:xfrm>
            <a:off x="3461373" y="5185283"/>
            <a:ext cx="1992116" cy="1148655"/>
            <a:chOff x="3496143" y="5088657"/>
            <a:chExt cx="1992116" cy="1148655"/>
          </a:xfrm>
        </p:grpSpPr>
        <p:sp>
          <p:nvSpPr>
            <p:cNvPr id="26" name="Rounded Rectangle 25"/>
            <p:cNvSpPr/>
            <p:nvPr/>
          </p:nvSpPr>
          <p:spPr>
            <a:xfrm>
              <a:off x="3923361" y="5351134"/>
              <a:ext cx="1564898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Interpreter</a:t>
              </a:r>
            </a:p>
          </p:txBody>
        </p:sp>
        <p:sp>
          <p:nvSpPr>
            <p:cNvPr id="27" name="Down Arrow 26"/>
            <p:cNvSpPr/>
            <p:nvPr/>
          </p:nvSpPr>
          <p:spPr>
            <a:xfrm rot="17820000">
              <a:off x="3923438" y="4661362"/>
              <a:ext cx="65051" cy="919641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" name="Group 51"/>
          <p:cNvGrpSpPr/>
          <p:nvPr/>
        </p:nvGrpSpPr>
        <p:grpSpPr>
          <a:xfrm>
            <a:off x="3301754" y="2175716"/>
            <a:ext cx="5411940" cy="3715133"/>
            <a:chOff x="3336524" y="2079090"/>
            <a:chExt cx="5411940" cy="3715133"/>
          </a:xfrm>
        </p:grpSpPr>
        <p:sp>
          <p:nvSpPr>
            <p:cNvPr id="29" name="Rounded Rectangle 28"/>
            <p:cNvSpPr/>
            <p:nvPr/>
          </p:nvSpPr>
          <p:spPr>
            <a:xfrm>
              <a:off x="6727137" y="3442441"/>
              <a:ext cx="2021327" cy="886178"/>
            </a:xfrm>
            <a:prstGeom prst="round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Error Manager</a:t>
              </a:r>
            </a:p>
            <a:p>
              <a:pPr algn="ctr"/>
              <a:r>
                <a:rPr lang="en-GB" b="1" dirty="0"/>
                <a:t>&amp; Logger</a:t>
              </a:r>
            </a:p>
          </p:txBody>
        </p:sp>
        <p:cxnSp>
          <p:nvCxnSpPr>
            <p:cNvPr id="30" name="Straight Arrow Connector 29"/>
            <p:cNvCxnSpPr>
              <a:stCxn id="26" idx="3"/>
            </p:cNvCxnSpPr>
            <p:nvPr/>
          </p:nvCxnSpPr>
          <p:spPr>
            <a:xfrm flipV="1">
              <a:off x="5488259" y="4362705"/>
              <a:ext cx="2319819" cy="1431518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endCxn id="29" idx="1"/>
            </p:cNvCxnSpPr>
            <p:nvPr/>
          </p:nvCxnSpPr>
          <p:spPr>
            <a:xfrm flipV="1">
              <a:off x="5488259" y="3885531"/>
              <a:ext cx="1238878" cy="34084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29" idx="0"/>
            </p:cNvCxnSpPr>
            <p:nvPr/>
          </p:nvCxnSpPr>
          <p:spPr>
            <a:xfrm>
              <a:off x="5749076" y="2079090"/>
              <a:ext cx="1988725" cy="1363351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36524" y="4303591"/>
              <a:ext cx="3493493" cy="1252047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27" t="16466" r="20562" b="5352"/>
          <a:stretch/>
        </p:blipFill>
        <p:spPr bwMode="auto">
          <a:xfrm>
            <a:off x="0" y="1438915"/>
            <a:ext cx="3724835" cy="4917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86" t="35102" r="57695" b="35298"/>
          <a:stretch/>
        </p:blipFill>
        <p:spPr bwMode="auto">
          <a:xfrm>
            <a:off x="4921872" y="2252826"/>
            <a:ext cx="3960924" cy="32010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rved Down Arrow 7"/>
          <p:cNvSpPr/>
          <p:nvPr/>
        </p:nvSpPr>
        <p:spPr>
          <a:xfrm>
            <a:off x="3724835" y="3853359"/>
            <a:ext cx="1075765" cy="261441"/>
          </a:xfrm>
          <a:prstGeom prst="curved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endParaRPr lang="en-GB" sz="11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jDMN</a:t>
            </a:r>
            <a:r>
              <a:rPr lang="en-GB" dirty="0"/>
              <a:t>: Translation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5/12/2011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25" t="24518" r="40166" b="49745"/>
          <a:stretch/>
        </p:blipFill>
        <p:spPr bwMode="auto">
          <a:xfrm>
            <a:off x="2768929" y="1313396"/>
            <a:ext cx="3758541" cy="206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83" r="63987" b="71215"/>
          <a:stretch/>
        </p:blipFill>
        <p:spPr bwMode="auto">
          <a:xfrm>
            <a:off x="2593848" y="4625577"/>
            <a:ext cx="4418116" cy="16387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urved Left Arrow 7"/>
          <p:cNvSpPr/>
          <p:nvPr/>
        </p:nvSpPr>
        <p:spPr>
          <a:xfrm>
            <a:off x="4648200" y="3429243"/>
            <a:ext cx="334616" cy="1025938"/>
          </a:xfrm>
          <a:prstGeom prst="curvedLeftArrow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" tIns="18288" rIns="18288" bIns="45720" rtlCol="0" anchor="b" anchorCtr="0"/>
          <a:lstStyle/>
          <a:p>
            <a:pPr algn="r"/>
            <a:endParaRPr lang="en-GB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1960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jDMN</a:t>
            </a:r>
            <a:r>
              <a:rPr lang="en-GB" dirty="0"/>
              <a:t>: Translation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GB" dirty="0"/>
              <a:t>How did we built it?</a:t>
            </a:r>
          </a:p>
          <a:p>
            <a:pPr lvl="1"/>
            <a:r>
              <a:rPr lang="en-GB" dirty="0"/>
              <a:t>Syntax-Driven Translation </a:t>
            </a:r>
            <a:r>
              <a:rPr lang="en-GB" dirty="0" err="1"/>
              <a:t>Schematas</a:t>
            </a:r>
            <a:r>
              <a:rPr lang="en-GB" dirty="0"/>
              <a:t> (SDTS)</a:t>
            </a:r>
          </a:p>
          <a:p>
            <a:pPr lvl="1"/>
            <a:r>
              <a:rPr lang="en-GB" dirty="0"/>
              <a:t>Based on Knuth’s attributed </a:t>
            </a:r>
            <a:r>
              <a:rPr lang="en-GB" dirty="0" err="1"/>
              <a:t>gramars</a:t>
            </a:r>
            <a:endParaRPr lang="en-GB" dirty="0"/>
          </a:p>
          <a:p>
            <a:pPr lvl="2"/>
            <a:r>
              <a:rPr lang="en-GB" dirty="0"/>
              <a:t>Synthesized attributes</a:t>
            </a:r>
          </a:p>
          <a:p>
            <a:pPr lvl="2"/>
            <a:r>
              <a:rPr lang="en-GB" dirty="0"/>
              <a:t>Inherited Attributes</a:t>
            </a:r>
          </a:p>
          <a:p>
            <a:pPr marL="594360" lvl="2" indent="0">
              <a:buNone/>
            </a:pPr>
            <a:endParaRPr lang="en-GB" dirty="0"/>
          </a:p>
          <a:p>
            <a:pPr marL="594360" lvl="2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 + </a:t>
            </a:r>
            <a:r>
              <a:rPr lang="en-GB" sz="1600" b="1" dirty="0">
                <a:latin typeface="Courier" pitchFamily="49" charset="0"/>
              </a:rPr>
              <a:t>Term	</a:t>
            </a:r>
            <a:r>
              <a:rPr lang="en-GB" sz="1600" dirty="0">
                <a:latin typeface="Courier" pitchFamily="49" charset="0"/>
              </a:rPr>
              <a:t>{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.value =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.value +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dirty="0">
                <a:latin typeface="Courier" pitchFamily="49" charset="0"/>
              </a:rPr>
              <a:t>		{ </a:t>
            </a:r>
            <a:r>
              <a:rPr lang="en-GB" sz="1600" b="1" dirty="0" err="1">
                <a:latin typeface="Courier" pitchFamily="49" charset="0"/>
              </a:rPr>
              <a:t>Expr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 * </a:t>
            </a:r>
            <a:r>
              <a:rPr lang="en-GB" sz="1600" b="1" dirty="0">
                <a:latin typeface="Courier" pitchFamily="49" charset="0"/>
              </a:rPr>
              <a:t>Factor	</a:t>
            </a:r>
            <a:r>
              <a:rPr lang="en-GB" sz="1600" dirty="0">
                <a:latin typeface="Courier" pitchFamily="49" charset="0"/>
              </a:rPr>
              <a:t>{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1</a:t>
            </a:r>
            <a:r>
              <a:rPr lang="en-GB" sz="1600" dirty="0">
                <a:latin typeface="Courier" pitchFamily="49" charset="0"/>
              </a:rPr>
              <a:t>.value = </a:t>
            </a: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b="1" baseline="-25000" dirty="0">
                <a:latin typeface="Courier" pitchFamily="49" charset="0"/>
              </a:rPr>
              <a:t>2</a:t>
            </a:r>
            <a:r>
              <a:rPr lang="en-GB" sz="1600" dirty="0">
                <a:latin typeface="Courier" pitchFamily="49" charset="0"/>
              </a:rPr>
              <a:t>.value *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Term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		{ </a:t>
            </a:r>
            <a:r>
              <a:rPr lang="en-GB" sz="1600" b="1" dirty="0" err="1">
                <a:latin typeface="Courier" pitchFamily="49" charset="0"/>
              </a:rPr>
              <a:t>Term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 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 → "(" </a:t>
            </a:r>
            <a:r>
              <a:rPr lang="en-GB" sz="1600" b="1" dirty="0">
                <a:latin typeface="Courier" pitchFamily="49" charset="0"/>
              </a:rPr>
              <a:t>Expr</a:t>
            </a:r>
            <a:r>
              <a:rPr lang="en-GB" sz="1600" dirty="0">
                <a:latin typeface="Courier" pitchFamily="49" charset="0"/>
              </a:rPr>
              <a:t> ")	{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b="1" dirty="0" err="1">
                <a:latin typeface="Courier" pitchFamily="49" charset="0"/>
              </a:rPr>
              <a:t>Expr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} </a:t>
            </a:r>
          </a:p>
          <a:p>
            <a:pPr marL="0" indent="0">
              <a:buNone/>
            </a:pPr>
            <a:r>
              <a:rPr lang="en-GB" sz="1600" b="1" dirty="0">
                <a:latin typeface="Courier" pitchFamily="49" charset="0"/>
              </a:rPr>
              <a:t>Factor</a:t>
            </a:r>
            <a:r>
              <a:rPr lang="en-GB" sz="1600" dirty="0">
                <a:latin typeface="Courier" pitchFamily="49" charset="0"/>
              </a:rPr>
              <a:t> → </a:t>
            </a:r>
            <a:r>
              <a:rPr lang="en-GB" sz="1600" i="1" dirty="0">
                <a:latin typeface="Courier" pitchFamily="49" charset="0"/>
              </a:rPr>
              <a:t>integer</a:t>
            </a:r>
            <a:r>
              <a:rPr lang="en-GB" sz="1600" dirty="0">
                <a:latin typeface="Courier" pitchFamily="49" charset="0"/>
              </a:rPr>
              <a:t> 	{ </a:t>
            </a:r>
            <a:r>
              <a:rPr lang="en-GB" sz="1600" b="1" dirty="0" err="1">
                <a:latin typeface="Courier" pitchFamily="49" charset="0"/>
              </a:rPr>
              <a:t>Factor</a:t>
            </a:r>
            <a:r>
              <a:rPr lang="en-GB" sz="1600" dirty="0" err="1">
                <a:latin typeface="Courier" pitchFamily="49" charset="0"/>
              </a:rPr>
              <a:t>.value</a:t>
            </a:r>
            <a:r>
              <a:rPr lang="en-GB" sz="1600" dirty="0">
                <a:latin typeface="Courier" pitchFamily="49" charset="0"/>
              </a:rPr>
              <a:t> = </a:t>
            </a:r>
            <a:r>
              <a:rPr lang="en-GB" sz="1600" dirty="0" err="1">
                <a:latin typeface="Courier" pitchFamily="49" charset="0"/>
              </a:rPr>
              <a:t>strToInt</a:t>
            </a:r>
            <a:r>
              <a:rPr lang="en-GB" sz="1600" dirty="0">
                <a:latin typeface="Courier" pitchFamily="49" charset="0"/>
              </a:rPr>
              <a:t>(</a:t>
            </a:r>
            <a:r>
              <a:rPr lang="en-GB" sz="1600" i="1" dirty="0" err="1">
                <a:latin typeface="Courier" pitchFamily="49" charset="0"/>
              </a:rPr>
              <a:t>integer</a:t>
            </a:r>
            <a:r>
              <a:rPr lang="en-GB" sz="1600" dirty="0" err="1">
                <a:latin typeface="Courier" pitchFamily="49" charset="0"/>
              </a:rPr>
              <a:t>.str</a:t>
            </a:r>
            <a:r>
              <a:rPr lang="en-GB" sz="1600" dirty="0">
                <a:latin typeface="Courier" pitchFamily="49" charset="0"/>
              </a:rPr>
              <a:t>) 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342458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LivelinkID xmlns="A61FAE18-8535-4B11-B824-D5148346DDAA" xsi:nil="true"/>
    <Description0 xmlns="A61FAE18-8535-4B11-B824-D5148346DDAA">Selectors overview.  AttributeValueSelector, GlewGenericValueSelector</Description0>
    <TemplateUrl xmlns="http://schemas.microsoft.com/sharepoint/v3" xsi:nil="true"/>
    <_SourceUrl xmlns="http://schemas.microsoft.com/sharepoint/v3" xsi:nil="true"/>
    <xd_ProgID xmlns="http://schemas.microsoft.com/sharepoint/v3" xsi:nil="true"/>
    <Order xmlns="http://schemas.microsoft.com/sharepoint/v3" xsi:nil="true"/>
    <_SharedFileIndex xmlns="http://schemas.microsoft.com/sharepoint/v3" xsi:nil="true"/>
    <MetaInfo xmlns="http://schemas.microsoft.com/sharepoint/v3" xsi:nil="true"/>
    <ContentTypeId xmlns="http://schemas.microsoft.com/sharepoint/v3">0x01010018AE1FA63585114BB824D5148346DDAA</ContentTypeId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AE1FA63585114BB824D5148346DDAA" ma:contentTypeVersion="0" ma:contentTypeDescription="Create a new document." ma:contentTypeScope="" ma:versionID="5ccc8e48c5c4d6c60822c563fa9f3bd9">
  <xsd:schema xmlns:xsd="http://www.w3.org/2001/XMLSchema" xmlns:p="http://schemas.microsoft.com/office/2006/metadata/properties" xmlns:ns1="http://schemas.microsoft.com/sharepoint/v3" xmlns:ns2="A61FAE18-8535-4B11-B824-D5148346DDAA" targetNamespace="http://schemas.microsoft.com/office/2006/metadata/properties" ma:root="true" ma:fieldsID="4da5b6e686d7822af01b517a6a79cd21" ns1:_="" ns2:_="">
    <xsd:import namespace="http://schemas.microsoft.com/sharepoint/v3"/>
    <xsd:import namespace="A61FAE18-8535-4B11-B824-D5148346DDAA"/>
    <xsd:element name="properties">
      <xsd:complexType>
        <xsd:sequence>
          <xsd:element name="documentManagement">
            <xsd:complexType>
              <xsd:all>
                <xsd:element ref="ns1:_ModerationComments" minOccurs="0"/>
                <xsd:element ref="ns1:File_x0020_Type" minOccurs="0"/>
                <xsd:element ref="ns1:HTML_x0020_File_x0020_Type" minOccurs="0"/>
                <xsd:element ref="ns1:_SourceUrl" minOccurs="0"/>
                <xsd:element ref="ns1:_SharedFileIndex" minOccurs="0"/>
                <xsd:element ref="ns2:LivelinkID" minOccurs="0"/>
                <xsd:element ref="ns2:Description0" minOccurs="0"/>
                <xsd:element ref="ns1:ContentTypeId" minOccurs="0"/>
                <xsd:element ref="ns1:TemplateUrl" minOccurs="0"/>
                <xsd:element ref="ns1:xd_ProgID" minOccurs="0"/>
                <xsd:element ref="ns1:xd_Signature" minOccurs="0"/>
                <xsd:element ref="ns1:ID" minOccurs="0"/>
                <xsd:element ref="ns1:Author" minOccurs="0"/>
                <xsd:element ref="ns1:Editor" minOccurs="0"/>
                <xsd:element ref="ns1:_HasCopyDestinations" minOccurs="0"/>
                <xsd:element ref="ns1:_CopySource" minOccurs="0"/>
                <xsd:element ref="ns1:_ModerationStatus" minOccurs="0"/>
                <xsd:element ref="ns1:FileRef" minOccurs="0"/>
                <xsd:element ref="ns1:FileDirRef" minOccurs="0"/>
                <xsd:element ref="ns1:Last_x0020_Modified" minOccurs="0"/>
                <xsd:element ref="ns1:Created_x0020_Date" minOccurs="0"/>
                <xsd:element ref="ns1:File_x0020_Size" minOccurs="0"/>
                <xsd:element ref="ns1:FSObjType" minOccurs="0"/>
                <xsd:element ref="ns1:CheckedOutUserId" minOccurs="0"/>
                <xsd:element ref="ns1:IsCheckedoutToLocal" minOccurs="0"/>
                <xsd:element ref="ns1:CheckoutUser" minOccurs="0"/>
                <xsd:element ref="ns1:UniqueId" minOccurs="0"/>
                <xsd:element ref="ns1:ProgId" minOccurs="0"/>
                <xsd:element ref="ns1:ScopeId" minOccurs="0"/>
                <xsd:element ref="ns1:VirusStatus" minOccurs="0"/>
                <xsd:element ref="ns1:CheckedOutTitle" minOccurs="0"/>
                <xsd:element ref="ns1:_CheckinComment" minOccurs="0"/>
                <xsd:element ref="ns1:MetaInfo" minOccurs="0"/>
                <xsd:element ref="ns1:_Level" minOccurs="0"/>
                <xsd:element ref="ns1:_IsCurrentVersion" minOccurs="0"/>
                <xsd:element ref="ns1:owshiddenversion" minOccurs="0"/>
                <xsd:element ref="ns1:_UIVersion" minOccurs="0"/>
                <xsd:element ref="ns1:_UIVersionString" minOccurs="0"/>
                <xsd:element ref="ns1:InstanceID" minOccurs="0"/>
                <xsd:element ref="ns1:Order" minOccurs="0"/>
                <xsd:element ref="ns1:GUID" minOccurs="0"/>
                <xsd:element ref="ns1:WorkflowVersion" minOccurs="0"/>
                <xsd:element ref="ns1:WorkflowInstanceID" minOccurs="0"/>
                <xsd:element ref="ns1:ParentVersionString" minOccurs="0"/>
                <xsd:element ref="ns1:ParentLeafNam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_ModerationComments" ma:index="0" nillable="true" ma:displayName="Approver Comments" ma:hidden="true" ma:internalName="_ModerationComments" ma:readOnly="true">
      <xsd:simpleType>
        <xsd:restriction base="dms:Note"/>
      </xsd:simpleType>
    </xsd:element>
    <xsd:element name="File_x0020_Type" ma:index="4" nillable="true" ma:displayName="File Type" ma:hidden="true" ma:internalName="File_x0020_Type" ma:readOnly="true">
      <xsd:simpleType>
        <xsd:restriction base="dms:Text"/>
      </xsd:simpleType>
    </xsd:element>
    <xsd:element name="HTML_x0020_File_x0020_Type" ma:index="5" nillable="true" ma:displayName="HTML File Type" ma:hidden="true" ma:internalName="HTML_x0020_File_x0020_Type" ma:readOnly="true">
      <xsd:simpleType>
        <xsd:restriction base="dms:Text"/>
      </xsd:simpleType>
    </xsd:element>
    <xsd:element name="_SourceUrl" ma:index="6" nillable="true" ma:displayName="Source Url" ma:hidden="true" ma:internalName="_SourceUrl">
      <xsd:simpleType>
        <xsd:restriction base="dms:Text"/>
      </xsd:simpleType>
    </xsd:element>
    <xsd:element name="_SharedFileIndex" ma:index="7" nillable="true" ma:displayName="Shared File Index" ma:hidden="true" ma:internalName="_SharedFileIndex">
      <xsd:simpleType>
        <xsd:restriction base="dms:Text"/>
      </xsd:simpleType>
    </xsd:element>
    <xsd:element name="ContentTypeId" ma:index="11" nillable="true" ma:displayName="Content Type ID" ma:hidden="true" ma:internalName="ContentTypeId" ma:readOnly="true">
      <xsd:simpleType>
        <xsd:restriction base="dms:Unknown"/>
      </xsd:simpleType>
    </xsd:element>
    <xsd:element name="TemplateUrl" ma:index="12" nillable="true" ma:displayName="Template Link" ma:hidden="true" ma:internalName="TemplateUrl">
      <xsd:simpleType>
        <xsd:restriction base="dms:Text"/>
      </xsd:simpleType>
    </xsd:element>
    <xsd:element name="xd_ProgID" ma:index="13" nillable="true" ma:displayName="Html File Link" ma:hidden="true" ma:internalName="xd_ProgID">
      <xsd:simpleType>
        <xsd:restriction base="dms:Text"/>
      </xsd:simpleType>
    </xsd:element>
    <xsd:element name="xd_Signature" ma:index="14" nillable="true" ma:displayName="Is Signed" ma:hidden="true" ma:internalName="xd_Signature" ma:readOnly="true">
      <xsd:simpleType>
        <xsd:restriction base="dms:Boolean"/>
      </xsd:simpleType>
    </xsd:element>
    <xsd:element name="ID" ma:index="15" nillable="true" ma:displayName="ID" ma:internalName="ID" ma:readOnly="true">
      <xsd:simpleType>
        <xsd:restriction base="dms:Unknown"/>
      </xsd:simpleType>
    </xsd:element>
    <xsd:element name="Author" ma:index="18" nillable="true" ma:displayName="Created By" ma:list="UserInfo" ma:internalName="Auth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" ma:index="20" nillable="true" ma:displayName="Modified By" ma:list="UserInfo" ma:internalName="Edito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_HasCopyDestinations" ma:index="21" nillable="true" ma:displayName="Has Copy Destinations" ma:hidden="true" ma:internalName="_HasCopyDestinations" ma:readOnly="true">
      <xsd:simpleType>
        <xsd:restriction base="dms:Boolean"/>
      </xsd:simpleType>
    </xsd:element>
    <xsd:element name="_CopySource" ma:index="22" nillable="true" ma:displayName="Copy Source" ma:internalName="_CopySource" ma:readOnly="true">
      <xsd:simpleType>
        <xsd:restriction base="dms:Text"/>
      </xsd:simpleType>
    </xsd:element>
    <xsd:element name="_ModerationStatus" ma:index="23" nillable="true" ma:displayName="Approval Status" ma:default="0" ma:hidden="true" ma:internalName="_ModerationStatus" ma:readOnly="true">
      <xsd:simpleType>
        <xsd:restriction base="dms:Unknown"/>
      </xsd:simpleType>
    </xsd:element>
    <xsd:element name="FileRef" ma:index="24" nillable="true" ma:displayName="URL Path" ma:hidden="true" ma:list="Docs" ma:internalName="FileRef" ma:readOnly="true" ma:showField="FullUrl">
      <xsd:simpleType>
        <xsd:restriction base="dms:Lookup"/>
      </xsd:simpleType>
    </xsd:element>
    <xsd:element name="FileDirRef" ma:index="25" nillable="true" ma:displayName="Path" ma:hidden="true" ma:list="Docs" ma:internalName="FileDirRef" ma:readOnly="true" ma:showField="DirName">
      <xsd:simpleType>
        <xsd:restriction base="dms:Lookup"/>
      </xsd:simpleType>
    </xsd:element>
    <xsd:element name="Last_x0020_Modified" ma:index="26" nillable="true" ma:displayName="Modified" ma:format="TRUE" ma:hidden="true" ma:list="Docs" ma:internalName="Last_x0020_Modified" ma:readOnly="true" ma:showField="TimeLastModified">
      <xsd:simpleType>
        <xsd:restriction base="dms:Lookup"/>
      </xsd:simpleType>
    </xsd:element>
    <xsd:element name="Created_x0020_Date" ma:index="27" nillable="true" ma:displayName="Created" ma:format="TRUE" ma:hidden="true" ma:list="Docs" ma:internalName="Created_x0020_Date" ma:readOnly="true" ma:showField="TimeCreated">
      <xsd:simpleType>
        <xsd:restriction base="dms:Lookup"/>
      </xsd:simpleType>
    </xsd:element>
    <xsd:element name="File_x0020_Size" ma:index="28" nillable="true" ma:displayName="File Size" ma:format="TRUE" ma:hidden="true" ma:list="Docs" ma:internalName="File_x0020_Size" ma:readOnly="true" ma:showField="SizeInKB">
      <xsd:simpleType>
        <xsd:restriction base="dms:Lookup"/>
      </xsd:simpleType>
    </xsd:element>
    <xsd:element name="FSObjType" ma:index="29" nillable="true" ma:displayName="Item Type" ma:hidden="true" ma:list="Docs" ma:internalName="FSObjType" ma:readOnly="true" ma:showField="FSType">
      <xsd:simpleType>
        <xsd:restriction base="dms:Lookup"/>
      </xsd:simpleType>
    </xsd:element>
    <xsd:element name="CheckedOutUserId" ma:index="31" nillable="true" ma:displayName="ID of the User who has the item Checked Out" ma:hidden="true" ma:list="Docs" ma:internalName="CheckedOutUserId" ma:readOnly="true" ma:showField="CheckoutUserId">
      <xsd:simpleType>
        <xsd:restriction base="dms:Lookup"/>
      </xsd:simpleType>
    </xsd:element>
    <xsd:element name="IsCheckedoutToLocal" ma:index="32" nillable="true" ma:displayName="Is Checked out to local" ma:hidden="true" ma:list="Docs" ma:internalName="IsCheckedoutToLocal" ma:readOnly="true" ma:showField="IsCheckoutToLocal">
      <xsd:simpleType>
        <xsd:restriction base="dms:Lookup"/>
      </xsd:simpleType>
    </xsd:element>
    <xsd:element name="CheckoutUser" ma:index="33" nillable="true" ma:displayName="Checked Out To" ma:list="UserInfo" ma:internalName="CheckoutUser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UniqueId" ma:index="34" nillable="true" ma:displayName="Unique Id" ma:hidden="true" ma:list="Docs" ma:internalName="UniqueId" ma:readOnly="true" ma:showField="UniqueId">
      <xsd:simpleType>
        <xsd:restriction base="dms:Lookup"/>
      </xsd:simpleType>
    </xsd:element>
    <xsd:element name="ProgId" ma:index="35" nillable="true" ma:displayName="ProgId" ma:hidden="true" ma:list="Docs" ma:internalName="ProgId" ma:readOnly="true" ma:showField="ProgId">
      <xsd:simpleType>
        <xsd:restriction base="dms:Lookup"/>
      </xsd:simpleType>
    </xsd:element>
    <xsd:element name="ScopeId" ma:index="36" nillable="true" ma:displayName="ScopeId" ma:hidden="true" ma:list="Docs" ma:internalName="ScopeId" ma:readOnly="true" ma:showField="ScopeId">
      <xsd:simpleType>
        <xsd:restriction base="dms:Lookup"/>
      </xsd:simpleType>
    </xsd:element>
    <xsd:element name="VirusStatus" ma:index="37" nillable="true" ma:displayName="Virus Status" ma:format="TRUE" ma:hidden="true" ma:list="Docs" ma:internalName="VirusStatus" ma:readOnly="true" ma:showField="Size">
      <xsd:simpleType>
        <xsd:restriction base="dms:Lookup"/>
      </xsd:simpleType>
    </xsd:element>
    <xsd:element name="CheckedOutTitle" ma:index="38" nillable="true" ma:displayName="Checked Out To" ma:format="TRUE" ma:hidden="true" ma:list="Docs" ma:internalName="CheckedOutTitle" ma:readOnly="true" ma:showField="CheckedOutTitle">
      <xsd:simpleType>
        <xsd:restriction base="dms:Lookup"/>
      </xsd:simpleType>
    </xsd:element>
    <xsd:element name="_CheckinComment" ma:index="39" nillable="true" ma:displayName="Check In Comment" ma:format="TRUE" ma:list="Docs" ma:internalName="_CheckinComment" ma:readOnly="true" ma:showField="CheckinComment">
      <xsd:simpleType>
        <xsd:restriction base="dms:Lookup"/>
      </xsd:simpleType>
    </xsd:element>
    <xsd:element name="MetaInfo" ma:index="50" nillable="true" ma:displayName="Property Bag" ma:hidden="true" ma:list="Docs" ma:internalName="MetaInfo" ma:showField="MetaInfo">
      <xsd:simpleType>
        <xsd:restriction base="dms:Lookup"/>
      </xsd:simpleType>
    </xsd:element>
    <xsd:element name="_Level" ma:index="51" nillable="true" ma:displayName="Level" ma:hidden="true" ma:internalName="_Level" ma:readOnly="true">
      <xsd:simpleType>
        <xsd:restriction base="dms:Unknown"/>
      </xsd:simpleType>
    </xsd:element>
    <xsd:element name="_IsCurrentVersion" ma:index="52" nillable="true" ma:displayName="Is Current Version" ma:hidden="true" ma:internalName="_IsCurrentVersion" ma:readOnly="true">
      <xsd:simpleType>
        <xsd:restriction base="dms:Boolean"/>
      </xsd:simpleType>
    </xsd:element>
    <xsd:element name="owshiddenversion" ma:index="56" nillable="true" ma:displayName="owshiddenversion" ma:hidden="true" ma:internalName="owshiddenversion" ma:readOnly="true">
      <xsd:simpleType>
        <xsd:restriction base="dms:Unknown"/>
      </xsd:simpleType>
    </xsd:element>
    <xsd:element name="_UIVersion" ma:index="57" nillable="true" ma:displayName="UI Version" ma:hidden="true" ma:internalName="_UIVersion" ma:readOnly="true">
      <xsd:simpleType>
        <xsd:restriction base="dms:Unknown"/>
      </xsd:simpleType>
    </xsd:element>
    <xsd:element name="_UIVersionString" ma:index="58" nillable="true" ma:displayName="Version" ma:internalName="_UIVersionString" ma:readOnly="true">
      <xsd:simpleType>
        <xsd:restriction base="dms:Text"/>
      </xsd:simpleType>
    </xsd:element>
    <xsd:element name="InstanceID" ma:index="59" nillable="true" ma:displayName="Instance ID" ma:hidden="true" ma:internalName="InstanceID" ma:readOnly="true">
      <xsd:simpleType>
        <xsd:restriction base="dms:Unknown"/>
      </xsd:simpleType>
    </xsd:element>
    <xsd:element name="Order" ma:index="60" nillable="true" ma:displayName="Order" ma:hidden="true" ma:internalName="Order">
      <xsd:simpleType>
        <xsd:restriction base="dms:Number"/>
      </xsd:simpleType>
    </xsd:element>
    <xsd:element name="GUID" ma:index="61" nillable="true" ma:displayName="GUID" ma:hidden="true" ma:internalName="GUID" ma:readOnly="true">
      <xsd:simpleType>
        <xsd:restriction base="dms:Unknown"/>
      </xsd:simpleType>
    </xsd:element>
    <xsd:element name="WorkflowVersion" ma:index="62" nillable="true" ma:displayName="Workflow Version" ma:hidden="true" ma:internalName="WorkflowVersion" ma:readOnly="true">
      <xsd:simpleType>
        <xsd:restriction base="dms:Unknown"/>
      </xsd:simpleType>
    </xsd:element>
    <xsd:element name="WorkflowInstanceID" ma:index="63" nillable="true" ma:displayName="Workflow Instance ID" ma:hidden="true" ma:internalName="WorkflowInstanceID" ma:readOnly="true">
      <xsd:simpleType>
        <xsd:restriction base="dms:Unknown"/>
      </xsd:simpleType>
    </xsd:element>
    <xsd:element name="ParentVersionString" ma:index="64" nillable="true" ma:displayName="Source Version (Converted Document)" ma:hidden="true" ma:list="Docs" ma:internalName="ParentVersionString" ma:readOnly="true" ma:showField="ParentVersionString">
      <xsd:simpleType>
        <xsd:restriction base="dms:Lookup"/>
      </xsd:simpleType>
    </xsd:element>
    <xsd:element name="ParentLeafName" ma:index="65" nillable="true" ma:displayName="Source Name (Converted Document)" ma:hidden="true" ma:list="Docs" ma:internalName="ParentLeafName" ma:readOnly="true" ma:showField="ParentLeafName">
      <xsd:simpleType>
        <xsd:restriction base="dms:Lookup"/>
      </xsd:simpleType>
    </xsd:element>
  </xsd:schema>
  <xsd:schema xmlns:xsd="http://www.w3.org/2001/XMLSchema" xmlns:dms="http://schemas.microsoft.com/office/2006/documentManagement/types" targetNamespace="A61FAE18-8535-4B11-B824-D5148346DDAA" elementFormDefault="qualified">
    <xsd:import namespace="http://schemas.microsoft.com/office/2006/documentManagement/types"/>
    <xsd:element name="LivelinkID" ma:index="9" nillable="true" ma:displayName="LivelinkID" ma:description="LivelinkID" ma:internalName="LivelinkID">
      <xsd:simpleType>
        <xsd:restriction base="dms:Text">
          <xsd:maxLength value="255"/>
        </xsd:restriction>
      </xsd:simpleType>
    </xsd:element>
    <xsd:element name="Description0" ma:index="10" nillable="true" ma:displayName="Description" ma:description="Description" ma:internalName="Description0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6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9C8868-14FF-4361-88F3-CAF5AB85686A}">
  <ds:schemaRefs>
    <ds:schemaRef ds:uri="http://schemas.microsoft.com/office/2006/metadata/properties"/>
    <ds:schemaRef ds:uri="A61FAE18-8535-4B11-B824-D5148346DDAA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A3805A6D-A26D-4163-B528-A30742F311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61FAE18-8535-4B11-B824-D5148346DDA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51176EBF-7CE3-49D1-BAE9-ECDC6EE8EA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</TotalTime>
  <Words>574</Words>
  <Application>Microsoft Office PowerPoint</Application>
  <PresentationFormat>On-screen Show (4:3)</PresentationFormat>
  <Paragraphs>186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Bookman Old Style</vt:lpstr>
      <vt:lpstr>Calibri</vt:lpstr>
      <vt:lpstr>Courier</vt:lpstr>
      <vt:lpstr>Gill Sans MT</vt:lpstr>
      <vt:lpstr>Wingdings</vt:lpstr>
      <vt:lpstr>Wingdings 3</vt:lpstr>
      <vt:lpstr>Origin</vt:lpstr>
      <vt:lpstr>Optimizing Performance and Scalability in Low-Code / No-Code DMN Platforms</vt:lpstr>
      <vt:lpstr>Content</vt:lpstr>
      <vt:lpstr>Problem Statement</vt:lpstr>
      <vt:lpstr>What is DMN?</vt:lpstr>
      <vt:lpstr>jDMN: Overall Structure</vt:lpstr>
      <vt:lpstr>jDMN: Overall Structure</vt:lpstr>
      <vt:lpstr>Translation</vt:lpstr>
      <vt:lpstr>jDMN: Translation</vt:lpstr>
      <vt:lpstr>jDMN: Translation</vt:lpstr>
      <vt:lpstr>jDMN: Translation</vt:lpstr>
      <vt:lpstr>Code Optimisation – Model Level</vt:lpstr>
      <vt:lpstr>Code Optimisation – DRG Element Level</vt:lpstr>
      <vt:lpstr>Code Optimisation – DRG Element Level</vt:lpstr>
      <vt:lpstr>Code Optimisation – DRG Element Level</vt:lpstr>
      <vt:lpstr>Code Optimisation at FEEL level</vt:lpstr>
      <vt:lpstr>What next?</vt:lpstr>
      <vt:lpstr>Questions?</vt:lpstr>
    </vt:vector>
  </TitlesOfParts>
  <Company>Goldman Sachs &amp; Co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Selectors</dc:title>
  <dc:creator>Authorized User</dc:creator>
  <cp:lastModifiedBy>Octavian Patrascoiu</cp:lastModifiedBy>
  <cp:revision>187</cp:revision>
  <dcterms:created xsi:type="dcterms:W3CDTF">2011-05-12T19:21:48Z</dcterms:created>
  <dcterms:modified xsi:type="dcterms:W3CDTF">2024-07-09T13:20:51Z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182af213-15a4-4ca7-8eb9-df5004532b3d</vt:lpwstr>
  </property>
  <property fmtid="{D5CDD505-2E9C-101B-9397-08002B2CF9AE}" pid="4" name="ContentTypeId">
    <vt:lpwstr>0x0101007A0CBA9DE52F434E827AFE4B365B0224</vt:lpwstr>
  </property>
  <property fmtid="{D5CDD505-2E9C-101B-9397-08002B2CF9AE}" pid="5" name="TitusGUID">
    <vt:lpwstr>db4117bc-3c34-4833-aac6-ab35e248b628</vt:lpwstr>
  </property>
  <property fmtid="{D5CDD505-2E9C-101B-9397-08002B2CF9AE}" pid="6" name="Classification">
    <vt:lpwstr>I</vt:lpwstr>
  </property>
</Properties>
</file>