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8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DFD1F-89EC-539F-E04C-0B262D112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6B0BE-74F2-C4D4-6110-12D1D91D0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578F1-7113-0254-C112-F4B6D523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A5F36-8710-24C7-15EF-396C823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F9A5E-B01C-698B-909F-AF5BAB43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941D-F235-FE86-B5B1-4C87AAD3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4847C-0706-ADF9-E317-B48A20A0F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3A8C8-8F9A-05CA-F9DB-1BC5300B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E5A91-C6E8-BCDB-244A-EE3287F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EE1D5-9E02-CE5E-2A70-4D90F943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9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063A96-3F97-3263-37E2-44612F5E4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7B24E-9C25-4A95-1F07-04A30347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EE6E2-114E-8849-C710-E857D8DB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C0F68-9671-CF75-6380-6FC77E68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8B3BE-4A75-150F-334A-E144B309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1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44A44-8964-20F4-A04A-ED018761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D4A4B-84EA-C895-8E88-A02786D5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F8208-0134-9A90-5738-1E23CC9A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B1B4D-B610-E62C-02A7-5CC3EE8F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5D70B-8D2B-575F-1F08-ECC56791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2263E-CFE0-662E-D257-3D71EDE8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5E71B-CA7B-8398-CB9D-79F94B08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F3E17-D48E-E964-1DB7-718B1D78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B54ED-958D-8C96-7A1A-59154994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49BFB-0C14-198E-572E-BA3FE61A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0F856-F262-715C-387C-398674C0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24EA1-3727-0A55-17D7-965B3E60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E0FB15-8071-AB5E-DA46-2F73CF69B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FAC1A-E140-D788-AD56-917E218D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47FAF-F103-2531-3582-326B6FFF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DC721-8172-5E21-8B73-20B055B0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1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7B6E5-C429-2C9A-D7D7-0126E5E9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9D420-4F62-645B-3FC9-BC417BEF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633C6-6EBB-1F28-F293-1653A824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6E170-0E8E-C2EF-0EF0-42A87ACC5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381AEE-12E2-5F8F-E61D-0F013541C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DDA32F-8CA1-F5A8-113F-CDA41E1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901AE-8DE5-226C-502E-6966FCCA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7CB3-67FD-60B6-37A5-BB18A63E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5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D35F3-E72C-885C-6903-B41FE113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D6645E-F8F5-7A54-D36A-9E1BE232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1F6D0-FBCF-1F2D-5490-A61302E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86C69-6561-658E-935A-03CA0B39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DDCCE-34C3-CE5D-0D75-A041C4AB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F76008-D670-DF46-E202-C72906B8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4C6AA-7A23-D121-E84A-6CDEC8E9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FC31-D6CE-7F47-934D-9D2F8274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A4142-7A5A-2D40-67F0-9208A944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45DF8-9451-6102-2505-EAEF3A36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CE52B-6826-4758-48AB-2BE0A22C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A4AFB-7F9E-A8D5-8C3A-5E25DE3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DEEAE-7E16-3C46-CC32-7653A1EB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9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2CC68-B544-69DE-D91E-A39AF39D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A0B62-3412-14EA-7851-F2B0EF5F5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92422-9BEC-BC81-7AB2-647DA32BE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D6572-492B-ABA2-5A9C-8528C844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3F8F1-B8B5-0306-FCAE-DFE21D47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123FF-8593-8D70-A276-3C3D8694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1113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F14BF4-E112-5EDF-78F2-7DAB97DE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10B4A-6526-2146-1FE8-2DCECFA8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29C97-FD75-77D2-F67E-B439F521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A4E9-194D-4842-8731-1F2963906B1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60274-1CA8-7073-F38A-0A35C5D77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8CC8A-2678-F573-57E2-BE643C2F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86EE-FE55-420B-9290-D8207E5F4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B45B4-0DF1-5882-66E0-33DCECE49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92A6B-718F-9533-6D6F-DF0863739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Scope</a:t>
            </a:r>
            <a:r>
              <a:rPr lang="ko-KR" altLang="en-US" dirty="0"/>
              <a:t> 이해</a:t>
            </a:r>
          </a:p>
        </p:txBody>
      </p:sp>
    </p:spTree>
    <p:extLst>
      <p:ext uri="{BB962C8B-B14F-4D97-AF65-F5344CB8AC3E}">
        <p14:creationId xmlns:p14="http://schemas.microsoft.com/office/powerpoint/2010/main" val="191579926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96F12-F252-4875-241C-B6E87ECA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6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중첩된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7824"/>
            <a:ext cx="10515600" cy="5815584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  <a:defRPr/>
            </a:pPr>
            <a:r>
              <a:rPr lang="en-US" altLang="ko-KR"/>
              <a:t>int numDays=0;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if(month == JAN || month == MAR || month == MAY || month  ==JUL ||month==AUG|| month == OCT || month == DEC)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numDays=31;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} else if (month == APR || month == JUN || month == SEP || month == NOV)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numDays=30;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} else if(month== FEB)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System.out.println(“Enter year </a:t>
            </a:r>
            <a:r>
              <a:rPr lang="en-US" altLang="ko-KR">
                <a:sym typeface="Wingdings"/>
              </a:rPr>
              <a:t> “);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int year = sc.nextInt();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if( (year % 400 == 0) || (year %4 == 0 &amp;&amp; !(year %100 == 0)) ) {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 numDays = 29;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}else {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 numDays = 28;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}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} else {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System.out.println(“Invalid month: “ + month);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}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If(numDays &gt; 0) {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System.out.println(“Number of days is: “ + numDays);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7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9B45B-EB31-895A-FE6E-A846E2B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913C1-8DD6-8342-A454-F7AB537B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구문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531021-73AF-6302-1E72-CAB9FF10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73" y="2658269"/>
            <a:ext cx="3667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6419-26CB-B681-B314-150640E2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326E3-FAF6-8367-259B-74F9C72E4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switch </a:t>
            </a:r>
            <a:r>
              <a:rPr lang="ko-KR" altLang="en-US" dirty="0"/>
              <a:t>문은 하나의 식을 평가한다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 식은 </a:t>
            </a:r>
            <a:r>
              <a:rPr lang="en-US" altLang="ko-KR" dirty="0"/>
              <a:t>long</a:t>
            </a:r>
            <a:r>
              <a:rPr lang="ko-KR" altLang="en-US" dirty="0"/>
              <a:t>형을 제외한 정수형 또는 참조형이 올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 식이 </a:t>
            </a:r>
            <a:r>
              <a:rPr lang="en-US" altLang="ko-KR" dirty="0"/>
              <a:t>case label</a:t>
            </a:r>
            <a:r>
              <a:rPr lang="ko-KR" altLang="en-US" dirty="0"/>
              <a:t>과 비교된다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일치가 있으면 결합된 코드 블록이 실행된다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break </a:t>
            </a:r>
            <a:r>
              <a:rPr lang="ko-KR" altLang="en-US" dirty="0"/>
              <a:t>문으로 </a:t>
            </a:r>
            <a:r>
              <a:rPr lang="en-US" altLang="ko-KR" dirty="0"/>
              <a:t>switch </a:t>
            </a:r>
            <a:r>
              <a:rPr lang="ko-KR" altLang="en-US" dirty="0"/>
              <a:t>문에서 벗어난다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default </a:t>
            </a:r>
            <a:r>
              <a:rPr lang="ko-KR" altLang="en-US" dirty="0"/>
              <a:t>키워드는 어떤 </a:t>
            </a:r>
            <a:r>
              <a:rPr lang="en-US" altLang="ko-KR" dirty="0"/>
              <a:t>case label</a:t>
            </a:r>
            <a:r>
              <a:rPr lang="ko-KR" altLang="en-US" dirty="0"/>
              <a:t>도 일치하지 않을 때 실행하는 코드 블록을 명시한다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6327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47B48-C72D-378E-466C-BAB350A5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6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9744"/>
            <a:ext cx="10515600" cy="573024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/>
            </a:pPr>
            <a:r>
              <a:rPr lang="en-US" altLang="ko-KR"/>
              <a:t>Scanner</a:t>
            </a:r>
            <a:r>
              <a:rPr lang="ko-KR" altLang="en-US"/>
              <a:t> </a:t>
            </a:r>
            <a:r>
              <a:rPr lang="en-US" altLang="ko-KR"/>
              <a:t>sc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Scanner(System.in);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System.out.print(“Enter a sport </a:t>
            </a:r>
            <a:r>
              <a:rPr lang="en-US" altLang="ko-KR">
                <a:sym typeface="Wingdings"/>
              </a:rPr>
              <a:t> “);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String sport = sc.next();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switch(sport) {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case “Soccer”: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   System.out.println(“I play soccer”);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   break;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case “Rugby”: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   System.out.println(“I play Rugby”);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   break;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default: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   System.out.println(“Unknown sport”);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   break;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}</a:t>
            </a:r>
            <a:endParaRPr lang="en-US" altLang="ko-KR">
              <a:sym typeface="Wingdings"/>
            </a:endParaRPr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4945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3795-1976-32C3-1947-2FAA81FF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8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25976"/>
            <a:ext cx="10515600" cy="5741042"/>
          </a:xfrm>
        </p:spPr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label</a:t>
            </a:r>
            <a:r>
              <a:rPr lang="ko-KR" altLang="en-US"/>
              <a:t>은 대소문자를 구분한다</a:t>
            </a:r>
            <a:r>
              <a:rPr lang="en-US" altLang="ko-KR"/>
              <a:t>. </a:t>
            </a:r>
            <a:r>
              <a:rPr lang="en-US" altLang="ko-KR">
                <a:sym typeface="Wingdings"/>
              </a:rPr>
              <a:t> “soccer”</a:t>
            </a:r>
            <a:r>
              <a:rPr lang="ko-KR" altLang="en-US">
                <a:sym typeface="Wingdings"/>
              </a:rPr>
              <a:t> </a:t>
            </a:r>
            <a:r>
              <a:rPr lang="en-US" altLang="ko-KR">
                <a:sym typeface="Wingdings"/>
              </a:rPr>
              <a:t>!= “Scoccer”</a:t>
            </a: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en-US" altLang="ko-KR">
                <a:sym typeface="Wingdings"/>
              </a:rPr>
              <a:t>next()  String </a:t>
            </a:r>
            <a:r>
              <a:rPr lang="ko-KR" altLang="en-US">
                <a:sym typeface="Wingdings"/>
              </a:rPr>
              <a:t>형 반환</a:t>
            </a:r>
            <a:endParaRPr lang="ko-KR" altLang="en-US">
              <a:sym typeface="Wingdings"/>
            </a:endParaRPr>
          </a:p>
          <a:p>
            <a:pPr lvl="0">
              <a:defRPr/>
            </a:pP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Scanner</a:t>
            </a:r>
            <a:r>
              <a:rPr lang="ko-KR" altLang="en-US">
                <a:sym typeface="Wingdings"/>
              </a:rPr>
              <a:t> </a:t>
            </a:r>
            <a:r>
              <a:rPr lang="en-US" altLang="ko-KR">
                <a:sym typeface="Wingdings"/>
              </a:rPr>
              <a:t>sc</a:t>
            </a:r>
            <a:r>
              <a:rPr lang="ko-KR" altLang="en-US">
                <a:sym typeface="Wingdings"/>
              </a:rPr>
              <a:t> </a:t>
            </a:r>
            <a:r>
              <a:rPr lang="en-US" altLang="ko-KR">
                <a:sym typeface="Wingdings"/>
              </a:rPr>
              <a:t>=</a:t>
            </a:r>
            <a:r>
              <a:rPr lang="ko-KR" altLang="en-US">
                <a:sym typeface="Wingdings"/>
              </a:rPr>
              <a:t> </a:t>
            </a:r>
            <a:r>
              <a:rPr lang="en-US" altLang="ko-KR">
                <a:sym typeface="Wingdings"/>
              </a:rPr>
              <a:t>new</a:t>
            </a:r>
            <a:r>
              <a:rPr lang="ko-KR" altLang="en-US">
                <a:sym typeface="Wingdings"/>
              </a:rPr>
              <a:t> </a:t>
            </a:r>
            <a:r>
              <a:rPr lang="en-US" altLang="ko-KR">
                <a:sym typeface="Wingdings"/>
              </a:rPr>
              <a:t>Scanner(System.in);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System.out.println(“Enter a number (1..10)   “);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int number = sc.nextInt();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/>
              <a:t>final int two = 2;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switch(number)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case 1: case 3: case 5: case 7: case 9: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 System.out.println(number + “ is odd.”);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 break;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case two: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case 4: case 6: case 8: case 10;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 System.out.println(number + “is even.”);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 break;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default: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System.out.println( number + “ is outside range(1..10);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break;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8086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46B91-4992-C828-35E0-00CDD84A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5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0700"/>
            <a:ext cx="10515600" cy="5775766"/>
          </a:xfrm>
        </p:spPr>
        <p:txBody>
          <a:bodyPr>
            <a:normAutofit fontScale="40000" lnSpcReduction="20000"/>
          </a:bodyPr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문으로 </a:t>
            </a:r>
            <a:r>
              <a:rPr lang="en-US" altLang="ko-KR"/>
              <a:t>if-else</a:t>
            </a:r>
            <a:r>
              <a:rPr lang="ko-KR" altLang="en-US"/>
              <a:t> 문 대체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Int numDays=0;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switch(month)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case JAN:case MAR:case MAY: case JUL: case AUG: case OCT:  case DEC: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numDays=31;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break;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case APR:case JUN:case SEP: case NOV: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numDays=30;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break;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case FEB: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System.out.println(“Enter year </a:t>
            </a:r>
            <a:r>
              <a:rPr lang="en-US" altLang="ko-KR">
                <a:sym typeface="Wingdings"/>
              </a:rPr>
              <a:t> “);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>
                <a:sym typeface="Wingdings"/>
              </a:rPr>
              <a:t>      int year = sc.nextInt();</a:t>
            </a:r>
            <a:endParaRPr lang="en-US" altLang="ko-KR">
              <a:sym typeface="Wingdings"/>
            </a:endParaRPr>
          </a:p>
          <a:p>
            <a:pPr marL="0" lvl="0" indent="0">
              <a:buNone/>
              <a:defRPr/>
            </a:pPr>
            <a:r>
              <a:rPr lang="en-US" altLang="ko-KR"/>
              <a:t>//    if( (A)    || ( B   &amp;&amp;    C)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if( (year % 400 == 0) || (year %% 4 == 0 &amp;&amp; !(year % 100 == 0)) ){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numDays = 29;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}else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numDays = 28;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}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break;;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i="1"/>
              <a:t>    </a:t>
            </a:r>
            <a:r>
              <a:rPr lang="en-US" altLang="ko-KR"/>
              <a:t>default: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System.out</a:t>
            </a:r>
            <a:r>
              <a:rPr lang="en-US" altLang="ko-KR" i="1"/>
              <a:t>.</a:t>
            </a:r>
            <a:r>
              <a:rPr lang="en-US" altLang="ko-KR"/>
              <a:t>println(“Invalid month: “ +month);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break;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332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2E99-AC3D-4555-A49D-10BE1659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D162C-7F5A-D10E-6B43-7E906F256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066"/>
            <a:ext cx="10515600" cy="5242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 if(</a:t>
            </a:r>
            <a:r>
              <a:rPr lang="en-US" altLang="ko-KR" dirty="0" err="1"/>
              <a:t>numDays</a:t>
            </a:r>
            <a:r>
              <a:rPr lang="en-US" altLang="ko-KR" dirty="0"/>
              <a:t> &gt; 0){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(“Number of days is: “ + </a:t>
            </a:r>
            <a:r>
              <a:rPr lang="en-US" altLang="ko-KR" dirty="0" err="1"/>
              <a:t>numDays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컴파일러 에러가 발생하는 경우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byte b = 3;</a:t>
            </a:r>
          </a:p>
          <a:p>
            <a:pPr marL="0" indent="0">
              <a:buNone/>
            </a:pPr>
            <a:r>
              <a:rPr lang="en-US" altLang="ko-KR" dirty="0"/>
              <a:t>  switch(b){</a:t>
            </a:r>
          </a:p>
          <a:p>
            <a:pPr marL="0" indent="0">
              <a:buNone/>
            </a:pPr>
            <a:r>
              <a:rPr lang="en-US" altLang="ko-KR" dirty="0"/>
              <a:t>      case 127: case:-128: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(“ok”);</a:t>
            </a:r>
          </a:p>
          <a:p>
            <a:pPr marL="0" indent="0">
              <a:buNone/>
            </a:pPr>
            <a:r>
              <a:rPr lang="en-US" altLang="ko-KR" dirty="0"/>
              <a:t>          break;</a:t>
            </a:r>
          </a:p>
          <a:p>
            <a:pPr marL="0" indent="0">
              <a:buNone/>
            </a:pPr>
            <a:r>
              <a:rPr lang="en-US" altLang="ko-KR" dirty="0"/>
              <a:t>      case 128:</a:t>
            </a:r>
          </a:p>
          <a:p>
            <a:pPr marL="0" indent="0">
              <a:buNone/>
            </a:pPr>
            <a:r>
              <a:rPr lang="en-US" altLang="ko-KR" dirty="0"/>
              <a:t>      case 12:</a:t>
            </a:r>
          </a:p>
          <a:p>
            <a:pPr marL="0" indent="0">
              <a:buNone/>
            </a:pPr>
            <a:r>
              <a:rPr lang="en-US" altLang="ko-KR" dirty="0"/>
              <a:t>      case 12: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식</a:t>
            </a:r>
            <a:r>
              <a:rPr lang="en-US" altLang="ko-KR" dirty="0"/>
              <a:t>(expression)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91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EF57-BFF6-32C9-A9B3-82A6E706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44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9A43E-6240-54FF-79C1-8F13AF3D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572"/>
            <a:ext cx="10515600" cy="56368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int </a:t>
            </a:r>
            <a:r>
              <a:rPr lang="en-US" altLang="ko-KR" dirty="0" err="1"/>
              <a:t>nLetters</a:t>
            </a:r>
            <a:r>
              <a:rPr lang="en-US" altLang="ko-KR" dirty="0"/>
              <a:t>=0;</a:t>
            </a:r>
          </a:p>
          <a:p>
            <a:pPr marL="0" indent="0">
              <a:buNone/>
            </a:pPr>
            <a:r>
              <a:rPr lang="en-US" altLang="ko-KR" dirty="0"/>
              <a:t> String name=“Jane”;</a:t>
            </a:r>
          </a:p>
          <a:p>
            <a:pPr marL="0" indent="0">
              <a:buNone/>
            </a:pPr>
            <a:r>
              <a:rPr lang="en-US" altLang="ko-KR" dirty="0"/>
              <a:t> switch(name){</a:t>
            </a:r>
          </a:p>
          <a:p>
            <a:pPr marL="0" indent="0">
              <a:buNone/>
            </a:pPr>
            <a:r>
              <a:rPr lang="en-US" altLang="ko-KR" dirty="0"/>
              <a:t>      case “Jane”: case “Sean”: case “Alan”: case “Paul”: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nLetters</a:t>
            </a:r>
            <a:r>
              <a:rPr lang="en-US" altLang="ko-KR" dirty="0"/>
              <a:t> = 4;</a:t>
            </a:r>
          </a:p>
          <a:p>
            <a:pPr marL="0" indent="0">
              <a:buNone/>
            </a:pPr>
            <a:r>
              <a:rPr lang="en-US" altLang="ko-KR" dirty="0"/>
              <a:t>           break;</a:t>
            </a:r>
          </a:p>
          <a:p>
            <a:pPr marL="0" indent="0">
              <a:buNone/>
            </a:pPr>
            <a:r>
              <a:rPr lang="en-US" altLang="ko-KR" dirty="0"/>
              <a:t>      case “Janet”: case “Susan”: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nLetters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           break;</a:t>
            </a:r>
          </a:p>
          <a:p>
            <a:pPr marL="0" indent="0">
              <a:buNone/>
            </a:pPr>
            <a:r>
              <a:rPr lang="en-US" altLang="ko-KR" dirty="0"/>
              <a:t>      case “</a:t>
            </a:r>
            <a:r>
              <a:rPr lang="en-US" altLang="ko-KR" dirty="0" err="1"/>
              <a:t>Maaike</a:t>
            </a:r>
            <a:r>
              <a:rPr lang="en-US" altLang="ko-KR" dirty="0"/>
              <a:t>”: case “Alison”: case “Miriam”: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nLetters</a:t>
            </a:r>
            <a:r>
              <a:rPr lang="en-US" altLang="ko-KR" dirty="0"/>
              <a:t> = 6;</a:t>
            </a:r>
          </a:p>
          <a:p>
            <a:pPr marL="0" indent="0">
              <a:buNone/>
            </a:pPr>
            <a:r>
              <a:rPr lang="en-US" altLang="ko-KR" dirty="0"/>
              <a:t>           break;</a:t>
            </a:r>
          </a:p>
          <a:p>
            <a:pPr marL="0" indent="0">
              <a:buNone/>
            </a:pPr>
            <a:r>
              <a:rPr lang="en-US" altLang="ko-KR" dirty="0"/>
              <a:t>      default: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(“Unrecognized name: “ + name);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nLetters</a:t>
            </a:r>
            <a:r>
              <a:rPr lang="en-US" altLang="ko-KR" dirty="0"/>
              <a:t> = -1;</a:t>
            </a:r>
          </a:p>
          <a:p>
            <a:pPr marL="0" indent="0">
              <a:buNone/>
            </a:pPr>
            <a:r>
              <a:rPr lang="en-US" altLang="ko-KR" dirty="0"/>
              <a:t>           break;</a:t>
            </a:r>
          </a:p>
          <a:p>
            <a:pPr marL="0" indent="0">
              <a:buNone/>
            </a:pPr>
            <a:r>
              <a:rPr lang="en-US" altLang="ko-KR" dirty="0"/>
              <a:t>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90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4B6D-17AB-E935-23C8-98A50888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29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C662C-FC39-899A-B483-F69721B8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618"/>
            <a:ext cx="10515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nLetters</a:t>
            </a:r>
            <a:r>
              <a:rPr lang="en-US" altLang="ko-KR" dirty="0"/>
              <a:t> = switch(name) {</a:t>
            </a:r>
          </a:p>
          <a:p>
            <a:pPr marL="0" indent="0">
              <a:buNone/>
            </a:pPr>
            <a:r>
              <a:rPr lang="en-US" altLang="ko-KR" dirty="0"/>
              <a:t>    case “Jane”, “Sean”, “Alan”, “Paul” -&gt; 4;</a:t>
            </a:r>
          </a:p>
          <a:p>
            <a:pPr marL="0" indent="0">
              <a:buNone/>
            </a:pPr>
            <a:r>
              <a:rPr lang="en-US" altLang="ko-KR" dirty="0"/>
              <a:t>    case “Janet”. “Susan” -&gt;5;</a:t>
            </a:r>
          </a:p>
          <a:p>
            <a:pPr marL="0" indent="0">
              <a:buNone/>
            </a:pPr>
            <a:r>
              <a:rPr lang="en-US" altLang="ko-KR" dirty="0"/>
              <a:t>    case “</a:t>
            </a:r>
            <a:r>
              <a:rPr lang="en-US" altLang="ko-KR" dirty="0" err="1"/>
              <a:t>Maaike</a:t>
            </a:r>
            <a:r>
              <a:rPr lang="en-US" altLang="ko-KR" dirty="0"/>
              <a:t>”, “Alison”, “Miriam” -&gt; 6;</a:t>
            </a:r>
          </a:p>
          <a:p>
            <a:pPr marL="0" indent="0">
              <a:buNone/>
            </a:pPr>
            <a:r>
              <a:rPr lang="en-US" altLang="ko-KR" dirty="0"/>
              <a:t>    default -&gt; {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(“Unrecognized name: “ + name);</a:t>
            </a:r>
          </a:p>
          <a:p>
            <a:pPr marL="0" indent="0">
              <a:buNone/>
            </a:pPr>
            <a:r>
              <a:rPr lang="en-US" altLang="ko-KR" dirty="0"/>
              <a:t>        yield -1; // ‘</a:t>
            </a:r>
            <a:r>
              <a:rPr lang="en-US" altLang="ko-KR" dirty="0" err="1"/>
              <a:t>nLetters</a:t>
            </a:r>
            <a:r>
              <a:rPr lang="en-US" altLang="ko-KR" dirty="0"/>
              <a:t>’ </a:t>
            </a:r>
            <a:r>
              <a:rPr lang="ko-KR" altLang="en-US" dirty="0"/>
              <a:t>가 </a:t>
            </a:r>
            <a:r>
              <a:rPr lang="en-US" altLang="ko-KR" dirty="0"/>
              <a:t>-1</a:t>
            </a:r>
            <a:r>
              <a:rPr lang="ko-KR" altLang="en-US" dirty="0"/>
              <a:t>로 초기화 된다</a:t>
            </a:r>
            <a:r>
              <a:rPr lang="en-US" altLang="ko-KR" dirty="0"/>
              <a:t>.     }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nLetters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System.out.println</a:t>
            </a:r>
            <a:r>
              <a:rPr lang="en-US" altLang="ko-KR" dirty="0"/>
              <a:t>(switch(name){</a:t>
            </a:r>
          </a:p>
          <a:p>
            <a:pPr marL="0" indent="0">
              <a:buNone/>
            </a:pPr>
            <a:r>
              <a:rPr lang="en-US" altLang="ko-KR" dirty="0"/>
              <a:t>      case “Jane”, “Sean”, “Alan”, “Paul” -&gt;4;</a:t>
            </a:r>
          </a:p>
          <a:p>
            <a:pPr marL="0" indent="0">
              <a:buNone/>
            </a:pPr>
            <a:r>
              <a:rPr lang="en-US" altLang="ko-KR" dirty="0"/>
              <a:t>      case “Janet”, “Susan” -&gt; 5;</a:t>
            </a:r>
          </a:p>
          <a:p>
            <a:pPr marL="0" indent="0">
              <a:buNone/>
            </a:pPr>
            <a:r>
              <a:rPr lang="en-US" altLang="ko-KR" dirty="0"/>
              <a:t>      case “</a:t>
            </a:r>
            <a:r>
              <a:rPr lang="en-US" altLang="ko-KR" dirty="0" err="1"/>
              <a:t>Maaike</a:t>
            </a:r>
            <a:r>
              <a:rPr lang="en-US" altLang="ko-KR" dirty="0"/>
              <a:t>”, “Alison”, “Miriam” -&gt;6;</a:t>
            </a:r>
          </a:p>
          <a:p>
            <a:pPr marL="0" indent="0">
              <a:buNone/>
            </a:pPr>
            <a:r>
              <a:rPr lang="en-US" altLang="ko-KR" dirty="0"/>
              <a:t>      default -&gt; “Unrecognized name: “ + name;</a:t>
            </a:r>
          </a:p>
          <a:p>
            <a:pPr marL="0" indent="0">
              <a:buNone/>
            </a:pPr>
            <a:r>
              <a:rPr lang="en-US" altLang="ko-KR" dirty="0"/>
              <a:t>   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3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3DF2C-701A-900F-1BE8-67C64173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4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65DA7-78EF-C4B3-24A8-4DB1C88D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550"/>
            <a:ext cx="10515600" cy="563687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yield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nLetters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switch(name) {</a:t>
            </a:r>
          </a:p>
          <a:p>
            <a:pPr marL="0" indent="0">
              <a:buNone/>
            </a:pPr>
            <a:r>
              <a:rPr lang="en-US" altLang="ko-KR" dirty="0"/>
              <a:t>      case “Jane”, “Sean”, “Alan”, “Paul” -&gt; {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(“There are 4 letters in: “ + name);</a:t>
            </a:r>
          </a:p>
          <a:p>
            <a:pPr marL="0" indent="0">
              <a:buNone/>
            </a:pPr>
            <a:r>
              <a:rPr lang="en-US" altLang="ko-KR" dirty="0"/>
              <a:t>           yield 4;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    case “Janet”, “Susan” -&gt; {</a:t>
            </a:r>
          </a:p>
          <a:p>
            <a:pPr marL="0" indent="0">
              <a:buNone/>
            </a:pPr>
            <a:r>
              <a:rPr lang="en-US" altLang="ko-KR" dirty="0"/>
              <a:t>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(“There are 5 letters in: “ + name);</a:t>
            </a:r>
          </a:p>
          <a:p>
            <a:pPr marL="0" indent="0">
              <a:buNone/>
            </a:pPr>
            <a:r>
              <a:rPr lang="en-US" altLang="ko-KR" dirty="0"/>
              <a:t>              yield 5;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    case “</a:t>
            </a:r>
            <a:r>
              <a:rPr lang="en-US" altLang="ko-KR" dirty="0" err="1"/>
              <a:t>Maaike</a:t>
            </a:r>
            <a:r>
              <a:rPr lang="en-US" altLang="ko-KR" dirty="0"/>
              <a:t>”, “Alison”, “Miriam” -&gt; {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(“There are 6 letters in: “ + name);</a:t>
            </a:r>
          </a:p>
          <a:p>
            <a:pPr marL="0" indent="0">
              <a:buNone/>
            </a:pPr>
            <a:r>
              <a:rPr lang="en-US" altLang="ko-KR" dirty="0"/>
              <a:t>               yield 6;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    default -&gt; {</a:t>
            </a:r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(“Unrecognized name: “ + name);</a:t>
            </a:r>
          </a:p>
          <a:p>
            <a:pPr marL="0" indent="0">
              <a:buNone/>
            </a:pPr>
            <a:r>
              <a:rPr lang="en-US" altLang="ko-KR" dirty="0"/>
              <a:t>               yield -1;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};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nLetters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8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8A29-4241-493E-9371-B61C1B8F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scope(</a:t>
            </a:r>
            <a:r>
              <a:rPr lang="ko-KR" altLang="en-US" dirty="0" err="1"/>
              <a:t>스코프</a:t>
            </a:r>
            <a:r>
              <a:rPr lang="en-US" altLang="ko-KR" dirty="0"/>
              <a:t>)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833CB-1B68-8428-1AA9-564ADF54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스코프는</a:t>
            </a:r>
            <a:r>
              <a:rPr lang="ko-KR" altLang="en-US" dirty="0"/>
              <a:t> 변수가 프로그램 내에서 사용가능한 영역을 정의한다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변수의 시정</a:t>
            </a:r>
            <a:r>
              <a:rPr lang="en-US" altLang="ko-KR" dirty="0"/>
              <a:t>, </a:t>
            </a:r>
            <a:r>
              <a:rPr lang="ko-KR" altLang="en-US" dirty="0"/>
              <a:t>변수가 보이는 영역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자바는 블록 </a:t>
            </a:r>
            <a:r>
              <a:rPr lang="ko-KR" altLang="en-US" dirty="0" err="1"/>
              <a:t>스코프를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블록 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{}</a:t>
            </a:r>
            <a:r>
              <a:rPr lang="ko-KR" altLang="en-US" dirty="0">
                <a:sym typeface="Wingdings" panose="05000000000000000000" pitchFamily="2" charset="2"/>
              </a:rPr>
              <a:t>가 코드 블록의 범위를 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블록은 여는 </a:t>
            </a:r>
            <a:r>
              <a:rPr lang="en-US" altLang="ko-KR" dirty="0">
                <a:sym typeface="Wingdings" panose="05000000000000000000" pitchFamily="2" charset="2"/>
              </a:rPr>
              <a:t>{ </a:t>
            </a:r>
            <a:r>
              <a:rPr lang="ko-KR" altLang="en-US" dirty="0">
                <a:sym typeface="Wingdings" panose="05000000000000000000" pitchFamily="2" charset="2"/>
              </a:rPr>
              <a:t>로 시작하고 닫는 </a:t>
            </a:r>
            <a:r>
              <a:rPr lang="en-US" altLang="ko-KR" dirty="0">
                <a:sym typeface="Wingdings" panose="05000000000000000000" pitchFamily="2" charset="2"/>
              </a:rPr>
              <a:t>} 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끝난다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괄호들은 서로 마주본다 </a:t>
            </a:r>
            <a:r>
              <a:rPr lang="en-US" altLang="ko-KR" dirty="0">
                <a:sym typeface="Wingdings" panose="05000000000000000000" pitchFamily="2" charset="2"/>
              </a:rPr>
              <a:t>,{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변수는 그것이 블록 내에서 선언된 곳에서 부터 그 블록을 닫는 </a:t>
            </a:r>
            <a:r>
              <a:rPr lang="en-US" altLang="ko-KR" dirty="0">
                <a:sym typeface="Wingdings" panose="05000000000000000000" pitchFamily="2" charset="2"/>
              </a:rPr>
              <a:t>} </a:t>
            </a:r>
            <a:r>
              <a:rPr lang="ko-KR" altLang="en-US" dirty="0">
                <a:sym typeface="Wingdings" panose="05000000000000000000" pitchFamily="2" charset="2"/>
              </a:rPr>
              <a:t>까지 보이고 사용이 가능하다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88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459F-02D1-0BF5-B642-A25B3A6B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9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85A1-5AF2-B5BB-A053-FD9A1956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319"/>
            <a:ext cx="10515600" cy="504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switch(name){</a:t>
            </a:r>
          </a:p>
          <a:p>
            <a:pPr marL="0" indent="0">
              <a:buNone/>
            </a:pPr>
            <a:r>
              <a:rPr lang="en-US" altLang="ko-KR" dirty="0"/>
              <a:t>    case “Jane”, “Sean”, “Alan”, “Paul” -&gt; </a:t>
            </a:r>
            <a:r>
              <a:rPr lang="en-US" altLang="ko-KR" dirty="0" err="1"/>
              <a:t>nLetters</a:t>
            </a:r>
            <a:r>
              <a:rPr lang="en-US" altLang="ko-KR" dirty="0"/>
              <a:t> = 4;</a:t>
            </a:r>
          </a:p>
          <a:p>
            <a:pPr marL="0" indent="0">
              <a:buNone/>
            </a:pPr>
            <a:r>
              <a:rPr lang="en-US" altLang="ko-KR" dirty="0"/>
              <a:t>    case “Janet”, “Susan” -&gt; </a:t>
            </a:r>
            <a:r>
              <a:rPr lang="en-US" altLang="ko-KR" dirty="0" err="1"/>
              <a:t>nLetters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    case “</a:t>
            </a:r>
            <a:r>
              <a:rPr lang="en-US" altLang="ko-KR" dirty="0" err="1"/>
              <a:t>Maaike</a:t>
            </a:r>
            <a:r>
              <a:rPr lang="en-US" altLang="ko-KR" dirty="0"/>
              <a:t>”, “Alison”, “Miriam” -&gt; </a:t>
            </a:r>
            <a:r>
              <a:rPr lang="en-US" altLang="ko-KR" dirty="0" err="1"/>
              <a:t>nLetters</a:t>
            </a:r>
            <a:r>
              <a:rPr lang="en-US" altLang="ko-KR" dirty="0"/>
              <a:t> = 6;</a:t>
            </a:r>
          </a:p>
          <a:p>
            <a:pPr marL="0" indent="0">
              <a:buNone/>
            </a:pPr>
            <a:r>
              <a:rPr lang="en-US" altLang="ko-KR" dirty="0"/>
              <a:t>    default -&gt; {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(“Unrecognized name: “ +name);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nLetters</a:t>
            </a:r>
            <a:r>
              <a:rPr lang="en-US" altLang="ko-KR" dirty="0"/>
              <a:t> = -1;</a:t>
            </a:r>
          </a:p>
          <a:p>
            <a:pPr marL="0" indent="0">
              <a:buNone/>
            </a:pPr>
            <a:r>
              <a:rPr lang="en-US" altLang="ko-KR" dirty="0"/>
              <a:t>     }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nLetters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50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D00EF-336D-DF8A-4A97-DE2F5DAF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29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 문과 식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DC486-17B7-14F8-D77A-41F5DE06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192"/>
            <a:ext cx="10515600" cy="4984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nLetters</a:t>
            </a:r>
            <a:r>
              <a:rPr lang="en-US" altLang="ko-KR" dirty="0"/>
              <a:t> = switch(name){</a:t>
            </a:r>
          </a:p>
          <a:p>
            <a:pPr marL="0" indent="0">
              <a:buNone/>
            </a:pPr>
            <a:r>
              <a:rPr lang="en-US" altLang="ko-KR" dirty="0"/>
              <a:t>   case “Jane”: case “Sean”: case “Alan”: case “Paul”: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(“There are 4 letters in: “ + name);</a:t>
            </a:r>
          </a:p>
          <a:p>
            <a:pPr marL="0" indent="0">
              <a:buNone/>
            </a:pPr>
            <a:r>
              <a:rPr lang="en-US" altLang="ko-KR" dirty="0"/>
              <a:t>         yield 4;</a:t>
            </a:r>
          </a:p>
          <a:p>
            <a:pPr marL="0" indent="0">
              <a:buNone/>
            </a:pPr>
            <a:r>
              <a:rPr lang="en-US" altLang="ko-KR" dirty="0"/>
              <a:t>   case “Janet”: case “Susan”: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(“There are 5 letters in: “ + name);</a:t>
            </a:r>
          </a:p>
          <a:p>
            <a:pPr marL="0" indent="0">
              <a:buNone/>
            </a:pPr>
            <a:r>
              <a:rPr lang="en-US" altLang="ko-KR" dirty="0"/>
              <a:t>         yield 5;</a:t>
            </a:r>
          </a:p>
          <a:p>
            <a:pPr marL="0" indent="0">
              <a:buNone/>
            </a:pPr>
            <a:r>
              <a:rPr lang="en-US" altLang="ko-KR" dirty="0"/>
              <a:t>   case “</a:t>
            </a:r>
            <a:r>
              <a:rPr lang="en-US" altLang="ko-KR" dirty="0" err="1"/>
              <a:t>Maaike</a:t>
            </a:r>
            <a:r>
              <a:rPr lang="en-US" altLang="ko-KR" dirty="0"/>
              <a:t>”: case “Alison”: case “Miriam”: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(“There are 6 letters in: “ + name);</a:t>
            </a:r>
          </a:p>
          <a:p>
            <a:pPr marL="0" indent="0">
              <a:buNone/>
            </a:pPr>
            <a:r>
              <a:rPr lang="en-US" altLang="ko-KR" dirty="0"/>
              <a:t>         yield 6;</a:t>
            </a:r>
          </a:p>
          <a:p>
            <a:pPr marL="0" indent="0">
              <a:buNone/>
            </a:pPr>
            <a:r>
              <a:rPr lang="en-US" altLang="ko-KR" dirty="0"/>
              <a:t>   default: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(“unrecognized name: “ + name);</a:t>
            </a:r>
          </a:p>
          <a:p>
            <a:pPr marL="0" indent="0">
              <a:buNone/>
            </a:pPr>
            <a:r>
              <a:rPr lang="en-US" altLang="ko-KR" dirty="0"/>
              <a:t>         yield -1;</a:t>
            </a:r>
          </a:p>
          <a:p>
            <a:pPr marL="0" indent="0">
              <a:buNone/>
            </a:pPr>
            <a:r>
              <a:rPr lang="en-US" altLang="ko-KR" dirty="0"/>
              <a:t> };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nLetters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1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7FD6A-0E7A-A4E0-49C2-F4FD6DE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1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1BCE7-7FD4-4A4C-488A-EBDD8ED1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812"/>
            <a:ext cx="10515600" cy="5208607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1400" dirty="0"/>
              <a:t>드디어 우리는 결정을 내리는 능력을 갖게 되었다</a:t>
            </a:r>
            <a:r>
              <a:rPr lang="en-US" altLang="ko-KR" sz="1400" dirty="0"/>
              <a:t>. Mesozoic Eden</a:t>
            </a:r>
            <a:r>
              <a:rPr lang="ko-KR" altLang="en-US" sz="1400" dirty="0"/>
              <a:t>은 이것으로 많은 혜택을 받을 것이다</a:t>
            </a:r>
            <a:r>
              <a:rPr lang="en-US" altLang="ko-KR" sz="1400" dirty="0"/>
              <a:t>. 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1400" dirty="0"/>
              <a:t>우리는 어떤 공룡이 육식인지 초식인지를 판단할 필요가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불 변수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isCarnivore</a:t>
            </a:r>
            <a:r>
              <a:rPr lang="en-US" altLang="ko-KR" sz="1400" dirty="0"/>
              <a:t>)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기반하여 어떤 공룡이 육식인지 초식인지를 출력하는 </a:t>
            </a:r>
            <a:r>
              <a:rPr lang="en-US" altLang="ko-KR" sz="1400" dirty="0"/>
              <a:t>If</a:t>
            </a:r>
            <a:r>
              <a:rPr lang="ko-KR" altLang="en-US" sz="1400" dirty="0"/>
              <a:t>문을 작성하라</a:t>
            </a:r>
            <a:r>
              <a:rPr lang="en-US" altLang="ko-KR" sz="1400" dirty="0"/>
              <a:t>. </a:t>
            </a:r>
            <a:r>
              <a:rPr lang="ko-KR" altLang="en-US" sz="1400" dirty="0"/>
              <a:t>이 정보는 사육과 돌봄 가이드라인을 위해서 필수적이다</a:t>
            </a:r>
            <a:r>
              <a:rPr lang="en-US" altLang="ko-KR" sz="1400" dirty="0"/>
              <a:t>.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1400" dirty="0"/>
              <a:t>서로 다른 종들은 다른 돌봄 전략을 요구하고 독특한 행동 특성을 보여준다</a:t>
            </a:r>
            <a:r>
              <a:rPr lang="en-US" altLang="ko-KR" sz="1400" dirty="0"/>
              <a:t>. </a:t>
            </a:r>
            <a:r>
              <a:rPr lang="ko-KR" altLang="en-US" sz="1400" dirty="0"/>
              <a:t>그것의 종</a:t>
            </a:r>
            <a:r>
              <a:rPr lang="en-US" altLang="ko-KR" sz="1400" dirty="0"/>
              <a:t>(T-rex, </a:t>
            </a:r>
            <a:r>
              <a:rPr lang="en-US" altLang="ko-KR" sz="1400" dirty="0" err="1"/>
              <a:t>Velocriraptor</a:t>
            </a:r>
            <a:r>
              <a:rPr lang="en-US" altLang="ko-KR" sz="1400" dirty="0"/>
              <a:t>)</a:t>
            </a:r>
            <a:r>
              <a:rPr lang="ko-KR" altLang="en-US" sz="1400" dirty="0"/>
              <a:t>에 기반한 공룡을 묘사하는 </a:t>
            </a:r>
            <a:r>
              <a:rPr lang="en-US" altLang="ko-KR" sz="1400" dirty="0"/>
              <a:t>switch </a:t>
            </a:r>
            <a:r>
              <a:rPr lang="ko-KR" altLang="en-US" sz="1400" dirty="0"/>
              <a:t>문을 작성하라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</a:t>
            </a:r>
            <a:r>
              <a:rPr lang="en-US" altLang="ko-KR" sz="1400" dirty="0"/>
              <a:t> </a:t>
            </a:r>
            <a:r>
              <a:rPr lang="ko-KR" altLang="en-US" sz="1400" dirty="0"/>
              <a:t>직원과 방문자 교육에 도움이 된다</a:t>
            </a:r>
            <a:r>
              <a:rPr lang="en-US" altLang="ko-KR" sz="1400" dirty="0"/>
              <a:t>.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1400" dirty="0"/>
              <a:t>어떤 공룡들은 다른 공룡보다 다루기가 더 까다롭다</a:t>
            </a:r>
            <a:r>
              <a:rPr lang="en-US" altLang="ko-KR" sz="1400" dirty="0"/>
              <a:t>. </a:t>
            </a:r>
            <a:r>
              <a:rPr lang="ko-KR" altLang="en-US" sz="1400" dirty="0"/>
              <a:t>어떤 타입의 공룡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dinosaurType</a:t>
            </a:r>
            <a:r>
              <a:rPr lang="en-US" altLang="ko-KR" sz="1400" dirty="0"/>
              <a:t>)</a:t>
            </a:r>
            <a:r>
              <a:rPr lang="ko-KR" altLang="en-US" sz="1400" dirty="0"/>
              <a:t>과  일하는 데 몇 년의 경험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yearsExperience</a:t>
            </a:r>
            <a:r>
              <a:rPr lang="en-US" altLang="ko-KR" sz="1400" dirty="0"/>
              <a:t>)</a:t>
            </a:r>
            <a:r>
              <a:rPr lang="ko-KR" altLang="en-US" sz="1400" dirty="0"/>
              <a:t>이 충분한 경험인지를 판단하는 </a:t>
            </a:r>
            <a:r>
              <a:rPr lang="en-US" altLang="ko-KR" sz="1400" dirty="0"/>
              <a:t>if</a:t>
            </a:r>
            <a:r>
              <a:rPr lang="ko-KR" altLang="en-US" sz="1400" dirty="0"/>
              <a:t>문을 작성하라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공룡과 직원의 안전을 보장한다</a:t>
            </a:r>
            <a:r>
              <a:rPr lang="en-US" altLang="ko-KR" sz="1400" dirty="0"/>
              <a:t>.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altLang="ko-KR" sz="1400" dirty="0"/>
              <a:t> </a:t>
            </a:r>
            <a:r>
              <a:rPr lang="ko-KR" altLang="en-US" sz="1400" dirty="0"/>
              <a:t>우리는 아름답지만 위험한 피조물과 일하고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안전이 최우선이다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공원의 안전 등급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safetyRating</a:t>
            </a:r>
            <a:r>
              <a:rPr lang="en-US" altLang="ko-KR" sz="1400" dirty="0"/>
              <a:t>)</a:t>
            </a:r>
            <a:r>
              <a:rPr lang="ko-KR" altLang="en-US" sz="1400" dirty="0"/>
              <a:t>이 어떤 기준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safetyThreshold</a:t>
            </a:r>
            <a:r>
              <a:rPr lang="en-US" altLang="ko-KR" sz="1400" dirty="0"/>
              <a:t>)</a:t>
            </a:r>
            <a:r>
              <a:rPr lang="ko-KR" altLang="en-US" sz="1400" dirty="0"/>
              <a:t> 이하일 때는 경고 메시지를 출력하는 프로그램을 작성하라</a:t>
            </a:r>
            <a:r>
              <a:rPr lang="en-US" altLang="ko-KR" sz="1400" dirty="0"/>
              <a:t>. </a:t>
            </a:r>
            <a:r>
              <a:rPr lang="ko-KR" altLang="en-US" sz="1400" dirty="0"/>
              <a:t>우리는 잠재적으로 우리의 직원</a:t>
            </a:r>
            <a:r>
              <a:rPr lang="en-US" altLang="ko-KR" sz="1400" dirty="0"/>
              <a:t>. </a:t>
            </a:r>
            <a:r>
              <a:rPr lang="ko-KR" altLang="en-US" sz="1400" dirty="0"/>
              <a:t>방문자</a:t>
            </a:r>
            <a:r>
              <a:rPr lang="en-US" altLang="ko-KR" sz="1400" dirty="0"/>
              <a:t>, </a:t>
            </a:r>
            <a:r>
              <a:rPr lang="ko-KR" altLang="en-US" sz="1400" dirty="0"/>
              <a:t>공룡을 해칠 수 있는 이슈에 경각심을 가져야만 한다</a:t>
            </a:r>
            <a:r>
              <a:rPr lang="en-US" altLang="ko-KR" sz="1400" dirty="0"/>
              <a:t>.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1400" dirty="0"/>
              <a:t>적당한</a:t>
            </a:r>
            <a:r>
              <a:rPr lang="en-US" altLang="ko-KR" sz="1400" dirty="0"/>
              <a:t> </a:t>
            </a:r>
            <a:r>
              <a:rPr lang="ko-KR" altLang="en-US" sz="1400" dirty="0"/>
              <a:t>거주처는 공룡의 복지에 매우 중요하다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그것의 크기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size:XS</a:t>
            </a:r>
            <a:r>
              <a:rPr lang="en-US" altLang="ko-KR" sz="1400" dirty="0"/>
              <a:t>, S, M, L, XL)</a:t>
            </a:r>
            <a:r>
              <a:rPr lang="ko-KR" altLang="en-US" sz="1400" dirty="0"/>
              <a:t>에 기반하여 공룡에게 우리</a:t>
            </a:r>
            <a:r>
              <a:rPr lang="en-US" altLang="ko-KR" sz="1400" dirty="0"/>
              <a:t>(Small Herbivore </a:t>
            </a:r>
            <a:r>
              <a:rPr lang="en-US" altLang="ko-KR" sz="1400" dirty="0" err="1"/>
              <a:t>Enclosue</a:t>
            </a:r>
            <a:r>
              <a:rPr lang="en-US" altLang="ko-KR" sz="1400" dirty="0"/>
              <a:t>, Medium Herbivore Enclosure, Large Herbivore </a:t>
            </a:r>
            <a:r>
              <a:rPr lang="en-US" altLang="ko-KR" sz="1400" dirty="0" err="1"/>
              <a:t>Emnclosure</a:t>
            </a:r>
            <a:r>
              <a:rPr lang="en-US" altLang="ko-KR" sz="1400" dirty="0"/>
              <a:t>, Carnivore Enclosure)</a:t>
            </a:r>
            <a:r>
              <a:rPr lang="ko-KR" altLang="en-US" sz="1400" dirty="0"/>
              <a:t>를 배정하는 </a:t>
            </a:r>
            <a:r>
              <a:rPr lang="en-US" altLang="ko-KR" sz="1400" dirty="0"/>
              <a:t>switch </a:t>
            </a:r>
            <a:r>
              <a:rPr lang="ko-KR" altLang="en-US" sz="1400" dirty="0"/>
              <a:t>문을 작성하라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41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82FA9-51B5-2603-C7B3-E4FA2E09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9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C500-D655-32BE-A814-3B56990D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68"/>
            <a:ext cx="10515600" cy="501949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6. </a:t>
            </a:r>
            <a:r>
              <a:rPr lang="ko-KR" altLang="en-US" dirty="0"/>
              <a:t>적당한 영양은 공룡 건강 유지에 매우 중요하다</a:t>
            </a:r>
            <a:r>
              <a:rPr lang="en-US" altLang="ko-KR" dirty="0"/>
              <a:t>. </a:t>
            </a:r>
            <a:r>
              <a:rPr lang="ko-KR" altLang="en-US" dirty="0"/>
              <a:t>그것의 체중</a:t>
            </a:r>
            <a:r>
              <a:rPr lang="en-US" altLang="ko-KR" dirty="0"/>
              <a:t> (weight) </a:t>
            </a:r>
            <a:r>
              <a:rPr lang="ko-KR" altLang="en-US" dirty="0"/>
              <a:t>에 기반하여 공룡이 필요로 하는 급식 회수를 결정하는 </a:t>
            </a:r>
            <a:r>
              <a:rPr lang="en-US" altLang="ko-KR" dirty="0"/>
              <a:t>if </a:t>
            </a:r>
            <a:r>
              <a:rPr lang="ko-KR" altLang="en-US" dirty="0"/>
              <a:t>문을 작성하라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7. </a:t>
            </a:r>
            <a:r>
              <a:rPr lang="ko-KR" altLang="en-US" dirty="0"/>
              <a:t>공원 운영이 매끄럽게 </a:t>
            </a:r>
            <a:r>
              <a:rPr lang="ko-KR" altLang="en-US" dirty="0" err="1"/>
              <a:t>되기위해서</a:t>
            </a:r>
            <a:r>
              <a:rPr lang="ko-KR" altLang="en-US" dirty="0"/>
              <a:t> 임무를 적절히 위임하는 것은 중요하다</a:t>
            </a:r>
            <a:r>
              <a:rPr lang="en-US" altLang="ko-KR" dirty="0"/>
              <a:t>. Switch </a:t>
            </a:r>
            <a:r>
              <a:rPr lang="ko-KR" altLang="en-US" dirty="0"/>
              <a:t>문을 사용하여 직원들에게 그들의 직책</a:t>
            </a:r>
            <a:r>
              <a:rPr lang="en-US" altLang="ko-KR" dirty="0"/>
              <a:t>(</a:t>
            </a:r>
            <a:r>
              <a:rPr lang="en-US" altLang="ko-KR" dirty="0" err="1"/>
              <a:t>jobTitle:Security,Cleaning</a:t>
            </a:r>
            <a:r>
              <a:rPr lang="en-US" altLang="ko-KR" dirty="0"/>
              <a:t>, Feeding, Tour Guiding)</a:t>
            </a:r>
            <a:r>
              <a:rPr lang="ko-KR" altLang="en-US" dirty="0"/>
              <a:t>에 맞는 서로 다른 임무를 할당하는 프로그램을 만들어라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8. Mesozoic Eden </a:t>
            </a:r>
            <a:r>
              <a:rPr lang="ko-KR" altLang="en-US" dirty="0"/>
              <a:t>공원은 </a:t>
            </a:r>
            <a:r>
              <a:rPr lang="en-US" altLang="ko-KR" dirty="0"/>
              <a:t>24</a:t>
            </a:r>
            <a:r>
              <a:rPr lang="ko-KR" altLang="en-US" dirty="0"/>
              <a:t>시간 일주일 내내 개방하지 않는다</a:t>
            </a:r>
            <a:r>
              <a:rPr lang="en-US" altLang="ko-KR" dirty="0"/>
              <a:t>. </a:t>
            </a:r>
            <a:r>
              <a:rPr lang="ko-KR" altLang="en-US" dirty="0"/>
              <a:t>시간</a:t>
            </a:r>
            <a:r>
              <a:rPr lang="en-US" altLang="ko-KR" dirty="0"/>
              <a:t>(time)</a:t>
            </a:r>
            <a:r>
              <a:rPr lang="ko-KR" altLang="en-US" dirty="0"/>
              <a:t>에 따른 방문객 개방 시간을 확인하는 </a:t>
            </a:r>
            <a:r>
              <a:rPr lang="en-US" altLang="ko-KR" dirty="0"/>
              <a:t>if</a:t>
            </a:r>
            <a:r>
              <a:rPr lang="ko-KR" altLang="en-US" dirty="0"/>
              <a:t>문을 작성하라</a:t>
            </a:r>
            <a:r>
              <a:rPr lang="en-US" altLang="ko-KR" dirty="0"/>
              <a:t>. </a:t>
            </a:r>
            <a:r>
              <a:rPr lang="ko-KR" altLang="en-US" dirty="0"/>
              <a:t>주간 방문자에게 오전 </a:t>
            </a:r>
            <a:r>
              <a:rPr lang="en-US" altLang="ko-KR" dirty="0"/>
              <a:t>10</a:t>
            </a:r>
            <a:r>
              <a:rPr lang="ko-KR" altLang="en-US" dirty="0"/>
              <a:t>시부터 오후 </a:t>
            </a:r>
            <a:r>
              <a:rPr lang="en-US" altLang="ko-KR" dirty="0"/>
              <a:t>7</a:t>
            </a:r>
            <a:r>
              <a:rPr lang="ko-KR" altLang="en-US" dirty="0"/>
              <a:t>시 까지 개방한다</a:t>
            </a:r>
            <a:r>
              <a:rPr lang="en-US" altLang="ko-KR" dirty="0"/>
              <a:t>. </a:t>
            </a:r>
            <a:r>
              <a:rPr lang="ko-KR" altLang="en-US" dirty="0"/>
              <a:t>이것은 방문자 기대와 직원 스케쥴을 관리하는 데 도움이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327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18765-1FFD-408D-F1DE-9B5C74F8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임무 배당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61AA8-9F90-590C-A472-D7EAD1E6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Mesozoic Eden</a:t>
            </a:r>
            <a:r>
              <a:rPr lang="ko-KR" altLang="en-US" dirty="0"/>
              <a:t>의 관리자는 팀을 관리하고 모든 임무가 효과적으로 수행되는 지를 관리할 체계적인 방법을 필요로 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Mesozoic Eden </a:t>
            </a:r>
            <a:r>
              <a:rPr lang="ko-KR" altLang="en-US" dirty="0"/>
              <a:t>종업원에게 그들의 역할</a:t>
            </a:r>
            <a:r>
              <a:rPr lang="en-US" altLang="ko-KR" dirty="0"/>
              <a:t>(</a:t>
            </a:r>
            <a:r>
              <a:rPr lang="en-US" altLang="ko-KR" dirty="0" err="1"/>
              <a:t>role:feeding</a:t>
            </a:r>
            <a:r>
              <a:rPr lang="en-US" altLang="ko-KR" dirty="0"/>
              <a:t>, cleaning, security, and tour guiding)</a:t>
            </a:r>
            <a:r>
              <a:rPr lang="ko-KR" altLang="en-US" dirty="0"/>
              <a:t>에 따른 </a:t>
            </a:r>
            <a:r>
              <a:rPr lang="ko-KR" altLang="en-US" dirty="0" err="1"/>
              <a:t>임무르</a:t>
            </a:r>
            <a:r>
              <a:rPr lang="ko-KR" altLang="en-US" dirty="0"/>
              <a:t> 배당하는 간단한 프로그램을 설계하라</a:t>
            </a:r>
            <a:r>
              <a:rPr lang="en-US" altLang="ko-KR" dirty="0"/>
              <a:t>. </a:t>
            </a:r>
            <a:r>
              <a:rPr lang="ko-KR" altLang="en-US" dirty="0"/>
              <a:t>그 프로그램은 임무를 시간</a:t>
            </a:r>
            <a:r>
              <a:rPr lang="en-US" altLang="ko-KR" dirty="0"/>
              <a:t>(time), </a:t>
            </a:r>
            <a:r>
              <a:rPr lang="ko-KR" altLang="en-US" dirty="0"/>
              <a:t>그 종업원의 역할</a:t>
            </a:r>
            <a:r>
              <a:rPr lang="en-US" altLang="ko-KR" dirty="0"/>
              <a:t>, </a:t>
            </a:r>
            <a:r>
              <a:rPr lang="ko-KR" altLang="en-US" dirty="0"/>
              <a:t>그리고 다른 요소</a:t>
            </a:r>
            <a:r>
              <a:rPr lang="en-US" altLang="ko-KR" dirty="0"/>
              <a:t>, </a:t>
            </a:r>
            <a:r>
              <a:rPr lang="ko-KR" altLang="en-US" dirty="0"/>
              <a:t>예컨대 공원의 안전 등급</a:t>
            </a:r>
            <a:r>
              <a:rPr lang="en-US" altLang="ko-KR" dirty="0"/>
              <a:t>(</a:t>
            </a:r>
            <a:r>
              <a:rPr lang="en-US" altLang="ko-KR" dirty="0" err="1"/>
              <a:t>safetyRating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ko-KR" altLang="en-US" dirty="0"/>
              <a:t>기반하여 임무를 결정해야 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이 프로그램은 작업을 </a:t>
            </a:r>
            <a:r>
              <a:rPr lang="ko-KR" altLang="en-US" dirty="0" err="1"/>
              <a:t>원할하게</a:t>
            </a:r>
            <a:r>
              <a:rPr lang="ko-KR" altLang="en-US" dirty="0"/>
              <a:t> 할 뿐만 아니라 우리 직원</a:t>
            </a:r>
            <a:r>
              <a:rPr lang="en-US" altLang="ko-KR" dirty="0"/>
              <a:t>, </a:t>
            </a:r>
            <a:r>
              <a:rPr lang="ko-KR" altLang="en-US" dirty="0"/>
              <a:t>방문자</a:t>
            </a:r>
            <a:r>
              <a:rPr lang="en-US" altLang="ko-KR" dirty="0"/>
              <a:t>, </a:t>
            </a:r>
            <a:r>
              <a:rPr lang="ko-KR" altLang="en-US" dirty="0"/>
              <a:t>그리고 가장 중요한 우리의 공룡의 안전과 만족을 보장하는 것을 도울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86097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6AE6-787F-2F4F-C788-4F24921E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scope(</a:t>
            </a:r>
            <a:r>
              <a:rPr lang="ko-KR" altLang="en-US" dirty="0" err="1"/>
              <a:t>스코프</a:t>
            </a:r>
            <a:r>
              <a:rPr lang="en-US" altLang="ko-KR" dirty="0"/>
              <a:t>)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  <a:defRPr/>
            </a:pPr>
            <a:r>
              <a:rPr lang="en-US" altLang="ko-KR"/>
              <a:t>public</a:t>
            </a:r>
            <a:r>
              <a:rPr lang="ko-KR" altLang="en-US"/>
              <a:t> </a:t>
            </a:r>
            <a:r>
              <a:rPr lang="en-US" altLang="ko-KR"/>
              <a:t>class</a:t>
            </a:r>
            <a:r>
              <a:rPr lang="ko-KR" altLang="en-US"/>
              <a:t> </a:t>
            </a:r>
            <a:r>
              <a:rPr lang="en-US" altLang="ko-KR"/>
              <a:t>Scope</a:t>
            </a:r>
            <a:r>
              <a:rPr lang="ko-KR" altLang="en-US"/>
              <a:t> </a:t>
            </a:r>
            <a:r>
              <a:rPr lang="en-US" altLang="ko-KR"/>
              <a:t>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public static void main(String[] args)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int x = 1;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x++;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{ // start of block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 int y = 2;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 y++;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     x++;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} // end of block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x++;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     y++; //out of scope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}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}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5105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601266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if</a:t>
            </a:r>
            <a:r>
              <a:rPr lang="ko-KR" altLang="en-US"/>
              <a:t> 문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B3EC3A-0EC5-2A51-5E7E-2F594F16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506641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조건문은 조건의 계산에 기반한다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 5, y = 4;</a:t>
            </a:r>
          </a:p>
          <a:p>
            <a:pPr marL="0" indent="0">
              <a:buNone/>
            </a:pPr>
            <a:r>
              <a:rPr lang="en-US" altLang="ko-KR" dirty="0"/>
              <a:t>if(x &gt; y)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(x + “ &gt; “ + y);</a:t>
            </a:r>
          </a:p>
          <a:p>
            <a:pPr marL="0" indent="0">
              <a:buNone/>
            </a:pPr>
            <a:r>
              <a:rPr lang="en-US" altLang="ko-KR" dirty="0"/>
              <a:t>if(x &lt; y)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(x + “ &lt; “ + y);</a:t>
            </a:r>
          </a:p>
          <a:p>
            <a:pPr marL="0" indent="0">
              <a:buNone/>
            </a:pPr>
            <a:r>
              <a:rPr lang="en-US" altLang="ko-KR" dirty="0"/>
              <a:t>If(x == y) {</a:t>
            </a:r>
          </a:p>
          <a:p>
            <a:pPr marL="0" indent="0">
              <a:buNone/>
            </a:pPr>
            <a:r>
              <a:rPr lang="en-US" altLang="ko-KR" dirty="0"/>
              <a:t>    String s = x + “ == “ + y;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(s);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657349"/>
            <a:ext cx="5362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2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DC122-E047-236C-0315-6976C2BC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C635-FAFB-E5FC-3EDA-59B00BF9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 x=4, y=5;</a:t>
            </a:r>
          </a:p>
          <a:p>
            <a:pPr marL="0" indent="0">
              <a:buNone/>
            </a:pPr>
            <a:r>
              <a:rPr lang="en-US" altLang="ko-KR" dirty="0"/>
              <a:t>if(x &gt;y)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(x + “ &gt; “ + y);</a:t>
            </a:r>
          </a:p>
          <a:p>
            <a:pPr marL="0" indent="0">
              <a:buNone/>
            </a:pPr>
            <a:r>
              <a:rPr lang="en-US" altLang="ko-KR" dirty="0"/>
              <a:t>} else if(x &lt; y) 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(x + “ &lt; “ + y);</a:t>
            </a:r>
          </a:p>
          <a:p>
            <a:pPr marL="0" indent="0">
              <a:buNone/>
            </a:pPr>
            <a:r>
              <a:rPr lang="en-US" altLang="ko-KR" dirty="0"/>
              <a:t>} else if(x == y){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(x + “ == “ + y);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(“Here”);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3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192B9-CB55-8B04-4B3C-EDEC8235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37075-6AC2-7C5C-D9FA-7F14B7C9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 x=4, y=4;</a:t>
            </a:r>
          </a:p>
          <a:p>
            <a:pPr marL="0" indent="0">
              <a:buNone/>
            </a:pPr>
            <a:r>
              <a:rPr lang="en-US" altLang="ko-KR" dirty="0"/>
              <a:t>if(x &gt; y)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(x + “ &gt; “ +y);</a:t>
            </a:r>
          </a:p>
          <a:p>
            <a:pPr marL="0" indent="0">
              <a:buNone/>
            </a:pPr>
            <a:r>
              <a:rPr lang="en-US" altLang="ko-KR" dirty="0"/>
              <a:t>} else if(x &lt; y) 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(x + “ &lt; “ +y);</a:t>
            </a:r>
          </a:p>
          <a:p>
            <a:pPr marL="0" indent="0">
              <a:buNone/>
            </a:pPr>
            <a:r>
              <a:rPr lang="en-US" altLang="ko-KR" dirty="0"/>
              <a:t>} else 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(x + “ == “ + y);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(“Here”);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2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03FD3-D423-7F96-FB79-ACF7AA79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댕글링</a:t>
            </a:r>
            <a:r>
              <a:rPr lang="en-US" altLang="ko-KR" dirty="0"/>
              <a:t>(dangling)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56D4-4647-B3A4-7AF2-50BBB2FD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boolean</a:t>
            </a:r>
            <a:r>
              <a:rPr lang="en-US" altLang="ko-KR" dirty="0"/>
              <a:t> flag=false;</a:t>
            </a:r>
          </a:p>
          <a:p>
            <a:pPr marL="0" indent="0">
              <a:buNone/>
            </a:pPr>
            <a:r>
              <a:rPr lang="en-US" altLang="ko-KR" dirty="0"/>
              <a:t>if (flag)</a:t>
            </a:r>
          </a:p>
          <a:p>
            <a:pPr marL="0" indent="0">
              <a:buNone/>
            </a:pPr>
            <a:r>
              <a:rPr lang="en-US" altLang="ko-KR" dirty="0"/>
              <a:t>if (flag)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(“True True”);</a:t>
            </a:r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(“True False”);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(flag) { if (flag)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(“True True”);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   else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(“True True”);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5008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1721-50FE-F8D3-9EB4-0C1F370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관련된 데이터 타입</a:t>
            </a:r>
            <a:r>
              <a:rPr lang="en-US" altLang="ko-KR"/>
              <a:t>(</a:t>
            </a:r>
            <a:r>
              <a:rPr lang="ko-KR" altLang="en-US"/>
              <a:t>클래스</a:t>
            </a:r>
            <a:r>
              <a:rPr lang="en-US" altLang="ko-KR"/>
              <a:t>)</a:t>
            </a:r>
            <a:r>
              <a:rPr lang="ko-KR" altLang="en-US"/>
              <a:t>의 그룹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이러한 타입을 사용하기위해서 그것을 임포트</a:t>
            </a:r>
            <a:r>
              <a:rPr lang="en-US" altLang="ko-KR"/>
              <a:t>(import)</a:t>
            </a:r>
            <a:r>
              <a:rPr lang="ko-KR" altLang="en-US"/>
              <a:t>한다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임포트</a:t>
            </a:r>
            <a:r>
              <a:rPr lang="en-US" altLang="ko-KR"/>
              <a:t>(import)</a:t>
            </a:r>
            <a:r>
              <a:rPr lang="ko-KR" altLang="en-US"/>
              <a:t> 문은 소스 파일의 맨 위에 온다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java.lang </a:t>
            </a:r>
            <a:r>
              <a:rPr lang="ko-KR" altLang="en-US"/>
              <a:t>패키지는 자동적으로 </a:t>
            </a:r>
            <a:r>
              <a:rPr lang="en-US" altLang="ko-KR"/>
              <a:t>import </a:t>
            </a:r>
            <a:r>
              <a:rPr lang="ko-KR" altLang="en-US"/>
              <a:t>된다 </a:t>
            </a:r>
            <a:r>
              <a:rPr lang="en-US" altLang="ko-KR">
                <a:sym typeface="Wingdings"/>
              </a:rPr>
              <a:t> String</a:t>
            </a:r>
            <a:r>
              <a:rPr lang="ko-KR" altLang="en-US">
                <a:sym typeface="Wingdings"/>
              </a:rPr>
              <a:t> 클래스</a:t>
            </a:r>
            <a:endParaRPr lang="ko-KR" altLang="en-US">
              <a:sym typeface="Wingdings"/>
            </a:endParaRPr>
          </a:p>
          <a:p>
            <a:pPr lvl="0">
              <a:defRPr/>
            </a:pPr>
            <a:endParaRPr lang="en-US" altLang="ko-KR">
              <a:sym typeface="Wingdings"/>
            </a:endParaRPr>
          </a:p>
          <a:p>
            <a:pPr lvl="0">
              <a:defRPr/>
            </a:pPr>
            <a:r>
              <a:rPr lang="en-US" altLang="ko-KR">
                <a:sym typeface="Wingdings"/>
              </a:rPr>
              <a:t>java.util.Scanner class  System.in(</a:t>
            </a:r>
            <a:r>
              <a:rPr lang="ko-KR" altLang="en-US">
                <a:sym typeface="Wingdings"/>
              </a:rPr>
              <a:t>표준 입력 스트림</a:t>
            </a:r>
            <a:r>
              <a:rPr lang="en-US" altLang="ko-KR">
                <a:sym typeface="Wingdings"/>
              </a:rPr>
              <a:t>): </a:t>
            </a:r>
            <a:r>
              <a:rPr lang="ko-KR" altLang="en-US">
                <a:sym typeface="Wingdings"/>
              </a:rPr>
              <a:t>키보드 입력을 파싱</a:t>
            </a:r>
            <a:r>
              <a:rPr lang="en-US" altLang="ko-KR">
                <a:sym typeface="Wingdings"/>
              </a:rPr>
              <a:t>/</a:t>
            </a:r>
            <a:r>
              <a:rPr lang="ko-KR" altLang="en-US">
                <a:sym typeface="Wingdings"/>
              </a:rPr>
              <a:t>해석하는 다양한 메서드 제공</a:t>
            </a:r>
            <a:endParaRPr lang="ko-KR" altLang="en-US">
              <a:sym typeface="Wingdings"/>
            </a:endParaRPr>
          </a:p>
          <a:p>
            <a:pPr lvl="0">
              <a:defRPr/>
            </a:pPr>
            <a:r>
              <a:rPr lang="en-US" altLang="ko-KR">
                <a:sym typeface="Wingdings"/>
              </a:rPr>
              <a:t>Scanner.nextInt()  </a:t>
            </a:r>
            <a:r>
              <a:rPr lang="ko-KR" altLang="en-US">
                <a:sym typeface="Wingdings"/>
              </a:rPr>
              <a:t>키보드에서 입력한 숫자를 </a:t>
            </a:r>
            <a:r>
              <a:rPr lang="en-US" altLang="ko-KR">
                <a:sym typeface="Wingdings"/>
              </a:rPr>
              <a:t>int </a:t>
            </a:r>
            <a:r>
              <a:rPr lang="ko-KR" altLang="en-US">
                <a:sym typeface="Wingdings"/>
              </a:rPr>
              <a:t>기본형으로 반환</a:t>
            </a:r>
            <a:endParaRPr lang="ko-KR" altLang="en-US">
              <a:sym typeface="Wingdings"/>
            </a:endParaRPr>
          </a:p>
          <a:p>
            <a:pPr lvl="0">
              <a:defRPr/>
            </a:pPr>
            <a:endParaRPr lang="en-US" altLang="ko-KR">
              <a:sym typeface="Wingdings"/>
            </a:endParaRPr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DE72-7A16-6030-EDEA-37EC464A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4E1BC-C3E1-DD0E-A23E-81631F82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52791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final int JAN = 1; final int FEB = 2; final int MAR = 3; // </a:t>
            </a:r>
            <a:r>
              <a:rPr lang="ko-KR" altLang="en-US" dirty="0"/>
              <a:t>상수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final int APR = 4; final int MAY = 5; final int JUN = 6;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final int JUL = 7; final int AUG = 8; final int SEP = 9;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final int OCT = 10; final int NOV = 11; final int DEC = 12; 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Scanner </a:t>
            </a:r>
            <a:r>
              <a:rPr lang="en-US" altLang="ko-KR" dirty="0" err="1"/>
              <a:t>sc</a:t>
            </a:r>
            <a:r>
              <a:rPr lang="en-US" altLang="ko-KR" dirty="0"/>
              <a:t>  =new Scanner(System.in);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err="1"/>
              <a:t>System.out.print</a:t>
            </a:r>
            <a:r>
              <a:rPr lang="en-US" altLang="ko-KR" dirty="0"/>
              <a:t>(“Enter month </a:t>
            </a:r>
            <a:r>
              <a:rPr lang="en-US" altLang="ko-KR" dirty="0">
                <a:sym typeface="Wingdings" panose="05000000000000000000" pitchFamily="2" charset="2"/>
              </a:rPr>
              <a:t> “);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int month = </a:t>
            </a:r>
            <a:r>
              <a:rPr lang="en-US" altLang="ko-KR" dirty="0" err="1">
                <a:sym typeface="Wingdings" panose="05000000000000000000" pitchFamily="2" charset="2"/>
              </a:rPr>
              <a:t>sc.nextInt</a:t>
            </a:r>
            <a:r>
              <a:rPr lang="en-US" altLang="ko-KR" dirty="0"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ko-KR" altLang="en-US" dirty="0"/>
              <a:t>윤년 판별 기준</a:t>
            </a:r>
            <a:r>
              <a:rPr lang="en-US" altLang="ko-KR" dirty="0"/>
              <a:t>: ①400</a:t>
            </a:r>
            <a:r>
              <a:rPr lang="ko-KR" altLang="en-US" dirty="0"/>
              <a:t>의 배수인 해 </a:t>
            </a:r>
            <a:r>
              <a:rPr lang="en-US" altLang="ko-KR" dirty="0"/>
              <a:t>②4</a:t>
            </a:r>
            <a:r>
              <a:rPr lang="ko-KR" altLang="en-US" dirty="0"/>
              <a:t>의 배수이고 동시에 </a:t>
            </a:r>
            <a:r>
              <a:rPr lang="en-US" altLang="ko-KR" dirty="0"/>
              <a:t>100</a:t>
            </a:r>
            <a:r>
              <a:rPr lang="ko-KR" altLang="en-US" dirty="0"/>
              <a:t>의 배수는 아닌 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25508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1340</ep:Words>
  <ep:PresentationFormat>와이드스크린</ep:PresentationFormat>
  <ep:Paragraphs>315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조건문</vt:lpstr>
      <vt:lpstr>scope(스코프) (1)</vt:lpstr>
      <vt:lpstr>scope(스코프) (2)</vt:lpstr>
      <vt:lpstr>if 문</vt:lpstr>
      <vt:lpstr>else if 문</vt:lpstr>
      <vt:lpstr>else 문</vt:lpstr>
      <vt:lpstr>댕글링(dangling) else</vt:lpstr>
      <vt:lpstr>Packages</vt:lpstr>
      <vt:lpstr>중첩된 if 문 (1)</vt:lpstr>
      <vt:lpstr>중첩된 if 문 (2)</vt:lpstr>
      <vt:lpstr>switch 문과 식(1)</vt:lpstr>
      <vt:lpstr>switch 문과 식(2)</vt:lpstr>
      <vt:lpstr>switch 문과 식(3)</vt:lpstr>
      <vt:lpstr>switch 문과 식(4)</vt:lpstr>
      <vt:lpstr>switch 문과 식(5)</vt:lpstr>
      <vt:lpstr>switch 문과 식(6)</vt:lpstr>
      <vt:lpstr>switch 문과 식(7)</vt:lpstr>
      <vt:lpstr>switch 문과 식(8)</vt:lpstr>
      <vt:lpstr>switch 문과 식(9)</vt:lpstr>
      <vt:lpstr>switch 문과 식(10)</vt:lpstr>
      <vt:lpstr>switch 문과 식(11)</vt:lpstr>
      <vt:lpstr>연습</vt:lpstr>
      <vt:lpstr>연습</vt:lpstr>
      <vt:lpstr>프로젝트 – 임무 배당 시스템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2024-02-02T13:09:16.000</dcterms:created>
  <dc:creator>Luke Cheong</dc:creator>
  <cp:lastModifiedBy>dw</cp:lastModifiedBy>
  <dcterms:modified xsi:type="dcterms:W3CDTF">2024-02-05T07:40:16.620</dcterms:modified>
  <cp:revision>32</cp:revision>
  <dc:title>조건문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