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6" r:id="rId3"/>
    <p:sldId id="264" r:id="rId4"/>
    <p:sldId id="268" r:id="rId5"/>
    <p:sldId id="265" r:id="rId6"/>
    <p:sldId id="267" r:id="rId7"/>
    <p:sldId id="269" r:id="rId8"/>
    <p:sldId id="270" r:id="rId9"/>
    <p:sldId id="257" r:id="rId10"/>
    <p:sldId id="272" r:id="rId11"/>
    <p:sldId id="262" r:id="rId12"/>
    <p:sldId id="263" r:id="rId13"/>
    <p:sldId id="274" r:id="rId14"/>
    <p:sldId id="275" r:id="rId15"/>
    <p:sldId id="258" r:id="rId16"/>
    <p:sldId id="271" r:id="rId17"/>
    <p:sldId id="276" r:id="rId18"/>
    <p:sldId id="259" r:id="rId19"/>
    <p:sldId id="277" r:id="rId20"/>
    <p:sldId id="26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89" autoAdjust="0"/>
    <p:restoredTop sz="59506" autoAdjust="0"/>
  </p:normalViewPr>
  <p:slideViewPr>
    <p:cSldViewPr snapToGrid="0">
      <p:cViewPr varScale="1">
        <p:scale>
          <a:sx n="80" d="100"/>
          <a:sy n="80" d="100"/>
        </p:scale>
        <p:origin x="1596" y="60"/>
      </p:cViewPr>
      <p:guideLst/>
    </p:cSldViewPr>
  </p:slideViewPr>
  <p:notesTextViewPr>
    <p:cViewPr>
      <p:scale>
        <a:sx n="1" d="1"/>
        <a:sy n="1" d="1"/>
      </p:scale>
      <p:origin x="0" y="0"/>
    </p:cViewPr>
  </p:notesTextViewPr>
  <p:notesViewPr>
    <p:cSldViewPr snapToGrid="0">
      <p:cViewPr varScale="1">
        <p:scale>
          <a:sx n="102" d="100"/>
          <a:sy n="102" d="100"/>
        </p:scale>
        <p:origin x="3520" y="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70CDFA-717F-406A-B5B4-E9F4C7B22F7D}" type="datetimeFigureOut">
              <a:rPr lang="en-US" smtClean="0"/>
              <a:t>10/10/2015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A9E5AF-32E2-4FEE-BD5C-82523B09470F}" type="slidenum">
              <a:rPr lang="en-US" smtClean="0"/>
              <a:t>‹#›</a:t>
            </a:fld>
            <a:endParaRPr lang="en-US"/>
          </a:p>
        </p:txBody>
      </p:sp>
    </p:spTree>
    <p:extLst>
      <p:ext uri="{BB962C8B-B14F-4D97-AF65-F5344CB8AC3E}">
        <p14:creationId xmlns:p14="http://schemas.microsoft.com/office/powerpoint/2010/main" val="425377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Burde</a:t>
            </a:r>
            <a:r>
              <a:rPr lang="nb-NO" baseline="0" dirty="0" smtClean="0"/>
              <a:t> denne presentasjonen blitt kalt noe annet enn ES6?</a:t>
            </a:r>
          </a:p>
          <a:p>
            <a:endParaRPr lang="nb-NO" baseline="0" dirty="0" smtClean="0"/>
          </a:p>
          <a:p>
            <a:r>
              <a:rPr lang="nb-NO" baseline="0" dirty="0" smtClean="0"/>
              <a:t>Hvorfor snakker jeg om ECMAScript og ikke JavaScript?</a:t>
            </a:r>
          </a:p>
          <a:p>
            <a:r>
              <a:rPr lang="nb-NO" dirty="0" smtClean="0"/>
              <a:t>Kor</a:t>
            </a:r>
            <a:r>
              <a:rPr lang="nb-NO" baseline="0" dirty="0" smtClean="0"/>
              <a:t>t fortalt så er ECMAScript spesifikasjonen, mens JavaScript (med flere, f.eks. ActionScript) er selve implemetasjonen av spesifikajonen. ECMAScript brukes når vi skal beskrive de forskjellige versjonene.</a:t>
            </a:r>
          </a:p>
          <a:p>
            <a:endParaRPr lang="nb-NO" baseline="0" dirty="0" smtClean="0"/>
          </a:p>
          <a:p>
            <a:r>
              <a:rPr lang="nb-NO" baseline="0" dirty="0" smtClean="0"/>
              <a:t>Mulig at dere har sikkert hørt om ES Next og at det var versjonen som nå kom, ja og nei. Kan tenke på ES Next som en peker som altid peker på neste versjon, så nå som ES6 er lansert, så referere ES Next til ES 7.</a:t>
            </a:r>
          </a:p>
          <a:p>
            <a:r>
              <a:rPr lang="nb-NO" baseline="0" dirty="0" smtClean="0"/>
              <a:t>Har også hørt om ES Harmony. ES Harmony er en samle betegnelse for alle features som skal komme i fremtiden. Før ES 6 ble lansert, så omfattet det både ES 6 og ES 7. Men nå er det kun ES 7.</a:t>
            </a:r>
          </a:p>
          <a:p>
            <a:r>
              <a:rPr lang="nb-NO" baseline="0" dirty="0" smtClean="0"/>
              <a:t>Så da står vi igjen med ES 6 som er det riktige navnet på versjonen som ble sluppet, eller ... </a:t>
            </a:r>
          </a:p>
          <a:p>
            <a:r>
              <a:rPr lang="nb-NO" baseline="0" dirty="0" smtClean="0"/>
              <a:t>De har nemmlig bestemt seg for å kjøre et årlig relese av nye ES spesifikasjoner og valgt å knytte versjonsnavn opp mot årstall, så ES 6 heter nå offisielt ES 2015.</a:t>
            </a:r>
            <a:endParaRPr lang="nb-NO" dirty="0" smtClean="0"/>
          </a:p>
          <a:p>
            <a:endParaRPr lang="en-US" dirty="0" smtClean="0"/>
          </a:p>
          <a:p>
            <a:r>
              <a:rPr lang="en-US" dirty="0" smtClean="0"/>
              <a:t>ECMAScript is the language standard. JavaScript is one implementation, Microsoft’s JScript is another one. </a:t>
            </a:r>
          </a:p>
          <a:p>
            <a:endParaRPr lang="en-US" dirty="0"/>
          </a:p>
        </p:txBody>
      </p:sp>
      <p:sp>
        <p:nvSpPr>
          <p:cNvPr id="4" name="Slide Number Placeholder 3"/>
          <p:cNvSpPr>
            <a:spLocks noGrp="1"/>
          </p:cNvSpPr>
          <p:nvPr>
            <p:ph type="sldNum" sz="quarter" idx="10"/>
          </p:nvPr>
        </p:nvSpPr>
        <p:spPr/>
        <p:txBody>
          <a:bodyPr/>
          <a:lstStyle/>
          <a:p>
            <a:fld id="{84A9E5AF-32E2-4FEE-BD5C-82523B09470F}" type="slidenum">
              <a:rPr lang="en-US" smtClean="0"/>
              <a:t>2</a:t>
            </a:fld>
            <a:endParaRPr lang="en-US"/>
          </a:p>
        </p:txBody>
      </p:sp>
    </p:spTree>
    <p:extLst>
      <p:ext uri="{BB962C8B-B14F-4D97-AF65-F5344CB8AC3E}">
        <p14:creationId xmlns:p14="http://schemas.microsoft.com/office/powerpoint/2010/main" val="33033482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This refererer til this</a:t>
            </a:r>
            <a:r>
              <a:rPr lang="nb-NO" baseline="0" dirty="0" smtClean="0"/>
              <a:t> i scopet utenfor.</a:t>
            </a:r>
            <a:endParaRPr lang="en-US" dirty="0"/>
          </a:p>
        </p:txBody>
      </p:sp>
      <p:sp>
        <p:nvSpPr>
          <p:cNvPr id="4" name="Slide Number Placeholder 3"/>
          <p:cNvSpPr>
            <a:spLocks noGrp="1"/>
          </p:cNvSpPr>
          <p:nvPr>
            <p:ph type="sldNum" sz="quarter" idx="10"/>
          </p:nvPr>
        </p:nvSpPr>
        <p:spPr/>
        <p:txBody>
          <a:bodyPr/>
          <a:lstStyle/>
          <a:p>
            <a:fld id="{84A9E5AF-32E2-4FEE-BD5C-82523B09470F}" type="slidenum">
              <a:rPr lang="en-US" smtClean="0"/>
              <a:t>15</a:t>
            </a:fld>
            <a:endParaRPr lang="en-US"/>
          </a:p>
        </p:txBody>
      </p:sp>
    </p:spTree>
    <p:extLst>
      <p:ext uri="{BB962C8B-B14F-4D97-AF65-F5344CB8AC3E}">
        <p14:creationId xmlns:p14="http://schemas.microsoft.com/office/powerpoint/2010/main" val="4108679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The old way</a:t>
            </a:r>
            <a:endParaRPr lang="en-US" dirty="0"/>
          </a:p>
        </p:txBody>
      </p:sp>
      <p:sp>
        <p:nvSpPr>
          <p:cNvPr id="4" name="Slide Number Placeholder 3"/>
          <p:cNvSpPr>
            <a:spLocks noGrp="1"/>
          </p:cNvSpPr>
          <p:nvPr>
            <p:ph type="sldNum" sz="quarter" idx="10"/>
          </p:nvPr>
        </p:nvSpPr>
        <p:spPr/>
        <p:txBody>
          <a:bodyPr/>
          <a:lstStyle/>
          <a:p>
            <a:fld id="{84A9E5AF-32E2-4FEE-BD5C-82523B09470F}" type="slidenum">
              <a:rPr lang="en-US" smtClean="0"/>
              <a:t>18</a:t>
            </a:fld>
            <a:endParaRPr lang="en-US"/>
          </a:p>
        </p:txBody>
      </p:sp>
    </p:spTree>
    <p:extLst>
      <p:ext uri="{BB962C8B-B14F-4D97-AF65-F5344CB8AC3E}">
        <p14:creationId xmlns:p14="http://schemas.microsoft.com/office/powerpoint/2010/main" val="1094817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Konstruktor, kan bare være en</a:t>
            </a:r>
          </a:p>
          <a:p>
            <a:endParaRPr lang="en-US" dirty="0"/>
          </a:p>
        </p:txBody>
      </p:sp>
      <p:sp>
        <p:nvSpPr>
          <p:cNvPr id="4" name="Slide Number Placeholder 3"/>
          <p:cNvSpPr>
            <a:spLocks noGrp="1"/>
          </p:cNvSpPr>
          <p:nvPr>
            <p:ph type="sldNum" sz="quarter" idx="10"/>
          </p:nvPr>
        </p:nvSpPr>
        <p:spPr/>
        <p:txBody>
          <a:bodyPr/>
          <a:lstStyle/>
          <a:p>
            <a:fld id="{84A9E5AF-32E2-4FEE-BD5C-82523B09470F}" type="slidenum">
              <a:rPr lang="en-US" smtClean="0"/>
              <a:t>19</a:t>
            </a:fld>
            <a:endParaRPr lang="en-US"/>
          </a:p>
        </p:txBody>
      </p:sp>
    </p:spTree>
    <p:extLst>
      <p:ext uri="{BB962C8B-B14F-4D97-AF65-F5344CB8AC3E}">
        <p14:creationId xmlns:p14="http://schemas.microsoft.com/office/powerpoint/2010/main" val="2678499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Skal rase fort gjennom</a:t>
            </a:r>
            <a:r>
              <a:rPr lang="nb-NO" baseline="0" dirty="0" smtClean="0"/>
              <a:t> historien til ECMAScript.</a:t>
            </a:r>
          </a:p>
          <a:p>
            <a:endParaRPr lang="nb-NO" dirty="0" smtClean="0"/>
          </a:p>
          <a:p>
            <a:r>
              <a:rPr lang="nb-NO" dirty="0" smtClean="0"/>
              <a:t>Timeline</a:t>
            </a:r>
          </a:p>
          <a:p>
            <a:r>
              <a:rPr lang="nb-NO" dirty="0" smtClean="0"/>
              <a:t>ECMAScript</a:t>
            </a:r>
            <a:r>
              <a:rPr lang="nb-NO" baseline="0" dirty="0" smtClean="0"/>
              <a:t> ble først utviklet av </a:t>
            </a:r>
            <a:r>
              <a:rPr lang="nb-NO" dirty="0" smtClean="0"/>
              <a:t>Brendan Eich som den gang jobbet for Netscape. Publiserte</a:t>
            </a:r>
            <a:r>
              <a:rPr lang="nb-NO" baseline="0" dirty="0" smtClean="0"/>
              <a:t> første versjon 1 kom ut i 1997. Versjon 2 kom ut i 1998 Og versjon 3 året etter. </a:t>
            </a:r>
          </a:p>
          <a:p>
            <a:r>
              <a:rPr lang="nb-NO" baseline="0" dirty="0" smtClean="0"/>
              <a:t>JavaScript hadde på det tidspunktet blitt veldig populæret og brukt av mange store firma som f.eks. Goolge, Microsoft og Mozilla. Det dannet seg to grupper med forskjellige syn på hva som skulle med i neste versjon, altså ES 4. Etter mange år med frem og tilbake, så endte opp med en veldig redusert versjons som da ble 3.1. Det er kanskje den versjonen dere som sitter her kjenner best til.</a:t>
            </a:r>
          </a:p>
          <a:p>
            <a:endParaRPr lang="nb-NO" baseline="0" dirty="0" smtClean="0"/>
          </a:p>
          <a:p>
            <a:r>
              <a:rPr lang="nb-NO" baseline="0" dirty="0" smtClean="0"/>
              <a:t>Så i 2009 Kom ES 5. Ikke en veldig stor oppdatering, men f.eks. Strict mode, getters and setters.</a:t>
            </a:r>
          </a:p>
          <a:p>
            <a:endParaRPr lang="nb-NO" baseline="0" dirty="0" smtClean="0"/>
          </a:p>
          <a:p>
            <a:r>
              <a:rPr lang="nb-NO" baseline="0" dirty="0" smtClean="0"/>
              <a:t>Så nå først 6 år etter så får vi den største oppdatering siden oppstart.</a:t>
            </a:r>
            <a:endParaRPr lang="nb-NO" dirty="0" smtClean="0"/>
          </a:p>
          <a:p>
            <a:endParaRPr lang="nb-NO" baseline="0" dirty="0" smtClean="0"/>
          </a:p>
          <a:p>
            <a:r>
              <a:rPr lang="nb-NO" baseline="0" dirty="0" smtClean="0"/>
              <a:t>Fokuserer på flere områder</a:t>
            </a:r>
          </a:p>
          <a:p>
            <a:r>
              <a:rPr lang="nb-NO" baseline="0" dirty="0" smtClean="0"/>
              <a:t>Ytelse</a:t>
            </a:r>
          </a:p>
          <a:p>
            <a:r>
              <a:rPr lang="nb-NO" baseline="0" dirty="0" smtClean="0"/>
              <a:t>Sikkerhet</a:t>
            </a:r>
          </a:p>
          <a:p>
            <a:r>
              <a:rPr lang="nb-NO" baseline="0" dirty="0" smtClean="0"/>
              <a:t>Sett på hvordan utviklere har jobbet med språket for å oppnå det de ønsker, og laget en måte å gjøre det på i språket. F.eks. Klasser.</a:t>
            </a:r>
          </a:p>
          <a:p>
            <a:r>
              <a:rPr lang="nb-NO" baseline="0" dirty="0" smtClean="0"/>
              <a:t>Gjøre ES til et språk som er lett å transpile eller kompilere til.</a:t>
            </a:r>
          </a:p>
          <a:p>
            <a:endParaRPr lang="nb-NO" baseline="0" dirty="0" smtClean="0"/>
          </a:p>
          <a:p>
            <a:endParaRPr lang="en-US" dirty="0" smtClean="0"/>
          </a:p>
          <a:p>
            <a:r>
              <a:rPr lang="nb-NO" baseline="0" dirty="0" smtClean="0"/>
              <a:t>ES6 er første steg i en prosess for å clean out the bad parts.. Noen features vil kanskje virke merkelig, men de kan være et steg av en lengre prosess for å fjerne gammel kode.</a:t>
            </a:r>
          </a:p>
        </p:txBody>
      </p:sp>
      <p:sp>
        <p:nvSpPr>
          <p:cNvPr id="4" name="Slide Number Placeholder 3"/>
          <p:cNvSpPr>
            <a:spLocks noGrp="1"/>
          </p:cNvSpPr>
          <p:nvPr>
            <p:ph type="sldNum" sz="quarter" idx="10"/>
          </p:nvPr>
        </p:nvSpPr>
        <p:spPr/>
        <p:txBody>
          <a:bodyPr/>
          <a:lstStyle/>
          <a:p>
            <a:fld id="{84A9E5AF-32E2-4FEE-BD5C-82523B09470F}" type="slidenum">
              <a:rPr lang="en-US" smtClean="0"/>
              <a:t>3</a:t>
            </a:fld>
            <a:endParaRPr lang="en-US"/>
          </a:p>
        </p:txBody>
      </p:sp>
    </p:spTree>
    <p:extLst>
      <p:ext uri="{BB962C8B-B14F-4D97-AF65-F5344CB8AC3E}">
        <p14:creationId xmlns:p14="http://schemas.microsoft.com/office/powerpoint/2010/main" val="1728622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b="1" dirty="0" smtClean="0"/>
              <a:t>ES6 er </a:t>
            </a:r>
            <a:r>
              <a:rPr lang="nb-NO" b="0" dirty="0" smtClean="0"/>
              <a:t>fortsatt</a:t>
            </a:r>
            <a:r>
              <a:rPr lang="nb-NO" b="0" baseline="0" dirty="0" smtClean="0"/>
              <a:t> ganske fersk, og det er manglende støtte hos nettleserne. Forskjellige features er støttet i forskjellige nettlesere. For å være sikkert på at din kode ikke brekker hvis noen går på din nettside med en litt utdatert nettleser, så anbefaler jeg at dere bruker en transpiler og polyfills som oversetter din es6 kode til es5 og dermed kjører uten problemer.</a:t>
            </a:r>
          </a:p>
          <a:p>
            <a:pPr marL="0" marR="0" indent="0" algn="l" defTabSz="914400" rtl="0" eaLnBrk="1" fontAlgn="auto" latinLnBrk="0" hangingPunct="1">
              <a:lnSpc>
                <a:spcPct val="100000"/>
              </a:lnSpc>
              <a:spcBef>
                <a:spcPts val="0"/>
              </a:spcBef>
              <a:spcAft>
                <a:spcPts val="0"/>
              </a:spcAft>
              <a:buClrTx/>
              <a:buSzTx/>
              <a:buFontTx/>
              <a:buNone/>
              <a:tabLst/>
              <a:defRPr/>
            </a:pPr>
            <a:endParaRPr lang="nb-NO"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b-NO" b="0" baseline="0" dirty="0" smtClean="0"/>
              <a:t>Polyfill er et bibliotek som gir deg den funkjsonaliteten som du forventer av nettleseren uten å kalle et nytt api. </a:t>
            </a:r>
          </a:p>
          <a:p>
            <a:pPr marL="0" marR="0" indent="0" algn="l" defTabSz="914400" rtl="0" eaLnBrk="1" fontAlgn="auto" latinLnBrk="0" hangingPunct="1">
              <a:lnSpc>
                <a:spcPct val="100000"/>
              </a:lnSpc>
              <a:spcBef>
                <a:spcPts val="0"/>
              </a:spcBef>
              <a:spcAft>
                <a:spcPts val="0"/>
              </a:spcAft>
              <a:buClrTx/>
              <a:buSzTx/>
              <a:buFontTx/>
              <a:buNone/>
              <a:tabLst/>
              <a:defRPr/>
            </a:pPr>
            <a:endParaRPr lang="nb-NO" b="0" baseline="0" dirty="0" smtClean="0"/>
          </a:p>
          <a:p>
            <a:r>
              <a:rPr lang="nb-NO" dirty="0" smtClean="0"/>
              <a:t>Core.js</a:t>
            </a:r>
            <a:r>
              <a:rPr lang="nb-NO" baseline="0" dirty="0" smtClean="0"/>
              <a:t> er en slik polyfill som gir deg støtte for ES6 og ES7. Brukt av flere av ttranspilerne som f.eks. Babel og typescript.</a:t>
            </a:r>
            <a:endParaRPr lang="en-US" dirty="0"/>
          </a:p>
        </p:txBody>
      </p:sp>
      <p:sp>
        <p:nvSpPr>
          <p:cNvPr id="4" name="Slide Number Placeholder 3"/>
          <p:cNvSpPr>
            <a:spLocks noGrp="1"/>
          </p:cNvSpPr>
          <p:nvPr>
            <p:ph type="sldNum" sz="quarter" idx="10"/>
          </p:nvPr>
        </p:nvSpPr>
        <p:spPr/>
        <p:txBody>
          <a:bodyPr/>
          <a:lstStyle/>
          <a:p>
            <a:fld id="{84A9E5AF-32E2-4FEE-BD5C-82523B09470F}" type="slidenum">
              <a:rPr lang="en-US" smtClean="0"/>
              <a:t>4</a:t>
            </a:fld>
            <a:endParaRPr lang="en-US"/>
          </a:p>
        </p:txBody>
      </p:sp>
    </p:spTree>
    <p:extLst>
      <p:ext uri="{BB962C8B-B14F-4D97-AF65-F5344CB8AC3E}">
        <p14:creationId xmlns:p14="http://schemas.microsoft.com/office/powerpoint/2010/main" val="1222262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b="0" baseline="0" dirty="0" smtClean="0"/>
          </a:p>
          <a:p>
            <a:r>
              <a:rPr lang="nb-NO" b="0" baseline="0" dirty="0" smtClean="0"/>
              <a:t>Du kan kjøre transpiling on the fly under utviklinksfasen, men anbefaler at dere pretranspiler koden før den skal i produksjon slik at brukeren ikke nå vente på at nettleseren gjør det. Kan f.eks. Sette opp en grunt task som gjør dette for deg.</a:t>
            </a:r>
          </a:p>
          <a:p>
            <a:endParaRPr lang="en-US" b="1" dirty="0" smtClean="0"/>
          </a:p>
          <a:p>
            <a:r>
              <a:rPr lang="en-US" b="1" dirty="0" smtClean="0"/>
              <a:t>Compiling </a:t>
            </a:r>
            <a:r>
              <a:rPr lang="en-US" dirty="0" smtClean="0"/>
              <a:t>is the general term for taking source code written in one language and transforming into another.</a:t>
            </a:r>
          </a:p>
          <a:p>
            <a:r>
              <a:rPr lang="en-US" b="1" dirty="0" err="1" smtClean="0"/>
              <a:t>Transpiling</a:t>
            </a:r>
            <a:r>
              <a:rPr lang="en-US" b="1" dirty="0" smtClean="0"/>
              <a:t> </a:t>
            </a:r>
            <a:r>
              <a:rPr lang="en-US" dirty="0" smtClean="0"/>
              <a:t>is a specific term for taking source code written in one language and transforming into another language that has a similar level of abstraction.</a:t>
            </a:r>
          </a:p>
          <a:p>
            <a:endParaRPr lang="nb-NO" dirty="0" smtClean="0"/>
          </a:p>
          <a:p>
            <a:r>
              <a:rPr lang="nb-NO" dirty="0" smtClean="0"/>
              <a:t>Sist jeg sjekket så dekket</a:t>
            </a:r>
            <a:r>
              <a:rPr lang="nb-NO" baseline="0" dirty="0" smtClean="0"/>
              <a:t> Babel 71% av ES6 features.</a:t>
            </a:r>
            <a:endParaRPr lang="en-US" baseline="0" dirty="0" smtClean="0"/>
          </a:p>
          <a:p>
            <a:endParaRPr lang="en-US" dirty="0" smtClean="0"/>
          </a:p>
          <a:p>
            <a:endParaRPr lang="en-US" dirty="0" smtClean="0"/>
          </a:p>
          <a:p>
            <a:r>
              <a:rPr lang="en-US" dirty="0" smtClean="0"/>
              <a:t>https://github.com/zloirock/core-js</a:t>
            </a:r>
            <a:endParaRPr lang="en-US" dirty="0"/>
          </a:p>
        </p:txBody>
      </p:sp>
      <p:sp>
        <p:nvSpPr>
          <p:cNvPr id="4" name="Slide Number Placeholder 3"/>
          <p:cNvSpPr>
            <a:spLocks noGrp="1"/>
          </p:cNvSpPr>
          <p:nvPr>
            <p:ph type="sldNum" sz="quarter" idx="10"/>
          </p:nvPr>
        </p:nvSpPr>
        <p:spPr/>
        <p:txBody>
          <a:bodyPr/>
          <a:lstStyle/>
          <a:p>
            <a:fld id="{84A9E5AF-32E2-4FEE-BD5C-82523B09470F}" type="slidenum">
              <a:rPr lang="en-US" smtClean="0"/>
              <a:t>5</a:t>
            </a:fld>
            <a:endParaRPr lang="en-US"/>
          </a:p>
        </p:txBody>
      </p:sp>
    </p:spTree>
    <p:extLst>
      <p:ext uri="{BB962C8B-B14F-4D97-AF65-F5344CB8AC3E}">
        <p14:creationId xmlns:p14="http://schemas.microsoft.com/office/powerpoint/2010/main" val="848602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Et alternativ</a:t>
            </a:r>
            <a:r>
              <a:rPr lang="nb-NO" baseline="0" dirty="0" smtClean="0"/>
              <a:t> til Babel er typescript, som i tillegg gir deg et typet språk samt en del features som ES6 ikke har. Bør som Babel.js brukes sammen med core.js</a:t>
            </a:r>
          </a:p>
          <a:p>
            <a:endParaRPr lang="nb-NO" baseline="0" dirty="0" smtClean="0"/>
          </a:p>
          <a:p>
            <a:endParaRPr lang="en-US" dirty="0"/>
          </a:p>
        </p:txBody>
      </p:sp>
      <p:sp>
        <p:nvSpPr>
          <p:cNvPr id="4" name="Slide Number Placeholder 3"/>
          <p:cNvSpPr>
            <a:spLocks noGrp="1"/>
          </p:cNvSpPr>
          <p:nvPr>
            <p:ph type="sldNum" sz="quarter" idx="10"/>
          </p:nvPr>
        </p:nvSpPr>
        <p:spPr/>
        <p:txBody>
          <a:bodyPr/>
          <a:lstStyle/>
          <a:p>
            <a:fld id="{84A9E5AF-32E2-4FEE-BD5C-82523B09470F}" type="slidenum">
              <a:rPr lang="en-US" smtClean="0"/>
              <a:t>6</a:t>
            </a:fld>
            <a:endParaRPr lang="en-US"/>
          </a:p>
        </p:txBody>
      </p:sp>
    </p:spTree>
    <p:extLst>
      <p:ext uri="{BB962C8B-B14F-4D97-AF65-F5344CB8AC3E}">
        <p14:creationId xmlns:p14="http://schemas.microsoft.com/office/powerpoint/2010/main" val="3857898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Som sagt er dette den</a:t>
            </a:r>
            <a:r>
              <a:rPr lang="nb-NO" baseline="0" dirty="0" smtClean="0"/>
              <a:t> versjonen som tilføyer mest features noensinne. Har ikke tid til å gå gjennom alle, men jeg har plukket ut noen features som jeg har tenkt å vise.</a:t>
            </a:r>
            <a:endParaRPr lang="en-US" dirty="0"/>
          </a:p>
        </p:txBody>
      </p:sp>
      <p:sp>
        <p:nvSpPr>
          <p:cNvPr id="4" name="Slide Number Placeholder 3"/>
          <p:cNvSpPr>
            <a:spLocks noGrp="1"/>
          </p:cNvSpPr>
          <p:nvPr>
            <p:ph type="sldNum" sz="quarter" idx="10"/>
          </p:nvPr>
        </p:nvSpPr>
        <p:spPr/>
        <p:txBody>
          <a:bodyPr/>
          <a:lstStyle/>
          <a:p>
            <a:fld id="{84A9E5AF-32E2-4FEE-BD5C-82523B09470F}" type="slidenum">
              <a:rPr lang="en-US" smtClean="0"/>
              <a:t>7</a:t>
            </a:fld>
            <a:endParaRPr lang="en-US"/>
          </a:p>
        </p:txBody>
      </p:sp>
    </p:spTree>
    <p:extLst>
      <p:ext uri="{BB962C8B-B14F-4D97-AF65-F5344CB8AC3E}">
        <p14:creationId xmlns:p14="http://schemas.microsoft.com/office/powerpoint/2010/main" val="1082568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Her</a:t>
            </a:r>
            <a:r>
              <a:rPr lang="nb-NO" baseline="0" dirty="0" smtClean="0"/>
              <a:t> er listen med de jeg øsnker å gå gjennom i dag. Grunnen til at jeg har valgt disse er satt sammen av flere årsaker.</a:t>
            </a:r>
          </a:p>
          <a:p>
            <a:r>
              <a:rPr lang="nb-NO" baseline="0" dirty="0" smtClean="0"/>
              <a:t>Mest effekt</a:t>
            </a:r>
          </a:p>
          <a:p>
            <a:r>
              <a:rPr lang="nb-NO" baseline="0" dirty="0" smtClean="0"/>
              <a:t>Enkel å forstå</a:t>
            </a:r>
          </a:p>
          <a:p>
            <a:r>
              <a:rPr lang="nb-NO" baseline="0" dirty="0" smtClean="0"/>
              <a:t>Bred implementasjon</a:t>
            </a:r>
            <a:endParaRPr lang="en-US" baseline="0" dirty="0" smtClean="0"/>
          </a:p>
        </p:txBody>
      </p:sp>
      <p:sp>
        <p:nvSpPr>
          <p:cNvPr id="4" name="Slide Number Placeholder 3"/>
          <p:cNvSpPr>
            <a:spLocks noGrp="1"/>
          </p:cNvSpPr>
          <p:nvPr>
            <p:ph type="sldNum" sz="quarter" idx="10"/>
          </p:nvPr>
        </p:nvSpPr>
        <p:spPr/>
        <p:txBody>
          <a:bodyPr/>
          <a:lstStyle/>
          <a:p>
            <a:fld id="{84A9E5AF-32E2-4FEE-BD5C-82523B09470F}" type="slidenum">
              <a:rPr lang="en-US" smtClean="0"/>
              <a:t>8</a:t>
            </a:fld>
            <a:endParaRPr lang="en-US"/>
          </a:p>
        </p:txBody>
      </p:sp>
    </p:spTree>
    <p:extLst>
      <p:ext uri="{BB962C8B-B14F-4D97-AF65-F5344CB8AC3E}">
        <p14:creationId xmlns:p14="http://schemas.microsoft.com/office/powerpoint/2010/main" val="4101945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A9E5AF-32E2-4FEE-BD5C-82523B09470F}" type="slidenum">
              <a:rPr lang="en-US" smtClean="0"/>
              <a:t>9</a:t>
            </a:fld>
            <a:endParaRPr lang="en-US"/>
          </a:p>
        </p:txBody>
      </p:sp>
    </p:spTree>
    <p:extLst>
      <p:ext uri="{BB962C8B-B14F-4D97-AF65-F5344CB8AC3E}">
        <p14:creationId xmlns:p14="http://schemas.microsoft.com/office/powerpoint/2010/main" val="466414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A9E5AF-32E2-4FEE-BD5C-82523B09470F}" type="slidenum">
              <a:rPr lang="en-US" smtClean="0"/>
              <a:t>10</a:t>
            </a:fld>
            <a:endParaRPr lang="en-US"/>
          </a:p>
        </p:txBody>
      </p:sp>
    </p:spTree>
    <p:extLst>
      <p:ext uri="{BB962C8B-B14F-4D97-AF65-F5344CB8AC3E}">
        <p14:creationId xmlns:p14="http://schemas.microsoft.com/office/powerpoint/2010/main" val="2057023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EBF8C3-9924-4755-ABC3-7B05B8766252}" type="datetimeFigureOut">
              <a:rPr lang="en-US" smtClean="0"/>
              <a:t>10/10/2015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A21E55-87F7-4A6C-B3E5-6D107F16100B}" type="slidenum">
              <a:rPr lang="en-US" smtClean="0"/>
              <a:t>‹#›</a:t>
            </a:fld>
            <a:endParaRPr lang="en-US"/>
          </a:p>
        </p:txBody>
      </p:sp>
    </p:spTree>
    <p:extLst>
      <p:ext uri="{BB962C8B-B14F-4D97-AF65-F5344CB8AC3E}">
        <p14:creationId xmlns:p14="http://schemas.microsoft.com/office/powerpoint/2010/main" val="2205540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EBF8C3-9924-4755-ABC3-7B05B8766252}" type="datetimeFigureOut">
              <a:rPr lang="en-US" smtClean="0"/>
              <a:t>10/10/2015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A21E55-87F7-4A6C-B3E5-6D107F16100B}" type="slidenum">
              <a:rPr lang="en-US" smtClean="0"/>
              <a:t>‹#›</a:t>
            </a:fld>
            <a:endParaRPr lang="en-US"/>
          </a:p>
        </p:txBody>
      </p:sp>
    </p:spTree>
    <p:extLst>
      <p:ext uri="{BB962C8B-B14F-4D97-AF65-F5344CB8AC3E}">
        <p14:creationId xmlns:p14="http://schemas.microsoft.com/office/powerpoint/2010/main" val="3364625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EBF8C3-9924-4755-ABC3-7B05B8766252}" type="datetimeFigureOut">
              <a:rPr lang="en-US" smtClean="0"/>
              <a:t>10/10/2015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A21E55-87F7-4A6C-B3E5-6D107F16100B}" type="slidenum">
              <a:rPr lang="en-US" smtClean="0"/>
              <a:t>‹#›</a:t>
            </a:fld>
            <a:endParaRPr lang="en-US"/>
          </a:p>
        </p:txBody>
      </p:sp>
    </p:spTree>
    <p:extLst>
      <p:ext uri="{BB962C8B-B14F-4D97-AF65-F5344CB8AC3E}">
        <p14:creationId xmlns:p14="http://schemas.microsoft.com/office/powerpoint/2010/main" val="201719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EBF8C3-9924-4755-ABC3-7B05B8766252}" type="datetimeFigureOut">
              <a:rPr lang="en-US" smtClean="0"/>
              <a:t>10/10/2015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A21E55-87F7-4A6C-B3E5-6D107F16100B}" type="slidenum">
              <a:rPr lang="en-US" smtClean="0"/>
              <a:t>‹#›</a:t>
            </a:fld>
            <a:endParaRPr lang="en-US"/>
          </a:p>
        </p:txBody>
      </p:sp>
    </p:spTree>
    <p:extLst>
      <p:ext uri="{BB962C8B-B14F-4D97-AF65-F5344CB8AC3E}">
        <p14:creationId xmlns:p14="http://schemas.microsoft.com/office/powerpoint/2010/main" val="367043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EBF8C3-9924-4755-ABC3-7B05B8766252}" type="datetimeFigureOut">
              <a:rPr lang="en-US" smtClean="0"/>
              <a:t>10/10/2015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A21E55-87F7-4A6C-B3E5-6D107F16100B}" type="slidenum">
              <a:rPr lang="en-US" smtClean="0"/>
              <a:t>‹#›</a:t>
            </a:fld>
            <a:endParaRPr lang="en-US"/>
          </a:p>
        </p:txBody>
      </p:sp>
    </p:spTree>
    <p:extLst>
      <p:ext uri="{BB962C8B-B14F-4D97-AF65-F5344CB8AC3E}">
        <p14:creationId xmlns:p14="http://schemas.microsoft.com/office/powerpoint/2010/main" val="3251790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EBF8C3-9924-4755-ABC3-7B05B8766252}" type="datetimeFigureOut">
              <a:rPr lang="en-US" smtClean="0"/>
              <a:t>10/10/2015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A21E55-87F7-4A6C-B3E5-6D107F16100B}" type="slidenum">
              <a:rPr lang="en-US" smtClean="0"/>
              <a:t>‹#›</a:t>
            </a:fld>
            <a:endParaRPr lang="en-US"/>
          </a:p>
        </p:txBody>
      </p:sp>
    </p:spTree>
    <p:extLst>
      <p:ext uri="{BB962C8B-B14F-4D97-AF65-F5344CB8AC3E}">
        <p14:creationId xmlns:p14="http://schemas.microsoft.com/office/powerpoint/2010/main" val="214202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EBF8C3-9924-4755-ABC3-7B05B8766252}" type="datetimeFigureOut">
              <a:rPr lang="en-US" smtClean="0"/>
              <a:t>10/10/2015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A21E55-87F7-4A6C-B3E5-6D107F16100B}" type="slidenum">
              <a:rPr lang="en-US" smtClean="0"/>
              <a:t>‹#›</a:t>
            </a:fld>
            <a:endParaRPr lang="en-US"/>
          </a:p>
        </p:txBody>
      </p:sp>
    </p:spTree>
    <p:extLst>
      <p:ext uri="{BB962C8B-B14F-4D97-AF65-F5344CB8AC3E}">
        <p14:creationId xmlns:p14="http://schemas.microsoft.com/office/powerpoint/2010/main" val="1775196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EBF8C3-9924-4755-ABC3-7B05B8766252}" type="datetimeFigureOut">
              <a:rPr lang="en-US" smtClean="0"/>
              <a:t>10/10/2015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A21E55-87F7-4A6C-B3E5-6D107F16100B}" type="slidenum">
              <a:rPr lang="en-US" smtClean="0"/>
              <a:t>‹#›</a:t>
            </a:fld>
            <a:endParaRPr lang="en-US"/>
          </a:p>
        </p:txBody>
      </p:sp>
    </p:spTree>
    <p:extLst>
      <p:ext uri="{BB962C8B-B14F-4D97-AF65-F5344CB8AC3E}">
        <p14:creationId xmlns:p14="http://schemas.microsoft.com/office/powerpoint/2010/main" val="245284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EBF8C3-9924-4755-ABC3-7B05B8766252}" type="datetimeFigureOut">
              <a:rPr lang="en-US" smtClean="0"/>
              <a:t>10/10/2015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A21E55-87F7-4A6C-B3E5-6D107F16100B}" type="slidenum">
              <a:rPr lang="en-US" smtClean="0"/>
              <a:t>‹#›</a:t>
            </a:fld>
            <a:endParaRPr lang="en-US"/>
          </a:p>
        </p:txBody>
      </p:sp>
    </p:spTree>
    <p:extLst>
      <p:ext uri="{BB962C8B-B14F-4D97-AF65-F5344CB8AC3E}">
        <p14:creationId xmlns:p14="http://schemas.microsoft.com/office/powerpoint/2010/main" val="285609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EBF8C3-9924-4755-ABC3-7B05B8766252}" type="datetimeFigureOut">
              <a:rPr lang="en-US" smtClean="0"/>
              <a:t>10/10/2015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A21E55-87F7-4A6C-B3E5-6D107F16100B}" type="slidenum">
              <a:rPr lang="en-US" smtClean="0"/>
              <a:t>‹#›</a:t>
            </a:fld>
            <a:endParaRPr lang="en-US"/>
          </a:p>
        </p:txBody>
      </p:sp>
    </p:spTree>
    <p:extLst>
      <p:ext uri="{BB962C8B-B14F-4D97-AF65-F5344CB8AC3E}">
        <p14:creationId xmlns:p14="http://schemas.microsoft.com/office/powerpoint/2010/main" val="3940933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EBF8C3-9924-4755-ABC3-7B05B8766252}" type="datetimeFigureOut">
              <a:rPr lang="en-US" smtClean="0"/>
              <a:t>10/10/2015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A21E55-87F7-4A6C-B3E5-6D107F16100B}" type="slidenum">
              <a:rPr lang="en-US" smtClean="0"/>
              <a:t>‹#›</a:t>
            </a:fld>
            <a:endParaRPr lang="en-US"/>
          </a:p>
        </p:txBody>
      </p:sp>
    </p:spTree>
    <p:extLst>
      <p:ext uri="{BB962C8B-B14F-4D97-AF65-F5344CB8AC3E}">
        <p14:creationId xmlns:p14="http://schemas.microsoft.com/office/powerpoint/2010/main" val="1595640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EBF8C3-9924-4755-ABC3-7B05B8766252}" type="datetimeFigureOut">
              <a:rPr lang="en-US" smtClean="0"/>
              <a:t>10/10/2015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A21E55-87F7-4A6C-B3E5-6D107F16100B}" type="slidenum">
              <a:rPr lang="en-US" smtClean="0"/>
              <a:t>‹#›</a:t>
            </a:fld>
            <a:endParaRPr lang="en-US"/>
          </a:p>
        </p:txBody>
      </p:sp>
    </p:spTree>
    <p:extLst>
      <p:ext uri="{BB962C8B-B14F-4D97-AF65-F5344CB8AC3E}">
        <p14:creationId xmlns:p14="http://schemas.microsoft.com/office/powerpoint/2010/main" val="1017791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github.com/lukehoban/es6features#default--rest--spread" TargetMode="External"/><Relationship Id="rId13" Type="http://schemas.openxmlformats.org/officeDocument/2006/relationships/hyperlink" Target="https://github.com/lukehoban/es6features#modules" TargetMode="External"/><Relationship Id="rId18" Type="http://schemas.openxmlformats.org/officeDocument/2006/relationships/hyperlink" Target="https://github.com/lukehoban/es6features#subclassable-built-ins" TargetMode="External"/><Relationship Id="rId3" Type="http://schemas.openxmlformats.org/officeDocument/2006/relationships/hyperlink" Target="https://github.com/lukehoban/es6features#arrows" TargetMode="External"/><Relationship Id="rId21" Type="http://schemas.openxmlformats.org/officeDocument/2006/relationships/hyperlink" Target="https://github.com/lukehoban/es6features#binary-and-octal-literals" TargetMode="External"/><Relationship Id="rId7" Type="http://schemas.openxmlformats.org/officeDocument/2006/relationships/hyperlink" Target="https://github.com/lukehoban/es6features#destructuring" TargetMode="External"/><Relationship Id="rId12" Type="http://schemas.openxmlformats.org/officeDocument/2006/relationships/hyperlink" Target="https://github.com/lukehoban/es6features#unicode" TargetMode="External"/><Relationship Id="rId17" Type="http://schemas.openxmlformats.org/officeDocument/2006/relationships/hyperlink" Target="https://github.com/lukehoban/es6features#symbols" TargetMode="External"/><Relationship Id="rId2" Type="http://schemas.openxmlformats.org/officeDocument/2006/relationships/notesSlide" Target="../notesSlides/notesSlide6.xml"/><Relationship Id="rId16" Type="http://schemas.openxmlformats.org/officeDocument/2006/relationships/hyperlink" Target="https://github.com/lukehoban/es6features#proxies" TargetMode="External"/><Relationship Id="rId20" Type="http://schemas.openxmlformats.org/officeDocument/2006/relationships/hyperlink" Target="https://github.com/lukehoban/es6features#math--number--string--array--object-apis" TargetMode="External"/><Relationship Id="rId1" Type="http://schemas.openxmlformats.org/officeDocument/2006/relationships/slideLayout" Target="../slideLayouts/slideLayout2.xml"/><Relationship Id="rId6" Type="http://schemas.openxmlformats.org/officeDocument/2006/relationships/hyperlink" Target="https://github.com/lukehoban/es6features#template-strings" TargetMode="External"/><Relationship Id="rId11" Type="http://schemas.openxmlformats.org/officeDocument/2006/relationships/hyperlink" Target="https://github.com/lukehoban/es6features#generators" TargetMode="External"/><Relationship Id="rId5" Type="http://schemas.openxmlformats.org/officeDocument/2006/relationships/hyperlink" Target="https://github.com/lukehoban/es6features#enhanced-object-literals" TargetMode="External"/><Relationship Id="rId15" Type="http://schemas.openxmlformats.org/officeDocument/2006/relationships/hyperlink" Target="https://github.com/lukehoban/es6features#map--set--weakmap--weakset" TargetMode="External"/><Relationship Id="rId23" Type="http://schemas.openxmlformats.org/officeDocument/2006/relationships/hyperlink" Target="https://github.com/lukehoban/es6features#tail-calls" TargetMode="External"/><Relationship Id="rId10" Type="http://schemas.openxmlformats.org/officeDocument/2006/relationships/hyperlink" Target="https://github.com/lukehoban/es6features#iterators--forof" TargetMode="External"/><Relationship Id="rId19" Type="http://schemas.openxmlformats.org/officeDocument/2006/relationships/hyperlink" Target="https://github.com/lukehoban/es6features#promises" TargetMode="External"/><Relationship Id="rId4" Type="http://schemas.openxmlformats.org/officeDocument/2006/relationships/hyperlink" Target="https://github.com/lukehoban/es6features#classes" TargetMode="External"/><Relationship Id="rId9" Type="http://schemas.openxmlformats.org/officeDocument/2006/relationships/hyperlink" Target="https://github.com/lukehoban/es6features#let--const" TargetMode="External"/><Relationship Id="rId14" Type="http://schemas.openxmlformats.org/officeDocument/2006/relationships/hyperlink" Target="https://github.com/lukehoban/es6features#module-loaders" TargetMode="External"/><Relationship Id="rId22" Type="http://schemas.openxmlformats.org/officeDocument/2006/relationships/hyperlink" Target="https://github.com/lukehoban/es6features#reflect-api"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github.com/lukehoban/es6features#iterators--forof" TargetMode="External"/><Relationship Id="rId3" Type="http://schemas.openxmlformats.org/officeDocument/2006/relationships/hyperlink" Target="https://github.com/lukehoban/es6features#let--const" TargetMode="External"/><Relationship Id="rId7" Type="http://schemas.openxmlformats.org/officeDocument/2006/relationships/hyperlink" Target="https://github.com/lukehoban/es6features#classe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github.com/lukehoban/es6features#arrows" TargetMode="External"/><Relationship Id="rId5" Type="http://schemas.openxmlformats.org/officeDocument/2006/relationships/hyperlink" Target="https://github.com/lukehoban/es6features#default--rest--spread" TargetMode="External"/><Relationship Id="rId4" Type="http://schemas.openxmlformats.org/officeDocument/2006/relationships/hyperlink" Target="https://github.com/lukehoban/es6features#destructuring" TargetMode="External"/><Relationship Id="rId9" Type="http://schemas.openxmlformats.org/officeDocument/2006/relationships/hyperlink" Target="https://github.com/lukehoban/es6features#promise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b-NO" dirty="0" smtClean="0"/>
              <a:t>ES6</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417595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const</a:t>
            </a:r>
            <a:endParaRPr lang="en-US" dirty="0"/>
          </a:p>
        </p:txBody>
      </p:sp>
      <p:sp>
        <p:nvSpPr>
          <p:cNvPr id="4" name="Content Placeholder 2"/>
          <p:cNvSpPr txBox="1">
            <a:spLocks/>
          </p:cNvSpPr>
          <p:nvPr/>
        </p:nvSpPr>
        <p:spPr>
          <a:xfrm>
            <a:off x="990600" y="1978025"/>
            <a:ext cx="634845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latin typeface="Consolas" panose="020B0609020204030204" pitchFamily="49" charset="0"/>
                <a:cs typeface="Consolas" panose="020B0609020204030204" pitchFamily="49" charset="0"/>
              </a:rPr>
              <a:t>function </a:t>
            </a:r>
            <a:r>
              <a:rPr lang="en-US" sz="1800" dirty="0" err="1" smtClean="0">
                <a:latin typeface="Consolas" panose="020B0609020204030204" pitchFamily="49" charset="0"/>
                <a:cs typeface="Consolas" panose="020B0609020204030204" pitchFamily="49" charset="0"/>
              </a:rPr>
              <a:t>myFunction</a:t>
            </a:r>
            <a:r>
              <a:rPr lang="en-US" sz="1800" dirty="0" smtClean="0">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const</a:t>
            </a: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a = 1;</a:t>
            </a:r>
            <a:endParaRPr lang="en-US" sz="18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a = 2; </a:t>
            </a: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syntax error </a:t>
            </a:r>
            <a:r>
              <a:rPr lang="en-US" sz="1800" dirty="0">
                <a:latin typeface="Consolas" panose="020B0609020204030204" pitchFamily="49" charset="0"/>
                <a:cs typeface="Consolas" panose="020B0609020204030204" pitchFamily="49" charset="0"/>
              </a:rPr>
              <a:t>FF, ignored Chrome</a:t>
            </a:r>
          </a:p>
          <a:p>
            <a:pPr marL="0" indent="0">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console.log(a); // 1</a:t>
            </a:r>
            <a:endParaRPr lang="en-US" sz="18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3714664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
            </a:r>
            <a:r>
              <a:rPr lang="en-US" dirty="0" err="1" smtClean="0"/>
              <a:t>estrucuring</a:t>
            </a:r>
            <a:endParaRPr lang="en-US" dirty="0"/>
          </a:p>
        </p:txBody>
      </p:sp>
      <p:sp>
        <p:nvSpPr>
          <p:cNvPr id="3" name="Content Placeholder 2"/>
          <p:cNvSpPr>
            <a:spLocks noGrp="1"/>
          </p:cNvSpPr>
          <p:nvPr>
            <p:ph idx="1"/>
          </p:nvPr>
        </p:nvSpPr>
        <p:spPr>
          <a:xfrm>
            <a:off x="838200" y="1825625"/>
            <a:ext cx="5037814" cy="4351338"/>
          </a:xfrm>
        </p:spPr>
        <p:txBody>
          <a:bodyPr>
            <a:normAutofit/>
          </a:bodyPr>
          <a:lstStyle/>
          <a:p>
            <a:pPr marL="0" indent="0">
              <a:buNone/>
            </a:pPr>
            <a:r>
              <a:rPr lang="es-ES" sz="1800" dirty="0" err="1">
                <a:latin typeface="Consolas" panose="020B0609020204030204" pitchFamily="49" charset="0"/>
                <a:cs typeface="Consolas" panose="020B0609020204030204" pitchFamily="49" charset="0"/>
              </a:rPr>
              <a:t>var</a:t>
            </a:r>
            <a:r>
              <a:rPr lang="es-ES" sz="1800" dirty="0">
                <a:latin typeface="Consolas" panose="020B0609020204030204" pitchFamily="49" charset="0"/>
                <a:cs typeface="Consolas" panose="020B0609020204030204" pitchFamily="49" charset="0"/>
              </a:rPr>
              <a:t> </a:t>
            </a:r>
            <a:r>
              <a:rPr lang="es-ES" sz="1800" dirty="0" err="1">
                <a:latin typeface="Consolas" panose="020B0609020204030204" pitchFamily="49" charset="0"/>
                <a:cs typeface="Consolas" panose="020B0609020204030204" pitchFamily="49" charset="0"/>
              </a:rPr>
              <a:t>array</a:t>
            </a:r>
            <a:r>
              <a:rPr lang="es-ES" sz="1800" dirty="0">
                <a:latin typeface="Consolas" panose="020B0609020204030204" pitchFamily="49" charset="0"/>
                <a:cs typeface="Consolas" panose="020B0609020204030204" pitchFamily="49" charset="0"/>
              </a:rPr>
              <a:t> = [1, 2, 3];</a:t>
            </a:r>
          </a:p>
          <a:p>
            <a:pPr marL="0" indent="0">
              <a:buNone/>
            </a:pPr>
            <a:r>
              <a:rPr lang="es-ES" sz="1800" dirty="0" err="1">
                <a:latin typeface="Consolas" panose="020B0609020204030204" pitchFamily="49" charset="0"/>
                <a:cs typeface="Consolas" panose="020B0609020204030204" pitchFamily="49" charset="0"/>
              </a:rPr>
              <a:t>var</a:t>
            </a:r>
            <a:r>
              <a:rPr lang="es-ES" sz="1800" dirty="0">
                <a:latin typeface="Consolas" panose="020B0609020204030204" pitchFamily="49" charset="0"/>
                <a:cs typeface="Consolas" panose="020B0609020204030204" pitchFamily="49" charset="0"/>
              </a:rPr>
              <a:t> a = </a:t>
            </a:r>
            <a:r>
              <a:rPr lang="es-ES" sz="1800" dirty="0" err="1">
                <a:latin typeface="Consolas" panose="020B0609020204030204" pitchFamily="49" charset="0"/>
                <a:cs typeface="Consolas" panose="020B0609020204030204" pitchFamily="49" charset="0"/>
              </a:rPr>
              <a:t>array</a:t>
            </a:r>
            <a:r>
              <a:rPr lang="es-ES" sz="1800" dirty="0">
                <a:latin typeface="Consolas" panose="020B0609020204030204" pitchFamily="49" charset="0"/>
                <a:cs typeface="Consolas" panose="020B0609020204030204" pitchFamily="49" charset="0"/>
              </a:rPr>
              <a:t>[0];</a:t>
            </a:r>
          </a:p>
          <a:p>
            <a:pPr marL="0" indent="0">
              <a:buNone/>
            </a:pPr>
            <a:r>
              <a:rPr lang="es-ES" sz="1800" dirty="0" err="1">
                <a:latin typeface="Consolas" panose="020B0609020204030204" pitchFamily="49" charset="0"/>
                <a:cs typeface="Consolas" panose="020B0609020204030204" pitchFamily="49" charset="0"/>
              </a:rPr>
              <a:t>var</a:t>
            </a:r>
            <a:r>
              <a:rPr lang="es-ES" sz="1800" dirty="0">
                <a:latin typeface="Consolas" panose="020B0609020204030204" pitchFamily="49" charset="0"/>
                <a:cs typeface="Consolas" panose="020B0609020204030204" pitchFamily="49" charset="0"/>
              </a:rPr>
              <a:t> b = </a:t>
            </a:r>
            <a:r>
              <a:rPr lang="es-ES" sz="1800" dirty="0" err="1">
                <a:latin typeface="Consolas" panose="020B0609020204030204" pitchFamily="49" charset="0"/>
                <a:cs typeface="Consolas" panose="020B0609020204030204" pitchFamily="49" charset="0"/>
              </a:rPr>
              <a:t>array</a:t>
            </a:r>
            <a:r>
              <a:rPr lang="es-ES" sz="1800" dirty="0">
                <a:latin typeface="Consolas" panose="020B0609020204030204" pitchFamily="49" charset="0"/>
                <a:cs typeface="Consolas" panose="020B0609020204030204" pitchFamily="49" charset="0"/>
              </a:rPr>
              <a:t>[1];</a:t>
            </a:r>
          </a:p>
          <a:p>
            <a:pPr marL="0" indent="0">
              <a:buNone/>
            </a:pPr>
            <a:r>
              <a:rPr lang="es-ES" sz="1800" dirty="0" err="1">
                <a:latin typeface="Consolas" panose="020B0609020204030204" pitchFamily="49" charset="0"/>
                <a:cs typeface="Consolas" panose="020B0609020204030204" pitchFamily="49" charset="0"/>
              </a:rPr>
              <a:t>var</a:t>
            </a:r>
            <a:r>
              <a:rPr lang="es-ES" sz="1800" dirty="0">
                <a:latin typeface="Consolas" panose="020B0609020204030204" pitchFamily="49" charset="0"/>
                <a:cs typeface="Consolas" panose="020B0609020204030204" pitchFamily="49" charset="0"/>
              </a:rPr>
              <a:t> c = </a:t>
            </a:r>
            <a:r>
              <a:rPr lang="es-ES" sz="1800" dirty="0" err="1">
                <a:latin typeface="Consolas" panose="020B0609020204030204" pitchFamily="49" charset="0"/>
                <a:cs typeface="Consolas" panose="020B0609020204030204" pitchFamily="49" charset="0"/>
              </a:rPr>
              <a:t>array</a:t>
            </a:r>
            <a:r>
              <a:rPr lang="es-ES" sz="1800" dirty="0">
                <a:latin typeface="Consolas" panose="020B0609020204030204" pitchFamily="49" charset="0"/>
                <a:cs typeface="Consolas" panose="020B0609020204030204" pitchFamily="49" charset="0"/>
              </a:rPr>
              <a:t>[2</a:t>
            </a:r>
            <a:r>
              <a:rPr lang="es-ES" sz="1800" dirty="0" smtClean="0">
                <a:latin typeface="Consolas" panose="020B0609020204030204" pitchFamily="49" charset="0"/>
                <a:cs typeface="Consolas" panose="020B0609020204030204" pitchFamily="49" charset="0"/>
              </a:rPr>
              <a:t>];</a:t>
            </a:r>
          </a:p>
          <a:p>
            <a:pPr marL="0" indent="0">
              <a:buNone/>
            </a:pPr>
            <a:endParaRPr lang="es-ES" sz="1800" dirty="0" smtClean="0">
              <a:latin typeface="Consolas" panose="020B0609020204030204" pitchFamily="49" charset="0"/>
              <a:cs typeface="Consolas" panose="020B0609020204030204" pitchFamily="49" charset="0"/>
            </a:endParaRPr>
          </a:p>
          <a:p>
            <a:pPr marL="0" indent="0">
              <a:buNone/>
            </a:pPr>
            <a:r>
              <a:rPr lang="es-ES" sz="1800" dirty="0" smtClean="0">
                <a:latin typeface="Consolas" panose="020B0609020204030204" pitchFamily="49" charset="0"/>
                <a:cs typeface="Consolas" panose="020B0609020204030204" pitchFamily="49" charset="0"/>
              </a:rPr>
              <a:t>console.log(a+“,”+b+“,”+c</a:t>
            </a:r>
            <a:r>
              <a:rPr lang="es-ES" sz="1800" dirty="0">
                <a:latin typeface="Consolas" panose="020B0609020204030204" pitchFamily="49" charset="0"/>
                <a:cs typeface="Consolas" panose="020B0609020204030204" pitchFamily="49" charset="0"/>
              </a:rPr>
              <a:t>); // </a:t>
            </a:r>
            <a:r>
              <a:rPr lang="es-ES" sz="1800" dirty="0" smtClean="0">
                <a:latin typeface="Consolas" panose="020B0609020204030204" pitchFamily="49" charset="0"/>
                <a:cs typeface="Consolas" panose="020B0609020204030204" pitchFamily="49" charset="0"/>
              </a:rPr>
              <a:t>1,2,3</a:t>
            </a:r>
            <a:endParaRPr lang="es-ES" sz="1800" dirty="0">
              <a:latin typeface="Consolas" panose="020B0609020204030204" pitchFamily="49" charset="0"/>
              <a:cs typeface="Consolas" panose="020B0609020204030204" pitchFamily="49" charset="0"/>
            </a:endParaRPr>
          </a:p>
        </p:txBody>
      </p:sp>
      <p:sp>
        <p:nvSpPr>
          <p:cNvPr id="4" name="TextBox 3"/>
          <p:cNvSpPr txBox="1"/>
          <p:nvPr/>
        </p:nvSpPr>
        <p:spPr>
          <a:xfrm>
            <a:off x="5876014" y="1825625"/>
            <a:ext cx="5852160" cy="1754326"/>
          </a:xfrm>
          <a:prstGeom prst="rect">
            <a:avLst/>
          </a:prstGeom>
          <a:noFill/>
        </p:spPr>
        <p:txBody>
          <a:bodyPr wrap="square" rtlCol="0">
            <a:spAutoFit/>
          </a:bodyPr>
          <a:lstStyle/>
          <a:p>
            <a:r>
              <a:rPr lang="es-ES" dirty="0" err="1" smtClean="0">
                <a:latin typeface="Consolas" panose="020B0609020204030204" pitchFamily="49" charset="0"/>
                <a:cs typeface="Consolas" panose="020B0609020204030204" pitchFamily="49" charset="0"/>
              </a:rPr>
              <a:t>let</a:t>
            </a:r>
            <a:r>
              <a:rPr lang="es-ES" dirty="0" smtClean="0">
                <a:latin typeface="Consolas" panose="020B0609020204030204" pitchFamily="49" charset="0"/>
                <a:cs typeface="Consolas" panose="020B0609020204030204" pitchFamily="49" charset="0"/>
              </a:rPr>
              <a:t> [a, b, b] </a:t>
            </a:r>
            <a:r>
              <a:rPr lang="es-ES" dirty="0">
                <a:latin typeface="Consolas" panose="020B0609020204030204" pitchFamily="49" charset="0"/>
                <a:cs typeface="Consolas" panose="020B0609020204030204" pitchFamily="49" charset="0"/>
              </a:rPr>
              <a:t>= [1, 2, 3];</a:t>
            </a:r>
          </a:p>
          <a:p>
            <a:r>
              <a:rPr lang="es-ES" dirty="0">
                <a:latin typeface="Consolas" panose="020B0609020204030204" pitchFamily="49" charset="0"/>
                <a:cs typeface="Consolas" panose="020B0609020204030204" pitchFamily="49" charset="0"/>
              </a:rPr>
              <a:t>console.log(‘${a},{b},{c}’); // 1,2,3</a:t>
            </a:r>
          </a:p>
          <a:p>
            <a:endParaRPr lang="en-US" dirty="0">
              <a:latin typeface="Consolas" panose="020B0609020204030204" pitchFamily="49" charset="0"/>
              <a:cs typeface="Consolas" panose="020B0609020204030204" pitchFamily="49" charset="0"/>
            </a:endParaRPr>
          </a:p>
          <a:p>
            <a:r>
              <a:rPr lang="es-ES" dirty="0" err="1">
                <a:latin typeface="Consolas" panose="020B0609020204030204" pitchFamily="49" charset="0"/>
                <a:cs typeface="Consolas" panose="020B0609020204030204" pitchFamily="49" charset="0"/>
              </a:rPr>
              <a:t>let</a:t>
            </a:r>
            <a:r>
              <a:rPr lang="es-ES" dirty="0">
                <a:latin typeface="Consolas" panose="020B0609020204030204" pitchFamily="49" charset="0"/>
                <a:cs typeface="Consolas" panose="020B0609020204030204" pitchFamily="49" charset="0"/>
              </a:rPr>
              <a:t> </a:t>
            </a:r>
            <a:r>
              <a:rPr lang="es-ES" dirty="0" smtClean="0">
                <a:latin typeface="Consolas" panose="020B0609020204030204" pitchFamily="49" charset="0"/>
                <a:cs typeface="Consolas" panose="020B0609020204030204" pitchFamily="49" charset="0"/>
              </a:rPr>
              <a:t>[d,, e] </a:t>
            </a:r>
            <a:r>
              <a:rPr lang="es-ES" dirty="0">
                <a:latin typeface="Consolas" panose="020B0609020204030204" pitchFamily="49" charset="0"/>
                <a:cs typeface="Consolas" panose="020B0609020204030204" pitchFamily="49" charset="0"/>
              </a:rPr>
              <a:t>= </a:t>
            </a:r>
            <a:r>
              <a:rPr lang="es-ES" dirty="0" smtClean="0">
                <a:latin typeface="Consolas" panose="020B0609020204030204" pitchFamily="49" charset="0"/>
                <a:cs typeface="Consolas" panose="020B0609020204030204" pitchFamily="49" charset="0"/>
              </a:rPr>
              <a:t>[4, 5, 6];</a:t>
            </a:r>
            <a:endParaRPr lang="es-ES" dirty="0">
              <a:latin typeface="Consolas" panose="020B0609020204030204" pitchFamily="49" charset="0"/>
              <a:cs typeface="Consolas" panose="020B0609020204030204" pitchFamily="49" charset="0"/>
            </a:endParaRPr>
          </a:p>
          <a:p>
            <a:r>
              <a:rPr lang="es-ES" dirty="0">
                <a:latin typeface="Consolas" panose="020B0609020204030204" pitchFamily="49" charset="0"/>
                <a:cs typeface="Consolas" panose="020B0609020204030204" pitchFamily="49" charset="0"/>
              </a:rPr>
              <a:t>console.log</a:t>
            </a:r>
            <a:r>
              <a:rPr lang="es-ES" dirty="0" smtClean="0">
                <a:latin typeface="Consolas" panose="020B0609020204030204" pitchFamily="49" charset="0"/>
                <a:cs typeface="Consolas" panose="020B0609020204030204" pitchFamily="49" charset="0"/>
              </a:rPr>
              <a:t>(‘${d},{e}’); </a:t>
            </a:r>
            <a:r>
              <a:rPr lang="es-ES" dirty="0">
                <a:latin typeface="Consolas" panose="020B0609020204030204" pitchFamily="49" charset="0"/>
                <a:cs typeface="Consolas" panose="020B0609020204030204" pitchFamily="49" charset="0"/>
              </a:rPr>
              <a:t>// </a:t>
            </a:r>
            <a:r>
              <a:rPr lang="es-ES" dirty="0" smtClean="0">
                <a:latin typeface="Consolas" panose="020B0609020204030204" pitchFamily="49" charset="0"/>
                <a:cs typeface="Consolas" panose="020B0609020204030204" pitchFamily="49" charset="0"/>
              </a:rPr>
              <a:t>4,6</a:t>
            </a:r>
            <a:endParaRPr lang="es-ES" dirty="0">
              <a:latin typeface="Consolas" panose="020B0609020204030204" pitchFamily="49" charset="0"/>
              <a:cs typeface="Consolas" panose="020B0609020204030204" pitchFamily="49" charset="0"/>
            </a:endParaRPr>
          </a:p>
          <a:p>
            <a:endParaRPr lang="en-US" dirty="0"/>
          </a:p>
        </p:txBody>
      </p:sp>
    </p:spTree>
    <p:extLst>
      <p:ext uri="{BB962C8B-B14F-4D97-AF65-F5344CB8AC3E}">
        <p14:creationId xmlns:p14="http://schemas.microsoft.com/office/powerpoint/2010/main" val="4087804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a:t>
            </a:r>
            <a:r>
              <a:rPr lang="nb-NO" dirty="0" smtClean="0"/>
              <a:t>efault</a:t>
            </a:r>
            <a:endParaRPr lang="en-US" dirty="0"/>
          </a:p>
        </p:txBody>
      </p:sp>
      <p:sp>
        <p:nvSpPr>
          <p:cNvPr id="4" name="Content Placeholder 2"/>
          <p:cNvSpPr>
            <a:spLocks noGrp="1"/>
          </p:cNvSpPr>
          <p:nvPr>
            <p:ph idx="1"/>
          </p:nvPr>
        </p:nvSpPr>
        <p:spPr>
          <a:xfrm>
            <a:off x="838200" y="1825625"/>
            <a:ext cx="5037814" cy="4351338"/>
          </a:xfrm>
        </p:spPr>
        <p:txBody>
          <a:bodyPr>
            <a:normAutofit/>
          </a:bodyPr>
          <a:lstStyle/>
          <a:p>
            <a:pPr marL="0" indent="0">
              <a:buNone/>
            </a:pPr>
            <a:r>
              <a:rPr lang="es-ES" sz="1800" dirty="0" err="1">
                <a:latin typeface="Consolas" panose="020B0609020204030204" pitchFamily="49" charset="0"/>
                <a:cs typeface="Consolas" panose="020B0609020204030204" pitchFamily="49" charset="0"/>
              </a:rPr>
              <a:t>function</a:t>
            </a:r>
            <a:r>
              <a:rPr lang="es-ES" sz="1800" dirty="0">
                <a:latin typeface="Consolas" panose="020B0609020204030204" pitchFamily="49" charset="0"/>
                <a:cs typeface="Consolas" panose="020B0609020204030204" pitchFamily="49" charset="0"/>
              </a:rPr>
              <a:t> </a:t>
            </a:r>
            <a:r>
              <a:rPr lang="es-ES" sz="1800" dirty="0" err="1">
                <a:latin typeface="Consolas" panose="020B0609020204030204" pitchFamily="49" charset="0"/>
                <a:cs typeface="Consolas" panose="020B0609020204030204" pitchFamily="49" charset="0"/>
              </a:rPr>
              <a:t>oldDefault</a:t>
            </a:r>
            <a:r>
              <a:rPr lang="es-ES" sz="1800" dirty="0">
                <a:latin typeface="Consolas" panose="020B0609020204030204" pitchFamily="49" charset="0"/>
                <a:cs typeface="Consolas" panose="020B0609020204030204" pitchFamily="49" charset="0"/>
              </a:rPr>
              <a:t>(a, b){</a:t>
            </a:r>
          </a:p>
          <a:p>
            <a:pPr marL="0" indent="0">
              <a:buNone/>
            </a:pPr>
            <a:r>
              <a:rPr lang="es-ES" sz="1800" dirty="0">
                <a:latin typeface="Consolas" panose="020B0609020204030204" pitchFamily="49" charset="0"/>
                <a:cs typeface="Consolas" panose="020B0609020204030204" pitchFamily="49" charset="0"/>
              </a:rPr>
              <a:t>    a = a === </a:t>
            </a:r>
            <a:r>
              <a:rPr lang="es-ES" sz="1800" dirty="0" err="1">
                <a:latin typeface="Consolas" panose="020B0609020204030204" pitchFamily="49" charset="0"/>
                <a:cs typeface="Consolas" panose="020B0609020204030204" pitchFamily="49" charset="0"/>
              </a:rPr>
              <a:t>undefined</a:t>
            </a:r>
            <a:r>
              <a:rPr lang="es-ES" sz="1800" dirty="0">
                <a:latin typeface="Consolas" panose="020B0609020204030204" pitchFamily="49" charset="0"/>
                <a:cs typeface="Consolas" panose="020B0609020204030204" pitchFamily="49" charset="0"/>
              </a:rPr>
              <a:t> ? 1 : a;</a:t>
            </a:r>
          </a:p>
          <a:p>
            <a:pPr marL="0" indent="0">
              <a:buNone/>
            </a:pPr>
            <a:r>
              <a:rPr lang="es-ES" sz="1800" dirty="0">
                <a:latin typeface="Consolas" panose="020B0609020204030204" pitchFamily="49" charset="0"/>
                <a:cs typeface="Consolas" panose="020B0609020204030204" pitchFamily="49" charset="0"/>
              </a:rPr>
              <a:t>    b = b || 2</a:t>
            </a:r>
            <a:r>
              <a:rPr lang="es-ES" sz="1800" dirty="0" smtClean="0">
                <a:latin typeface="Consolas" panose="020B0609020204030204" pitchFamily="49" charset="0"/>
                <a:cs typeface="Consolas" panose="020B0609020204030204" pitchFamily="49" charset="0"/>
              </a:rPr>
              <a:t>;</a:t>
            </a:r>
          </a:p>
          <a:p>
            <a:pPr marL="0" indent="0">
              <a:buNone/>
            </a:pPr>
            <a:r>
              <a:rPr lang="es-ES" sz="1800" dirty="0" smtClean="0">
                <a:latin typeface="Consolas" panose="020B0609020204030204" pitchFamily="49" charset="0"/>
                <a:cs typeface="Consolas" panose="020B0609020204030204" pitchFamily="49" charset="0"/>
              </a:rPr>
              <a:t>    console.log(a + “,” + b);</a:t>
            </a:r>
            <a:endParaRPr lang="es-ES" sz="1800" dirty="0">
              <a:latin typeface="Consolas" panose="020B0609020204030204" pitchFamily="49" charset="0"/>
              <a:cs typeface="Consolas" panose="020B0609020204030204" pitchFamily="49" charset="0"/>
            </a:endParaRPr>
          </a:p>
          <a:p>
            <a:pPr marL="0" indent="0">
              <a:buNone/>
            </a:pPr>
            <a:r>
              <a:rPr lang="es-ES" sz="1800" dirty="0" smtClean="0">
                <a:latin typeface="Consolas" panose="020B0609020204030204" pitchFamily="49" charset="0"/>
                <a:cs typeface="Consolas" panose="020B0609020204030204" pitchFamily="49" charset="0"/>
              </a:rPr>
              <a:t>}</a:t>
            </a:r>
          </a:p>
          <a:p>
            <a:pPr marL="0" indent="0">
              <a:buNone/>
            </a:pPr>
            <a:endParaRPr lang="es-ES" sz="1800" dirty="0">
              <a:latin typeface="Consolas" panose="020B0609020204030204" pitchFamily="49" charset="0"/>
              <a:cs typeface="Consolas" panose="020B0609020204030204" pitchFamily="49" charset="0"/>
            </a:endParaRPr>
          </a:p>
          <a:p>
            <a:pPr marL="0" indent="0">
              <a:buNone/>
            </a:pPr>
            <a:r>
              <a:rPr lang="es-ES" sz="1800" dirty="0" err="1" smtClean="0">
                <a:latin typeface="Consolas" panose="020B0609020204030204" pitchFamily="49" charset="0"/>
                <a:cs typeface="Consolas" panose="020B0609020204030204" pitchFamily="49" charset="0"/>
              </a:rPr>
              <a:t>oldDefault</a:t>
            </a:r>
            <a:r>
              <a:rPr lang="es-ES" sz="1800" dirty="0" smtClean="0">
                <a:latin typeface="Consolas" panose="020B0609020204030204" pitchFamily="49" charset="0"/>
                <a:cs typeface="Consolas" panose="020B0609020204030204" pitchFamily="49" charset="0"/>
              </a:rPr>
              <a:t>(); // 1,2</a:t>
            </a:r>
          </a:p>
          <a:p>
            <a:pPr marL="0" indent="0">
              <a:buNone/>
            </a:pPr>
            <a:r>
              <a:rPr lang="es-ES" sz="1800" dirty="0" err="1" smtClean="0">
                <a:latin typeface="Consolas" panose="020B0609020204030204" pitchFamily="49" charset="0"/>
                <a:cs typeface="Consolas" panose="020B0609020204030204" pitchFamily="49" charset="0"/>
              </a:rPr>
              <a:t>oldDefault</a:t>
            </a:r>
            <a:r>
              <a:rPr lang="es-ES" sz="1800" dirty="0" smtClean="0">
                <a:latin typeface="Consolas" panose="020B0609020204030204" pitchFamily="49" charset="0"/>
                <a:cs typeface="Consolas" panose="020B0609020204030204" pitchFamily="49" charset="0"/>
              </a:rPr>
              <a:t>(3,4); // 3,4</a:t>
            </a:r>
            <a:endParaRPr lang="es-ES" sz="1800" dirty="0">
              <a:latin typeface="Consolas" panose="020B0609020204030204" pitchFamily="49" charset="0"/>
              <a:cs typeface="Consolas" panose="020B0609020204030204" pitchFamily="49" charset="0"/>
            </a:endParaRPr>
          </a:p>
        </p:txBody>
      </p:sp>
      <p:sp>
        <p:nvSpPr>
          <p:cNvPr id="5" name="TextBox 4"/>
          <p:cNvSpPr txBox="1"/>
          <p:nvPr/>
        </p:nvSpPr>
        <p:spPr>
          <a:xfrm>
            <a:off x="5876014" y="1825625"/>
            <a:ext cx="5852160" cy="2031325"/>
          </a:xfrm>
          <a:prstGeom prst="rect">
            <a:avLst/>
          </a:prstGeom>
          <a:noFill/>
        </p:spPr>
        <p:txBody>
          <a:bodyPr wrap="square" rtlCol="0">
            <a:spAutoFit/>
          </a:bodyPr>
          <a:lstStyle/>
          <a:p>
            <a:r>
              <a:rPr lang="es-ES" dirty="0" err="1">
                <a:latin typeface="Consolas" panose="020B0609020204030204" pitchFamily="49" charset="0"/>
                <a:cs typeface="Consolas" panose="020B0609020204030204" pitchFamily="49" charset="0"/>
              </a:rPr>
              <a:t>function</a:t>
            </a:r>
            <a:r>
              <a:rPr lang="es-ES" dirty="0">
                <a:latin typeface="Consolas" panose="020B0609020204030204" pitchFamily="49" charset="0"/>
                <a:cs typeface="Consolas" panose="020B0609020204030204" pitchFamily="49" charset="0"/>
              </a:rPr>
              <a:t> </a:t>
            </a:r>
            <a:r>
              <a:rPr lang="es-ES" dirty="0" err="1">
                <a:latin typeface="Consolas" panose="020B0609020204030204" pitchFamily="49" charset="0"/>
                <a:cs typeface="Consolas" panose="020B0609020204030204" pitchFamily="49" charset="0"/>
              </a:rPr>
              <a:t>newDefault</a:t>
            </a:r>
            <a:r>
              <a:rPr lang="es-ES" dirty="0">
                <a:latin typeface="Consolas" panose="020B0609020204030204" pitchFamily="49" charset="0"/>
                <a:cs typeface="Consolas" panose="020B0609020204030204" pitchFamily="49" charset="0"/>
              </a:rPr>
              <a:t>(a = 1, b = 2){</a:t>
            </a:r>
          </a:p>
          <a:p>
            <a:r>
              <a:rPr lang="es-ES" dirty="0" smtClean="0">
                <a:latin typeface="Consolas" panose="020B0609020204030204" pitchFamily="49" charset="0"/>
                <a:cs typeface="Consolas" panose="020B0609020204030204" pitchFamily="49" charset="0"/>
              </a:rPr>
              <a:t>    console.log</a:t>
            </a:r>
            <a:r>
              <a:rPr lang="es-ES" dirty="0">
                <a:latin typeface="Consolas" panose="020B0609020204030204" pitchFamily="49" charset="0"/>
                <a:cs typeface="Consolas" panose="020B0609020204030204" pitchFamily="49" charset="0"/>
              </a:rPr>
              <a:t>(‘${a},{b</a:t>
            </a:r>
            <a:r>
              <a:rPr lang="es-ES" dirty="0" smtClean="0">
                <a:latin typeface="Consolas" panose="020B0609020204030204" pitchFamily="49" charset="0"/>
                <a:cs typeface="Consolas" panose="020B0609020204030204" pitchFamily="49" charset="0"/>
              </a:rPr>
              <a:t>}’);</a:t>
            </a:r>
            <a:endParaRPr lang="es-ES" dirty="0">
              <a:latin typeface="Consolas" panose="020B0609020204030204" pitchFamily="49" charset="0"/>
              <a:cs typeface="Consolas" panose="020B0609020204030204" pitchFamily="49" charset="0"/>
            </a:endParaRPr>
          </a:p>
          <a:p>
            <a:r>
              <a:rPr lang="es-ES" dirty="0" smtClean="0">
                <a:latin typeface="Consolas" panose="020B0609020204030204" pitchFamily="49" charset="0"/>
                <a:cs typeface="Consolas" panose="020B0609020204030204" pitchFamily="49" charset="0"/>
              </a:rPr>
              <a:t>}</a:t>
            </a:r>
            <a:endParaRPr lang="es-ES" dirty="0">
              <a:latin typeface="Consolas" panose="020B0609020204030204" pitchFamily="49" charset="0"/>
              <a:cs typeface="Consolas" panose="020B0609020204030204" pitchFamily="49" charset="0"/>
            </a:endParaRPr>
          </a:p>
          <a:p>
            <a:endParaRPr lang="es-ES" dirty="0">
              <a:latin typeface="Consolas" panose="020B0609020204030204" pitchFamily="49" charset="0"/>
              <a:cs typeface="Consolas" panose="020B0609020204030204" pitchFamily="49" charset="0"/>
            </a:endParaRPr>
          </a:p>
          <a:p>
            <a:r>
              <a:rPr lang="es-ES" dirty="0" err="1">
                <a:latin typeface="Consolas" panose="020B0609020204030204" pitchFamily="49" charset="0"/>
                <a:cs typeface="Consolas" panose="020B0609020204030204" pitchFamily="49" charset="0"/>
              </a:rPr>
              <a:t>newDefault</a:t>
            </a:r>
            <a:r>
              <a:rPr lang="es-ES" dirty="0" smtClean="0">
                <a:latin typeface="Consolas" panose="020B0609020204030204" pitchFamily="49" charset="0"/>
                <a:cs typeface="Consolas" panose="020B0609020204030204" pitchFamily="49" charset="0"/>
              </a:rPr>
              <a:t>(); </a:t>
            </a:r>
            <a:r>
              <a:rPr lang="es-ES" dirty="0">
                <a:latin typeface="Consolas" panose="020B0609020204030204" pitchFamily="49" charset="0"/>
                <a:cs typeface="Consolas" panose="020B0609020204030204" pitchFamily="49" charset="0"/>
              </a:rPr>
              <a:t>// </a:t>
            </a:r>
            <a:r>
              <a:rPr lang="es-ES" dirty="0" smtClean="0">
                <a:latin typeface="Consolas" panose="020B0609020204030204" pitchFamily="49" charset="0"/>
                <a:cs typeface="Consolas" panose="020B0609020204030204" pitchFamily="49" charset="0"/>
              </a:rPr>
              <a:t>1,2</a:t>
            </a:r>
            <a:endParaRPr lang="es-ES" dirty="0">
              <a:latin typeface="Consolas" panose="020B0609020204030204" pitchFamily="49" charset="0"/>
              <a:cs typeface="Consolas" panose="020B0609020204030204" pitchFamily="49" charset="0"/>
            </a:endParaRPr>
          </a:p>
          <a:p>
            <a:r>
              <a:rPr lang="es-ES" dirty="0" err="1" smtClean="0">
                <a:latin typeface="Consolas" panose="020B0609020204030204" pitchFamily="49" charset="0"/>
                <a:cs typeface="Consolas" panose="020B0609020204030204" pitchFamily="49" charset="0"/>
              </a:rPr>
              <a:t>newDefault</a:t>
            </a:r>
            <a:r>
              <a:rPr lang="es-ES" dirty="0" smtClean="0">
                <a:latin typeface="Consolas" panose="020B0609020204030204" pitchFamily="49" charset="0"/>
                <a:cs typeface="Consolas" panose="020B0609020204030204" pitchFamily="49" charset="0"/>
              </a:rPr>
              <a:t>(3,4); </a:t>
            </a:r>
            <a:r>
              <a:rPr lang="es-ES" dirty="0">
                <a:latin typeface="Consolas" panose="020B0609020204030204" pitchFamily="49" charset="0"/>
                <a:cs typeface="Consolas" panose="020B0609020204030204" pitchFamily="49" charset="0"/>
              </a:rPr>
              <a:t>// </a:t>
            </a:r>
            <a:r>
              <a:rPr lang="es-ES" dirty="0" smtClean="0">
                <a:latin typeface="Consolas" panose="020B0609020204030204" pitchFamily="49" charset="0"/>
                <a:cs typeface="Consolas" panose="020B0609020204030204" pitchFamily="49" charset="0"/>
              </a:rPr>
              <a:t>3,4</a:t>
            </a:r>
            <a:endParaRPr lang="es-ES" dirty="0">
              <a:latin typeface="Consolas" panose="020B0609020204030204" pitchFamily="49" charset="0"/>
              <a:cs typeface="Consolas" panose="020B0609020204030204" pitchFamily="49" charset="0"/>
            </a:endParaRPr>
          </a:p>
          <a:p>
            <a:endParaRPr lang="en-US" dirty="0"/>
          </a:p>
        </p:txBody>
      </p:sp>
    </p:spTree>
    <p:extLst>
      <p:ext uri="{BB962C8B-B14F-4D97-AF65-F5344CB8AC3E}">
        <p14:creationId xmlns:p14="http://schemas.microsoft.com/office/powerpoint/2010/main" val="1740454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rest</a:t>
            </a:r>
            <a:endParaRPr lang="en-US" dirty="0"/>
          </a:p>
        </p:txBody>
      </p:sp>
      <p:sp>
        <p:nvSpPr>
          <p:cNvPr id="4" name="Content Placeholder 2"/>
          <p:cNvSpPr>
            <a:spLocks noGrp="1"/>
          </p:cNvSpPr>
          <p:nvPr>
            <p:ph idx="1"/>
          </p:nvPr>
        </p:nvSpPr>
        <p:spPr>
          <a:xfrm>
            <a:off x="838199" y="1825625"/>
            <a:ext cx="11064903" cy="4351338"/>
          </a:xfrm>
        </p:spPr>
        <p:txBody>
          <a:bodyPr>
            <a:normAutofit/>
          </a:bodyPr>
          <a:lstStyle/>
          <a:p>
            <a:pPr marL="0" indent="0">
              <a:buNone/>
            </a:pPr>
            <a:r>
              <a:rPr lang="es-ES" sz="1800" dirty="0" err="1">
                <a:latin typeface="Consolas" panose="020B0609020204030204" pitchFamily="49" charset="0"/>
                <a:cs typeface="Consolas" panose="020B0609020204030204" pitchFamily="49" charset="0"/>
              </a:rPr>
              <a:t>function</a:t>
            </a:r>
            <a:r>
              <a:rPr lang="es-ES" sz="1800" dirty="0">
                <a:latin typeface="Consolas" panose="020B0609020204030204" pitchFamily="49" charset="0"/>
                <a:cs typeface="Consolas" panose="020B0609020204030204" pitchFamily="49" charset="0"/>
              </a:rPr>
              <a:t> </a:t>
            </a:r>
            <a:r>
              <a:rPr lang="es-ES" sz="1800" dirty="0" err="1" smtClean="0">
                <a:latin typeface="Consolas" panose="020B0609020204030204" pitchFamily="49" charset="0"/>
                <a:cs typeface="Consolas" panose="020B0609020204030204" pitchFamily="49" charset="0"/>
              </a:rPr>
              <a:t>oldFunction</a:t>
            </a:r>
            <a:r>
              <a:rPr lang="es-ES" sz="1800" dirty="0" smtClean="0">
                <a:latin typeface="Consolas" panose="020B0609020204030204" pitchFamily="49" charset="0"/>
                <a:cs typeface="Consolas" panose="020B0609020204030204" pitchFamily="49" charset="0"/>
              </a:rPr>
              <a:t>(a</a:t>
            </a:r>
            <a:r>
              <a:rPr lang="es-ES" sz="1800" dirty="0">
                <a:latin typeface="Consolas" panose="020B0609020204030204" pitchFamily="49" charset="0"/>
                <a:cs typeface="Consolas" panose="020B0609020204030204" pitchFamily="49" charset="0"/>
              </a:rPr>
              <a:t>, b){</a:t>
            </a:r>
          </a:p>
          <a:p>
            <a:pPr marL="0" indent="0">
              <a:buNone/>
            </a:pPr>
            <a:r>
              <a:rPr lang="es-ES" sz="1800" dirty="0" smtClean="0">
                <a:latin typeface="Consolas" panose="020B0609020204030204" pitchFamily="49" charset="0"/>
                <a:cs typeface="Consolas" panose="020B0609020204030204" pitchFamily="49" charset="0"/>
              </a:rPr>
              <a:t>    </a:t>
            </a:r>
            <a:r>
              <a:rPr lang="es-ES" sz="1800" dirty="0" err="1" smtClean="0">
                <a:latin typeface="Consolas" panose="020B0609020204030204" pitchFamily="49" charset="0"/>
                <a:cs typeface="Consolas" panose="020B0609020204030204" pitchFamily="49" charset="0"/>
              </a:rPr>
              <a:t>var</a:t>
            </a:r>
            <a:r>
              <a:rPr lang="es-ES" sz="1800" dirty="0" smtClean="0">
                <a:latin typeface="Consolas" panose="020B0609020204030204" pitchFamily="49" charset="0"/>
                <a:cs typeface="Consolas" panose="020B0609020204030204" pitchFamily="49" charset="0"/>
              </a:rPr>
              <a:t> </a:t>
            </a:r>
            <a:r>
              <a:rPr lang="es-ES" sz="1800" dirty="0" err="1">
                <a:latin typeface="Consolas" panose="020B0609020204030204" pitchFamily="49" charset="0"/>
                <a:cs typeface="Consolas" panose="020B0609020204030204" pitchFamily="49" charset="0"/>
              </a:rPr>
              <a:t>result</a:t>
            </a:r>
            <a:r>
              <a:rPr lang="es-ES" sz="1800" dirty="0">
                <a:latin typeface="Consolas" panose="020B0609020204030204" pitchFamily="49" charset="0"/>
                <a:cs typeface="Consolas" panose="020B0609020204030204" pitchFamily="49" charset="0"/>
              </a:rPr>
              <a:t> = </a:t>
            </a:r>
            <a:r>
              <a:rPr lang="es-ES" sz="1800" dirty="0" err="1">
                <a:latin typeface="Consolas" panose="020B0609020204030204" pitchFamily="49" charset="0"/>
                <a:cs typeface="Consolas" panose="020B0609020204030204" pitchFamily="49" charset="0"/>
              </a:rPr>
              <a:t>Array.prototype.slice.call</a:t>
            </a:r>
            <a:r>
              <a:rPr lang="es-ES" sz="1800" dirty="0">
                <a:latin typeface="Consolas" panose="020B0609020204030204" pitchFamily="49" charset="0"/>
                <a:cs typeface="Consolas" panose="020B0609020204030204" pitchFamily="49" charset="0"/>
              </a:rPr>
              <a:t>(</a:t>
            </a:r>
            <a:r>
              <a:rPr lang="es-ES" sz="1800" dirty="0" err="1">
                <a:latin typeface="Consolas" panose="020B0609020204030204" pitchFamily="49" charset="0"/>
                <a:cs typeface="Consolas" panose="020B0609020204030204" pitchFamily="49" charset="0"/>
              </a:rPr>
              <a:t>arguments</a:t>
            </a:r>
            <a:r>
              <a:rPr lang="es-ES" sz="1800" dirty="0">
                <a:latin typeface="Consolas" panose="020B0609020204030204" pitchFamily="49" charset="0"/>
                <a:cs typeface="Consolas" panose="020B0609020204030204" pitchFamily="49" charset="0"/>
              </a:rPr>
              <a:t>, </a:t>
            </a:r>
            <a:r>
              <a:rPr lang="es-ES" sz="1800" dirty="0" err="1" smtClean="0">
                <a:latin typeface="Consolas" panose="020B0609020204030204" pitchFamily="49" charset="0"/>
                <a:cs typeface="Consolas" panose="020B0609020204030204" pitchFamily="49" charset="0"/>
              </a:rPr>
              <a:t>oldFunction.length</a:t>
            </a:r>
            <a:r>
              <a:rPr lang="es-ES" sz="1800" dirty="0">
                <a:latin typeface="Consolas" panose="020B0609020204030204" pitchFamily="49" charset="0"/>
                <a:cs typeface="Consolas" panose="020B0609020204030204" pitchFamily="49" charset="0"/>
              </a:rPr>
              <a:t>);</a:t>
            </a:r>
          </a:p>
          <a:p>
            <a:pPr marL="0" indent="0">
              <a:buNone/>
            </a:pPr>
            <a:r>
              <a:rPr lang="es-ES" sz="1800" dirty="0">
                <a:latin typeface="Consolas" panose="020B0609020204030204" pitchFamily="49" charset="0"/>
                <a:cs typeface="Consolas" panose="020B0609020204030204" pitchFamily="49" charset="0"/>
              </a:rPr>
              <a:t>    </a:t>
            </a:r>
            <a:r>
              <a:rPr lang="es-ES" sz="1800" dirty="0" smtClean="0">
                <a:latin typeface="Consolas" panose="020B0609020204030204" pitchFamily="49" charset="0"/>
                <a:cs typeface="Consolas" panose="020B0609020204030204" pitchFamily="49" charset="0"/>
              </a:rPr>
              <a:t>console.log(</a:t>
            </a:r>
            <a:r>
              <a:rPr lang="es-ES" sz="1800" dirty="0" err="1" smtClean="0">
                <a:latin typeface="Consolas" panose="020B0609020204030204" pitchFamily="49" charset="0"/>
                <a:cs typeface="Consolas" panose="020B0609020204030204" pitchFamily="49" charset="0"/>
              </a:rPr>
              <a:t>result</a:t>
            </a:r>
            <a:r>
              <a:rPr lang="es-ES" sz="1800" dirty="0" smtClean="0">
                <a:latin typeface="Consolas" panose="020B0609020204030204" pitchFamily="49" charset="0"/>
                <a:cs typeface="Consolas" panose="020B0609020204030204" pitchFamily="49" charset="0"/>
              </a:rPr>
              <a:t>);</a:t>
            </a:r>
            <a:endParaRPr lang="es-ES" sz="1800" dirty="0">
              <a:latin typeface="Consolas" panose="020B0609020204030204" pitchFamily="49" charset="0"/>
              <a:cs typeface="Consolas" panose="020B0609020204030204" pitchFamily="49" charset="0"/>
            </a:endParaRPr>
          </a:p>
          <a:p>
            <a:pPr marL="0" indent="0">
              <a:buNone/>
            </a:pPr>
            <a:r>
              <a:rPr lang="es-ES" sz="1800" dirty="0" smtClean="0">
                <a:latin typeface="Consolas" panose="020B0609020204030204" pitchFamily="49" charset="0"/>
                <a:cs typeface="Consolas" panose="020B0609020204030204" pitchFamily="49" charset="0"/>
              </a:rPr>
              <a:t>}</a:t>
            </a:r>
          </a:p>
          <a:p>
            <a:pPr marL="0" indent="0">
              <a:buNone/>
            </a:pPr>
            <a:endParaRPr lang="es-ES" sz="1800" dirty="0">
              <a:latin typeface="Consolas" panose="020B0609020204030204" pitchFamily="49" charset="0"/>
              <a:cs typeface="Consolas" panose="020B0609020204030204" pitchFamily="49" charset="0"/>
            </a:endParaRPr>
          </a:p>
          <a:p>
            <a:pPr marL="0" indent="0">
              <a:buNone/>
            </a:pPr>
            <a:r>
              <a:rPr lang="es-ES" sz="1800" dirty="0" err="1" smtClean="0">
                <a:latin typeface="Consolas" panose="020B0609020204030204" pitchFamily="49" charset="0"/>
                <a:cs typeface="Consolas" panose="020B0609020204030204" pitchFamily="49" charset="0"/>
              </a:rPr>
              <a:t>oldFunction</a:t>
            </a:r>
            <a:r>
              <a:rPr lang="es-ES" sz="1800" dirty="0" smtClean="0">
                <a:latin typeface="Consolas" panose="020B0609020204030204" pitchFamily="49" charset="0"/>
                <a:cs typeface="Consolas" panose="020B0609020204030204" pitchFamily="49" charset="0"/>
              </a:rPr>
              <a:t>(“a”, “b”, “c”); // </a:t>
            </a:r>
            <a:r>
              <a:rPr lang="es-ES" sz="1800" dirty="0" err="1" smtClean="0">
                <a:latin typeface="Consolas" panose="020B0609020204030204" pitchFamily="49" charset="0"/>
                <a:cs typeface="Consolas" panose="020B0609020204030204" pitchFamily="49" charset="0"/>
              </a:rPr>
              <a:t>bc</a:t>
            </a:r>
            <a:endParaRPr lang="es-E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29665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rest</a:t>
            </a:r>
            <a:endParaRPr lang="en-US" dirty="0"/>
          </a:p>
        </p:txBody>
      </p:sp>
      <p:sp>
        <p:nvSpPr>
          <p:cNvPr id="4" name="Content Placeholder 2"/>
          <p:cNvSpPr>
            <a:spLocks noGrp="1"/>
          </p:cNvSpPr>
          <p:nvPr>
            <p:ph idx="1"/>
          </p:nvPr>
        </p:nvSpPr>
        <p:spPr>
          <a:xfrm>
            <a:off x="838199" y="1825625"/>
            <a:ext cx="11064903" cy="4351338"/>
          </a:xfrm>
        </p:spPr>
        <p:txBody>
          <a:bodyPr>
            <a:normAutofit/>
          </a:bodyPr>
          <a:lstStyle/>
          <a:p>
            <a:pPr marL="0" indent="0">
              <a:buNone/>
            </a:pPr>
            <a:r>
              <a:rPr lang="es-ES" sz="1800" dirty="0" err="1">
                <a:latin typeface="Consolas" panose="020B0609020204030204" pitchFamily="49" charset="0"/>
                <a:cs typeface="Consolas" panose="020B0609020204030204" pitchFamily="49" charset="0"/>
              </a:rPr>
              <a:t>function</a:t>
            </a:r>
            <a:r>
              <a:rPr lang="es-ES" sz="1800" dirty="0">
                <a:latin typeface="Consolas" panose="020B0609020204030204" pitchFamily="49" charset="0"/>
                <a:cs typeface="Consolas" panose="020B0609020204030204" pitchFamily="49" charset="0"/>
              </a:rPr>
              <a:t> </a:t>
            </a:r>
            <a:r>
              <a:rPr lang="es-ES" sz="1800" dirty="0" err="1" smtClean="0">
                <a:latin typeface="Consolas" panose="020B0609020204030204" pitchFamily="49" charset="0"/>
                <a:cs typeface="Consolas" panose="020B0609020204030204" pitchFamily="49" charset="0"/>
              </a:rPr>
              <a:t>newFunction</a:t>
            </a:r>
            <a:r>
              <a:rPr lang="es-ES" sz="1800" dirty="0" smtClean="0">
                <a:latin typeface="Consolas" panose="020B0609020204030204" pitchFamily="49" charset="0"/>
                <a:cs typeface="Consolas" panose="020B0609020204030204" pitchFamily="49" charset="0"/>
              </a:rPr>
              <a:t>(a</a:t>
            </a:r>
            <a:r>
              <a:rPr lang="es-ES" sz="1800" dirty="0">
                <a:latin typeface="Consolas" panose="020B0609020204030204" pitchFamily="49" charset="0"/>
                <a:cs typeface="Consolas" panose="020B0609020204030204" pitchFamily="49" charset="0"/>
              </a:rPr>
              <a:t>, ...b){</a:t>
            </a:r>
          </a:p>
          <a:p>
            <a:pPr marL="0" indent="0">
              <a:buNone/>
            </a:pPr>
            <a:r>
              <a:rPr lang="es-ES" sz="1800" dirty="0">
                <a:latin typeface="Consolas" panose="020B0609020204030204" pitchFamily="49" charset="0"/>
                <a:cs typeface="Consolas" panose="020B0609020204030204" pitchFamily="49" charset="0"/>
              </a:rPr>
              <a:t>    </a:t>
            </a:r>
            <a:r>
              <a:rPr lang="es-ES" sz="1800" dirty="0" smtClean="0">
                <a:latin typeface="Consolas" panose="020B0609020204030204" pitchFamily="49" charset="0"/>
                <a:cs typeface="Consolas" panose="020B0609020204030204" pitchFamily="49" charset="0"/>
              </a:rPr>
              <a:t>console.log(b);</a:t>
            </a:r>
            <a:endParaRPr lang="es-ES" sz="1800" dirty="0">
              <a:latin typeface="Consolas" panose="020B0609020204030204" pitchFamily="49" charset="0"/>
              <a:cs typeface="Consolas" panose="020B0609020204030204" pitchFamily="49" charset="0"/>
            </a:endParaRPr>
          </a:p>
          <a:p>
            <a:pPr marL="0" indent="0">
              <a:buNone/>
            </a:pPr>
            <a:r>
              <a:rPr lang="es-ES" sz="1800" dirty="0">
                <a:latin typeface="Consolas" panose="020B0609020204030204" pitchFamily="49" charset="0"/>
                <a:cs typeface="Consolas" panose="020B0609020204030204" pitchFamily="49" charset="0"/>
              </a:rPr>
              <a:t>}</a:t>
            </a:r>
          </a:p>
          <a:p>
            <a:pPr marL="0" indent="0">
              <a:buNone/>
            </a:pPr>
            <a:r>
              <a:rPr lang="es-ES" sz="1800" dirty="0" err="1" smtClean="0">
                <a:latin typeface="Consolas" panose="020B0609020204030204" pitchFamily="49" charset="0"/>
                <a:cs typeface="Consolas" panose="020B0609020204030204" pitchFamily="49" charset="0"/>
              </a:rPr>
              <a:t>newFunction</a:t>
            </a:r>
            <a:r>
              <a:rPr lang="es-ES" sz="1800" dirty="0" smtClean="0">
                <a:latin typeface="Consolas" panose="020B0609020204030204" pitchFamily="49" charset="0"/>
                <a:cs typeface="Consolas" panose="020B0609020204030204" pitchFamily="49" charset="0"/>
              </a:rPr>
              <a:t>(“a”, “b”, “c”); // </a:t>
            </a:r>
            <a:r>
              <a:rPr lang="es-ES" sz="1800" dirty="0" err="1" smtClean="0">
                <a:latin typeface="Consolas" panose="020B0609020204030204" pitchFamily="49" charset="0"/>
                <a:cs typeface="Consolas" panose="020B0609020204030204" pitchFamily="49" charset="0"/>
              </a:rPr>
              <a:t>bc</a:t>
            </a:r>
            <a:endParaRPr lang="es-E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228128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arrow functions</a:t>
            </a:r>
            <a:endParaRPr lang="en-US" dirty="0"/>
          </a:p>
        </p:txBody>
      </p:sp>
      <p:sp>
        <p:nvSpPr>
          <p:cNvPr id="4" name="Content Placeholder 2"/>
          <p:cNvSpPr>
            <a:spLocks noGrp="1"/>
          </p:cNvSpPr>
          <p:nvPr>
            <p:ph idx="1"/>
          </p:nvPr>
        </p:nvSpPr>
        <p:spPr>
          <a:xfrm>
            <a:off x="838199" y="1825625"/>
            <a:ext cx="11064903" cy="4351338"/>
          </a:xfrm>
        </p:spPr>
        <p:txBody>
          <a:bodyPr>
            <a:normAutofit/>
          </a:bodyPr>
          <a:lstStyle/>
          <a:p>
            <a:pPr marL="0" indent="0">
              <a:buNone/>
            </a:pPr>
            <a:r>
              <a:rPr lang="es-ES" sz="1800" dirty="0" err="1">
                <a:latin typeface="Consolas" panose="020B0609020204030204" pitchFamily="49" charset="0"/>
                <a:cs typeface="Consolas" panose="020B0609020204030204" pitchFamily="49" charset="0"/>
              </a:rPr>
              <a:t>let</a:t>
            </a:r>
            <a:r>
              <a:rPr lang="es-ES" sz="1800" dirty="0">
                <a:latin typeface="Consolas" panose="020B0609020204030204" pitchFamily="49" charset="0"/>
                <a:cs typeface="Consolas" panose="020B0609020204030204" pitchFamily="49" charset="0"/>
              </a:rPr>
              <a:t> </a:t>
            </a:r>
            <a:r>
              <a:rPr lang="es-ES" sz="1800" dirty="0" err="1">
                <a:latin typeface="Consolas" panose="020B0609020204030204" pitchFamily="49" charset="0"/>
                <a:cs typeface="Consolas" panose="020B0609020204030204" pitchFamily="49" charset="0"/>
              </a:rPr>
              <a:t>arrowFunction</a:t>
            </a:r>
            <a:r>
              <a:rPr lang="es-ES" sz="1800" dirty="0">
                <a:latin typeface="Consolas" panose="020B0609020204030204" pitchFamily="49" charset="0"/>
                <a:cs typeface="Consolas" panose="020B0609020204030204" pitchFamily="49" charset="0"/>
              </a:rPr>
              <a:t> = (a, b) =&gt; {</a:t>
            </a:r>
          </a:p>
          <a:p>
            <a:pPr marL="0" indent="0">
              <a:buNone/>
            </a:pPr>
            <a:r>
              <a:rPr lang="es-ES" sz="1800" dirty="0">
                <a:latin typeface="Consolas" panose="020B0609020204030204" pitchFamily="49" charset="0"/>
                <a:cs typeface="Consolas" panose="020B0609020204030204" pitchFamily="49" charset="0"/>
              </a:rPr>
              <a:t>    console.log(‘${a},{b}’);</a:t>
            </a:r>
          </a:p>
          <a:p>
            <a:pPr marL="0" indent="0">
              <a:buNone/>
            </a:pPr>
            <a:r>
              <a:rPr lang="es-ES" sz="1800" dirty="0" smtClean="0">
                <a:latin typeface="Consolas" panose="020B0609020204030204" pitchFamily="49" charset="0"/>
                <a:cs typeface="Consolas" panose="020B0609020204030204" pitchFamily="49" charset="0"/>
              </a:rPr>
              <a:t>}</a:t>
            </a:r>
            <a:endParaRPr lang="es-ES" sz="1800" dirty="0">
              <a:latin typeface="Consolas" panose="020B0609020204030204" pitchFamily="49" charset="0"/>
              <a:cs typeface="Consolas" panose="020B0609020204030204" pitchFamily="49" charset="0"/>
            </a:endParaRPr>
          </a:p>
          <a:p>
            <a:pPr marL="0" indent="0">
              <a:buNone/>
            </a:pPr>
            <a:r>
              <a:rPr lang="es-ES" sz="1800" dirty="0" err="1">
                <a:latin typeface="Consolas" panose="020B0609020204030204" pitchFamily="49" charset="0"/>
                <a:cs typeface="Consolas" panose="020B0609020204030204" pitchFamily="49" charset="0"/>
              </a:rPr>
              <a:t>arrowFunction</a:t>
            </a:r>
            <a:r>
              <a:rPr lang="es-ES" sz="1800" dirty="0">
                <a:latin typeface="Consolas" panose="020B0609020204030204" pitchFamily="49" charset="0"/>
                <a:cs typeface="Consolas" panose="020B0609020204030204" pitchFamily="49" charset="0"/>
              </a:rPr>
              <a:t>(1, 2); // 1,2</a:t>
            </a:r>
            <a:endParaRPr lang="es-E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293647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for .. of</a:t>
            </a:r>
            <a:endParaRPr lang="en-US" dirty="0"/>
          </a:p>
        </p:txBody>
      </p:sp>
      <p:sp>
        <p:nvSpPr>
          <p:cNvPr id="4" name="Content Placeholder 2"/>
          <p:cNvSpPr>
            <a:spLocks noGrp="1"/>
          </p:cNvSpPr>
          <p:nvPr>
            <p:ph idx="1"/>
          </p:nvPr>
        </p:nvSpPr>
        <p:spPr>
          <a:xfrm>
            <a:off x="838199" y="1825625"/>
            <a:ext cx="11064903" cy="4351338"/>
          </a:xfrm>
        </p:spPr>
        <p:txBody>
          <a:bodyPr>
            <a:normAutofit/>
          </a:bodyPr>
          <a:lstStyle/>
          <a:p>
            <a:pPr marL="0" indent="0">
              <a:buNone/>
            </a:pPr>
            <a:r>
              <a:rPr lang="en-US" sz="1800" dirty="0">
                <a:latin typeface="Consolas" panose="020B0609020204030204" pitchFamily="49" charset="0"/>
                <a:cs typeface="Consolas" panose="020B0609020204030204" pitchFamily="49" charset="0"/>
              </a:rPr>
              <a:t>let array = [1, 2, 3];</a:t>
            </a:r>
          </a:p>
          <a:p>
            <a:pPr marL="0" indent="0">
              <a:buNone/>
            </a:pPr>
            <a:r>
              <a:rPr lang="en-US" sz="1800" dirty="0">
                <a:latin typeface="Consolas" panose="020B0609020204030204" pitchFamily="49" charset="0"/>
                <a:cs typeface="Consolas" panose="020B0609020204030204" pitchFamily="49" charset="0"/>
              </a:rPr>
              <a:t>for(let value of array){</a:t>
            </a:r>
          </a:p>
          <a:p>
            <a:pPr marL="0" indent="0">
              <a:buNone/>
            </a:pPr>
            <a:r>
              <a:rPr lang="en-US" sz="1800" dirty="0">
                <a:latin typeface="Consolas" panose="020B0609020204030204" pitchFamily="49" charset="0"/>
                <a:cs typeface="Consolas" panose="020B0609020204030204" pitchFamily="49" charset="0"/>
              </a:rPr>
              <a:t>    console.log(value);</a:t>
            </a:r>
          </a:p>
          <a:p>
            <a:pPr marL="0" indent="0">
              <a:buNone/>
            </a:pPr>
            <a:r>
              <a:rPr lang="en-US" sz="1800" dirty="0">
                <a:latin typeface="Consolas" panose="020B0609020204030204" pitchFamily="49" charset="0"/>
                <a:cs typeface="Consolas" panose="020B0609020204030204" pitchFamily="49" charset="0"/>
              </a:rPr>
              <a:t>}</a:t>
            </a:r>
          </a:p>
          <a:p>
            <a:pPr marL="0" indent="0">
              <a:buNone/>
            </a:pPr>
            <a:r>
              <a:rPr lang="en-US" sz="1800" dirty="0">
                <a:latin typeface="Consolas" panose="020B0609020204030204" pitchFamily="49" charset="0"/>
                <a:cs typeface="Consolas" panose="020B0609020204030204" pitchFamily="49" charset="0"/>
              </a:rPr>
              <a:t>// 1, 2, 3</a:t>
            </a:r>
            <a:endParaRPr lang="es-E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875072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generators</a:t>
            </a:r>
            <a:endParaRPr lang="en-US" dirty="0"/>
          </a:p>
        </p:txBody>
      </p:sp>
      <p:sp>
        <p:nvSpPr>
          <p:cNvPr id="4" name="Content Placeholder 2"/>
          <p:cNvSpPr>
            <a:spLocks noGrp="1"/>
          </p:cNvSpPr>
          <p:nvPr>
            <p:ph idx="1"/>
          </p:nvPr>
        </p:nvSpPr>
        <p:spPr>
          <a:xfrm>
            <a:off x="838199" y="1825625"/>
            <a:ext cx="11064903" cy="4351338"/>
          </a:xfrm>
        </p:spPr>
        <p:txBody>
          <a:bodyPr>
            <a:normAutofit/>
          </a:bodyPr>
          <a:lstStyle/>
          <a:p>
            <a:pPr marL="0" indent="0">
              <a:buNone/>
            </a:pPr>
            <a:r>
              <a:rPr lang="en-US" sz="1800" dirty="0">
                <a:latin typeface="Consolas" panose="020B0609020204030204" pitchFamily="49" charset="0"/>
                <a:cs typeface="Consolas" panose="020B0609020204030204" pitchFamily="49" charset="0"/>
              </a:rPr>
              <a:t>function *</a:t>
            </a:r>
            <a:r>
              <a:rPr lang="en-US" sz="1800" dirty="0" err="1">
                <a:latin typeface="Consolas" panose="020B0609020204030204" pitchFamily="49" charset="0"/>
                <a:cs typeface="Consolas" panose="020B0609020204030204" pitchFamily="49" charset="0"/>
              </a:rPr>
              <a:t>generatorFunction</a:t>
            </a:r>
            <a:r>
              <a:rPr lang="en-US" sz="1800" dirty="0">
                <a:latin typeface="Consolas" panose="020B0609020204030204" pitchFamily="49" charset="0"/>
                <a:cs typeface="Consolas" panose="020B0609020204030204" pitchFamily="49" charset="0"/>
              </a:rPr>
              <a:t>(){</a:t>
            </a:r>
          </a:p>
          <a:p>
            <a:pPr marL="0" indent="0">
              <a:buNone/>
            </a:pPr>
            <a:r>
              <a:rPr lang="en-US" sz="1800" dirty="0">
                <a:latin typeface="Consolas" panose="020B0609020204030204" pitchFamily="49" charset="0"/>
                <a:cs typeface="Consolas" panose="020B0609020204030204" pitchFamily="49" charset="0"/>
              </a:rPr>
              <a:t>    yield 1;</a:t>
            </a:r>
          </a:p>
          <a:p>
            <a:pPr marL="0" indent="0">
              <a:buNone/>
            </a:pPr>
            <a:r>
              <a:rPr lang="en-US" sz="1800" dirty="0">
                <a:latin typeface="Consolas" panose="020B0609020204030204" pitchFamily="49" charset="0"/>
                <a:cs typeface="Consolas" panose="020B0609020204030204" pitchFamily="49" charset="0"/>
              </a:rPr>
              <a:t>    yield 2;</a:t>
            </a:r>
          </a:p>
          <a:p>
            <a:pPr marL="0" indent="0">
              <a:buNone/>
            </a:pPr>
            <a:r>
              <a:rPr lang="en-US" sz="1800" dirty="0">
                <a:latin typeface="Consolas" panose="020B0609020204030204" pitchFamily="49" charset="0"/>
                <a:cs typeface="Consolas" panose="020B0609020204030204" pitchFamily="49" charset="0"/>
              </a:rPr>
              <a:t>    yield 3;</a:t>
            </a:r>
          </a:p>
          <a:p>
            <a:pPr marL="0" indent="0">
              <a:buNone/>
            </a:pPr>
            <a:r>
              <a:rPr lang="en-US" sz="1800" dirty="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for(let value of </a:t>
            </a:r>
            <a:r>
              <a:rPr lang="en-US" sz="1800" dirty="0" err="1">
                <a:latin typeface="Consolas" panose="020B0609020204030204" pitchFamily="49" charset="0"/>
                <a:cs typeface="Consolas" panose="020B0609020204030204" pitchFamily="49" charset="0"/>
              </a:rPr>
              <a:t>generatorFunction</a:t>
            </a:r>
            <a:r>
              <a:rPr lang="en-US" sz="1800" dirty="0">
                <a:latin typeface="Consolas" panose="020B0609020204030204" pitchFamily="49" charset="0"/>
                <a:cs typeface="Consolas" panose="020B0609020204030204" pitchFamily="49" charset="0"/>
              </a:rPr>
              <a:t>()){</a:t>
            </a:r>
          </a:p>
          <a:p>
            <a:pPr marL="0" indent="0">
              <a:buNone/>
            </a:pPr>
            <a:r>
              <a:rPr lang="en-US" sz="1800" dirty="0">
                <a:latin typeface="Consolas" panose="020B0609020204030204" pitchFamily="49" charset="0"/>
                <a:cs typeface="Consolas" panose="020B0609020204030204" pitchFamily="49" charset="0"/>
              </a:rPr>
              <a:t> console.log(value);   </a:t>
            </a:r>
          </a:p>
          <a:p>
            <a:pPr marL="0" indent="0">
              <a:buNone/>
            </a:pPr>
            <a:r>
              <a:rPr lang="en-US" sz="1800" dirty="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 1, 2, 3</a:t>
            </a:r>
          </a:p>
        </p:txBody>
      </p:sp>
    </p:spTree>
    <p:extLst>
      <p:ext uri="{BB962C8B-B14F-4D97-AF65-F5344CB8AC3E}">
        <p14:creationId xmlns:p14="http://schemas.microsoft.com/office/powerpoint/2010/main" val="26884719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c</a:t>
            </a:r>
            <a:r>
              <a:rPr lang="nb-NO" dirty="0" smtClean="0"/>
              <a:t>lasses</a:t>
            </a:r>
            <a:endParaRPr lang="en-US" dirty="0"/>
          </a:p>
        </p:txBody>
      </p:sp>
      <p:sp>
        <p:nvSpPr>
          <p:cNvPr id="4" name="Content Placeholder 2"/>
          <p:cNvSpPr>
            <a:spLocks noGrp="1"/>
          </p:cNvSpPr>
          <p:nvPr>
            <p:ph idx="1"/>
          </p:nvPr>
        </p:nvSpPr>
        <p:spPr>
          <a:xfrm>
            <a:off x="838199" y="1825624"/>
            <a:ext cx="11064903" cy="4734201"/>
          </a:xfrm>
        </p:spPr>
        <p:txBody>
          <a:bodyPr>
            <a:normAutofit/>
          </a:bodyPr>
          <a:lstStyle/>
          <a:p>
            <a:pPr marL="0" lvl="0" indent="0" eaLnBrk="0" fontAlgn="base" hangingPunct="0">
              <a:lnSpc>
                <a:spcPct val="100000"/>
              </a:lnSpc>
              <a:spcBef>
                <a:spcPct val="0"/>
              </a:spcBef>
              <a:spcAft>
                <a:spcPct val="0"/>
              </a:spcAft>
              <a:buNone/>
            </a:pPr>
            <a:r>
              <a:rPr lang="en-US" altLang="en-US" sz="1800" dirty="0">
                <a:latin typeface="Consolas" panose="020B0609020204030204" pitchFamily="49" charset="0"/>
                <a:cs typeface="Consolas" panose="020B0609020204030204" pitchFamily="49" charset="0"/>
              </a:rPr>
              <a:t>function </a:t>
            </a:r>
            <a:r>
              <a:rPr lang="en-US" altLang="en-US" sz="1800" dirty="0" smtClean="0">
                <a:latin typeface="Consolas" panose="020B0609020204030204" pitchFamily="49" charset="0"/>
                <a:cs typeface="Consolas" panose="020B0609020204030204" pitchFamily="49" charset="0"/>
              </a:rPr>
              <a:t>Person() </a:t>
            </a:r>
            <a:r>
              <a:rPr lang="en-US" altLang="en-US" sz="1800" dirty="0">
                <a:latin typeface="Consolas" panose="020B0609020204030204" pitchFamily="49" charset="0"/>
                <a:cs typeface="Consolas" panose="020B0609020204030204" pitchFamily="49" charset="0"/>
              </a:rPr>
              <a:t>{ </a:t>
            </a:r>
            <a:endParaRPr lang="en-US" altLang="en-US" sz="1800" dirty="0" smtClean="0">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1800" dirty="0">
                <a:latin typeface="Consolas" panose="020B0609020204030204" pitchFamily="49" charset="0"/>
                <a:cs typeface="Consolas" panose="020B0609020204030204" pitchFamily="49" charset="0"/>
              </a:rPr>
              <a:t> </a:t>
            </a:r>
            <a:r>
              <a:rPr lang="en-US" altLang="en-US" sz="1800" dirty="0" smtClean="0">
                <a:latin typeface="Consolas" panose="020B0609020204030204" pitchFamily="49" charset="0"/>
                <a:cs typeface="Consolas" panose="020B0609020204030204" pitchFamily="49" charset="0"/>
              </a:rPr>
              <a:t>   </a:t>
            </a:r>
            <a:r>
              <a:rPr lang="en-US" altLang="en-US" sz="1800" dirty="0" err="1" smtClean="0">
                <a:latin typeface="Consolas" panose="020B0609020204030204" pitchFamily="49" charset="0"/>
                <a:cs typeface="Consolas" panose="020B0609020204030204" pitchFamily="49" charset="0"/>
              </a:rPr>
              <a:t>this.firstName</a:t>
            </a:r>
            <a:r>
              <a:rPr lang="en-US" altLang="en-US" sz="1800" dirty="0" smtClean="0">
                <a:latin typeface="Consolas" panose="020B0609020204030204" pitchFamily="49" charset="0"/>
                <a:cs typeface="Consolas" panose="020B0609020204030204" pitchFamily="49" charset="0"/>
              </a:rPr>
              <a:t> </a:t>
            </a:r>
            <a:r>
              <a:rPr lang="en-US" altLang="en-US" sz="1800" dirty="0">
                <a:latin typeface="Consolas" panose="020B0609020204030204" pitchFamily="49" charset="0"/>
                <a:cs typeface="Consolas" panose="020B0609020204030204" pitchFamily="49" charset="0"/>
              </a:rPr>
              <a:t>= </a:t>
            </a:r>
            <a:r>
              <a:rPr lang="en-US" altLang="en-US" sz="1800" dirty="0" smtClean="0">
                <a:latin typeface="Consolas" panose="020B0609020204030204" pitchFamily="49" charset="0"/>
                <a:cs typeface="Consolas" panose="020B0609020204030204" pitchFamily="49" charset="0"/>
              </a:rPr>
              <a:t>“James”;</a:t>
            </a:r>
          </a:p>
          <a:p>
            <a:pPr marL="0" lvl="0" indent="0" eaLnBrk="0" fontAlgn="base" hangingPunct="0">
              <a:lnSpc>
                <a:spcPct val="100000"/>
              </a:lnSpc>
              <a:spcBef>
                <a:spcPct val="0"/>
              </a:spcBef>
              <a:spcAft>
                <a:spcPct val="0"/>
              </a:spcAft>
              <a:buNone/>
            </a:pPr>
            <a:r>
              <a:rPr lang="nb-NO" altLang="en-US" sz="1800" dirty="0" smtClean="0">
                <a:latin typeface="Consolas" panose="020B0609020204030204" pitchFamily="49" charset="0"/>
                <a:cs typeface="Consolas" panose="020B0609020204030204" pitchFamily="49" charset="0"/>
              </a:rPr>
              <a:t>    this.lastName = </a:t>
            </a:r>
            <a:r>
              <a:rPr lang="en-US" altLang="en-US" sz="1800" dirty="0">
                <a:latin typeface="Consolas" panose="020B0609020204030204" pitchFamily="49" charset="0"/>
                <a:cs typeface="Consolas" panose="020B0609020204030204" pitchFamily="49" charset="0"/>
              </a:rPr>
              <a:t>“ </a:t>
            </a:r>
            <a:r>
              <a:rPr lang="nb-NO" altLang="en-US" sz="1800" dirty="0" smtClean="0">
                <a:latin typeface="Consolas" panose="020B0609020204030204" pitchFamily="49" charset="0"/>
                <a:cs typeface="Consolas" panose="020B0609020204030204" pitchFamily="49" charset="0"/>
              </a:rPr>
              <a:t>Jenkins</a:t>
            </a:r>
            <a:r>
              <a:rPr lang="en-US" altLang="en-US" sz="1800" dirty="0">
                <a:latin typeface="Consolas" panose="020B0609020204030204" pitchFamily="49" charset="0"/>
                <a:cs typeface="Consolas" panose="020B0609020204030204" pitchFamily="49" charset="0"/>
              </a:rPr>
              <a:t>”</a:t>
            </a:r>
            <a:r>
              <a:rPr lang="nb-NO" altLang="en-US" sz="1800" dirty="0" smtClean="0">
                <a:latin typeface="Consolas" panose="020B0609020204030204" pitchFamily="49" charset="0"/>
                <a:cs typeface="Consolas" panose="020B0609020204030204" pitchFamily="49" charset="0"/>
              </a:rPr>
              <a:t>;</a:t>
            </a:r>
            <a:endParaRPr lang="en-US" altLang="en-US" sz="1800" dirty="0" smtClean="0">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1800" dirty="0" smtClean="0">
                <a:latin typeface="Consolas" panose="020B0609020204030204" pitchFamily="49" charset="0"/>
                <a:cs typeface="Consolas" panose="020B0609020204030204" pitchFamily="49" charset="0"/>
              </a:rPr>
              <a:t>} </a:t>
            </a:r>
          </a:p>
          <a:p>
            <a:pPr marL="0" lvl="0" indent="0" eaLnBrk="0" fontAlgn="base" hangingPunct="0">
              <a:lnSpc>
                <a:spcPct val="100000"/>
              </a:lnSpc>
              <a:spcBef>
                <a:spcPct val="0"/>
              </a:spcBef>
              <a:spcAft>
                <a:spcPct val="0"/>
              </a:spcAft>
              <a:buNone/>
            </a:pPr>
            <a:endParaRPr lang="en-US" altLang="en-US" sz="1800" dirty="0">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1800" dirty="0" smtClean="0">
                <a:latin typeface="Consolas" panose="020B0609020204030204" pitchFamily="49" charset="0"/>
                <a:cs typeface="Consolas" panose="020B0609020204030204" pitchFamily="49" charset="0"/>
              </a:rPr>
              <a:t>function Gamer() </a:t>
            </a:r>
            <a:r>
              <a:rPr lang="en-US" altLang="en-US" sz="1800" dirty="0">
                <a:latin typeface="Consolas" panose="020B0609020204030204" pitchFamily="49" charset="0"/>
                <a:cs typeface="Consolas" panose="020B0609020204030204" pitchFamily="49" charset="0"/>
              </a:rPr>
              <a:t>{ </a:t>
            </a:r>
            <a:endParaRPr lang="en-US" altLang="en-US" sz="1800" dirty="0" smtClean="0">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1800" dirty="0" smtClean="0">
                <a:latin typeface="Consolas" panose="020B0609020204030204" pitchFamily="49" charset="0"/>
                <a:cs typeface="Consolas" panose="020B0609020204030204" pitchFamily="49" charset="0"/>
              </a:rPr>
              <a:t>    </a:t>
            </a:r>
            <a:r>
              <a:rPr lang="en-US" altLang="en-US" sz="1800" dirty="0" err="1" smtClean="0">
                <a:latin typeface="Consolas" panose="020B0609020204030204" pitchFamily="49" charset="0"/>
                <a:cs typeface="Consolas" panose="020B0609020204030204" pitchFamily="49" charset="0"/>
              </a:rPr>
              <a:t>this.firstName</a:t>
            </a:r>
            <a:r>
              <a:rPr lang="en-US" altLang="en-US" sz="1800" dirty="0" smtClean="0">
                <a:latin typeface="Consolas" panose="020B0609020204030204" pitchFamily="49" charset="0"/>
                <a:cs typeface="Consolas" panose="020B0609020204030204" pitchFamily="49" charset="0"/>
              </a:rPr>
              <a:t> = ‘Leeroy'; </a:t>
            </a:r>
          </a:p>
          <a:p>
            <a:pPr marL="0" lvl="0" indent="0" eaLnBrk="0" fontAlgn="base" hangingPunct="0">
              <a:lnSpc>
                <a:spcPct val="100000"/>
              </a:lnSpc>
              <a:spcBef>
                <a:spcPct val="0"/>
              </a:spcBef>
              <a:spcAft>
                <a:spcPct val="0"/>
              </a:spcAft>
              <a:buNone/>
            </a:pPr>
            <a:r>
              <a:rPr lang="en-US" altLang="en-US" sz="1800" dirty="0" smtClean="0">
                <a:latin typeface="Consolas" panose="020B0609020204030204" pitchFamily="49" charset="0"/>
                <a:cs typeface="Consolas" panose="020B0609020204030204" pitchFamily="49" charset="0"/>
              </a:rPr>
              <a:t>} </a:t>
            </a:r>
          </a:p>
          <a:p>
            <a:pPr marL="0" lvl="0" indent="0" eaLnBrk="0" fontAlgn="base" hangingPunct="0">
              <a:lnSpc>
                <a:spcPct val="100000"/>
              </a:lnSpc>
              <a:spcBef>
                <a:spcPct val="0"/>
              </a:spcBef>
              <a:spcAft>
                <a:spcPct val="0"/>
              </a:spcAft>
              <a:buNone/>
            </a:pPr>
            <a:endParaRPr lang="en-US" altLang="en-US" sz="1800" dirty="0">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1800" dirty="0" err="1" smtClean="0">
                <a:latin typeface="Consolas" panose="020B0609020204030204" pitchFamily="49" charset="0"/>
                <a:cs typeface="Consolas" panose="020B0609020204030204" pitchFamily="49" charset="0"/>
              </a:rPr>
              <a:t>var</a:t>
            </a:r>
            <a:r>
              <a:rPr lang="en-US" altLang="en-US" sz="1800" dirty="0" smtClean="0">
                <a:latin typeface="Consolas" panose="020B0609020204030204" pitchFamily="49" charset="0"/>
                <a:cs typeface="Consolas" panose="020B0609020204030204" pitchFamily="49" charset="0"/>
              </a:rPr>
              <a:t> </a:t>
            </a:r>
            <a:r>
              <a:rPr lang="en-US" altLang="en-US" sz="1800" dirty="0">
                <a:latin typeface="Consolas" panose="020B0609020204030204" pitchFamily="49" charset="0"/>
                <a:cs typeface="Consolas" panose="020B0609020204030204" pitchFamily="49" charset="0"/>
              </a:rPr>
              <a:t>p = new </a:t>
            </a:r>
            <a:r>
              <a:rPr lang="en-US" altLang="en-US" sz="1800" dirty="0" smtClean="0">
                <a:latin typeface="Consolas" panose="020B0609020204030204" pitchFamily="49" charset="0"/>
                <a:cs typeface="Consolas" panose="020B0609020204030204" pitchFamily="49" charset="0"/>
              </a:rPr>
              <a:t>Person(); </a:t>
            </a:r>
          </a:p>
          <a:p>
            <a:pPr marL="0" lvl="0" indent="0" eaLnBrk="0" fontAlgn="base" hangingPunct="0">
              <a:lnSpc>
                <a:spcPct val="100000"/>
              </a:lnSpc>
              <a:spcBef>
                <a:spcPct val="0"/>
              </a:spcBef>
              <a:spcAft>
                <a:spcPct val="0"/>
              </a:spcAft>
              <a:buNone/>
            </a:pPr>
            <a:r>
              <a:rPr lang="en-US" altLang="en-US" sz="1800" dirty="0" smtClean="0">
                <a:latin typeface="Consolas" panose="020B0609020204030204" pitchFamily="49" charset="0"/>
                <a:cs typeface="Consolas" panose="020B0609020204030204" pitchFamily="49" charset="0"/>
              </a:rPr>
              <a:t>console.log(</a:t>
            </a:r>
            <a:r>
              <a:rPr lang="en-US" altLang="en-US" sz="1800" dirty="0" err="1" smtClean="0">
                <a:latin typeface="Consolas" panose="020B0609020204030204" pitchFamily="49" charset="0"/>
                <a:cs typeface="Consolas" panose="020B0609020204030204" pitchFamily="49" charset="0"/>
              </a:rPr>
              <a:t>p.firstName</a:t>
            </a:r>
            <a:r>
              <a:rPr lang="en-US" altLang="en-US" sz="1800" dirty="0" smtClean="0">
                <a:latin typeface="Consolas" panose="020B0609020204030204" pitchFamily="49" charset="0"/>
                <a:cs typeface="Consolas" panose="020B0609020204030204" pitchFamily="49" charset="0"/>
              </a:rPr>
              <a:t>); </a:t>
            </a:r>
            <a:r>
              <a:rPr lang="en-US" altLang="en-US" sz="1800" dirty="0">
                <a:latin typeface="Consolas" panose="020B0609020204030204" pitchFamily="49" charset="0"/>
                <a:cs typeface="Consolas" panose="020B0609020204030204" pitchFamily="49" charset="0"/>
              </a:rPr>
              <a:t>// </a:t>
            </a:r>
            <a:r>
              <a:rPr lang="en-US" altLang="en-US" sz="1800" dirty="0" smtClean="0">
                <a:latin typeface="Consolas" panose="020B0609020204030204" pitchFamily="49" charset="0"/>
                <a:cs typeface="Consolas" panose="020B0609020204030204" pitchFamily="49" charset="0"/>
              </a:rPr>
              <a:t>‘Leeroy'; </a:t>
            </a:r>
          </a:p>
          <a:p>
            <a:pPr marL="0" lvl="0" indent="0" eaLnBrk="0" fontAlgn="base" hangingPunct="0">
              <a:lnSpc>
                <a:spcPct val="100000"/>
              </a:lnSpc>
              <a:spcBef>
                <a:spcPct val="0"/>
              </a:spcBef>
              <a:spcAft>
                <a:spcPct val="0"/>
              </a:spcAft>
              <a:buNone/>
            </a:pPr>
            <a:r>
              <a:rPr lang="en-US" altLang="en-US" sz="1800" dirty="0" err="1" smtClean="0">
                <a:latin typeface="Consolas" panose="020B0609020204030204" pitchFamily="49" charset="0"/>
                <a:cs typeface="Consolas" panose="020B0609020204030204" pitchFamily="49" charset="0"/>
              </a:rPr>
              <a:t>var</a:t>
            </a:r>
            <a:r>
              <a:rPr lang="en-US" altLang="en-US" sz="1800" dirty="0" smtClean="0">
                <a:latin typeface="Consolas" panose="020B0609020204030204" pitchFamily="49" charset="0"/>
                <a:cs typeface="Consolas" panose="020B0609020204030204" pitchFamily="49" charset="0"/>
              </a:rPr>
              <a:t> </a:t>
            </a:r>
            <a:r>
              <a:rPr lang="en-US" altLang="en-US" sz="1800" dirty="0">
                <a:latin typeface="Consolas" panose="020B0609020204030204" pitchFamily="49" charset="0"/>
                <a:cs typeface="Consolas" panose="020B0609020204030204" pitchFamily="49" charset="0"/>
              </a:rPr>
              <a:t>g</a:t>
            </a:r>
            <a:r>
              <a:rPr lang="en-US" altLang="en-US" sz="1800" dirty="0" smtClean="0">
                <a:latin typeface="Consolas" panose="020B0609020204030204" pitchFamily="49" charset="0"/>
                <a:cs typeface="Consolas" panose="020B0609020204030204" pitchFamily="49" charset="0"/>
              </a:rPr>
              <a:t> </a:t>
            </a:r>
            <a:r>
              <a:rPr lang="en-US" altLang="en-US" sz="1800" dirty="0">
                <a:latin typeface="Consolas" panose="020B0609020204030204" pitchFamily="49" charset="0"/>
                <a:cs typeface="Consolas" panose="020B0609020204030204" pitchFamily="49" charset="0"/>
              </a:rPr>
              <a:t>= new </a:t>
            </a:r>
            <a:r>
              <a:rPr lang="en-US" altLang="en-US" sz="1800" dirty="0" smtClean="0">
                <a:latin typeface="Consolas" panose="020B0609020204030204" pitchFamily="49" charset="0"/>
                <a:cs typeface="Consolas" panose="020B0609020204030204" pitchFamily="49" charset="0"/>
              </a:rPr>
              <a:t>Gamer(); </a:t>
            </a:r>
          </a:p>
          <a:p>
            <a:pPr marL="0" lvl="0" indent="0" eaLnBrk="0" fontAlgn="base" hangingPunct="0">
              <a:lnSpc>
                <a:spcPct val="100000"/>
              </a:lnSpc>
              <a:spcBef>
                <a:spcPct val="0"/>
              </a:spcBef>
              <a:spcAft>
                <a:spcPct val="0"/>
              </a:spcAft>
              <a:buNone/>
            </a:pPr>
            <a:r>
              <a:rPr lang="en-US" altLang="en-US" sz="1800" dirty="0" err="1">
                <a:latin typeface="Consolas" panose="020B0609020204030204" pitchFamily="49" charset="0"/>
                <a:cs typeface="Consolas" panose="020B0609020204030204" pitchFamily="49" charset="0"/>
              </a:rPr>
              <a:t>g</a:t>
            </a:r>
            <a:r>
              <a:rPr lang="en-US" altLang="en-US" sz="1800" dirty="0" err="1" smtClean="0">
                <a:latin typeface="Consolas" panose="020B0609020204030204" pitchFamily="49" charset="0"/>
                <a:cs typeface="Consolas" panose="020B0609020204030204" pitchFamily="49" charset="0"/>
              </a:rPr>
              <a:t>.prototype</a:t>
            </a:r>
            <a:r>
              <a:rPr lang="en-US" altLang="en-US" sz="1800" dirty="0" smtClean="0">
                <a:latin typeface="Consolas" panose="020B0609020204030204" pitchFamily="49" charset="0"/>
                <a:cs typeface="Consolas" panose="020B0609020204030204" pitchFamily="49" charset="0"/>
              </a:rPr>
              <a:t> </a:t>
            </a:r>
            <a:r>
              <a:rPr lang="en-US" altLang="en-US" sz="1800" dirty="0">
                <a:latin typeface="Consolas" panose="020B0609020204030204" pitchFamily="49" charset="0"/>
                <a:cs typeface="Consolas" panose="020B0609020204030204" pitchFamily="49" charset="0"/>
              </a:rPr>
              <a:t>= p; </a:t>
            </a:r>
            <a:endParaRPr lang="en-US" altLang="en-US" sz="1800" dirty="0" smtClean="0">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1800" dirty="0" smtClean="0">
                <a:latin typeface="Consolas" panose="020B0609020204030204" pitchFamily="49" charset="0"/>
                <a:cs typeface="Consolas" panose="020B0609020204030204" pitchFamily="49" charset="0"/>
              </a:rPr>
              <a:t>console.log(</a:t>
            </a:r>
            <a:r>
              <a:rPr lang="en-US" altLang="en-US" sz="1800" dirty="0" err="1">
                <a:latin typeface="Consolas" panose="020B0609020204030204" pitchFamily="49" charset="0"/>
                <a:cs typeface="Consolas" panose="020B0609020204030204" pitchFamily="49" charset="0"/>
              </a:rPr>
              <a:t>g</a:t>
            </a:r>
            <a:r>
              <a:rPr lang="en-US" altLang="en-US" sz="1800" dirty="0" err="1" smtClean="0">
                <a:latin typeface="Consolas" panose="020B0609020204030204" pitchFamily="49" charset="0"/>
                <a:cs typeface="Consolas" panose="020B0609020204030204" pitchFamily="49" charset="0"/>
              </a:rPr>
              <a:t>.firstName</a:t>
            </a:r>
            <a:r>
              <a:rPr lang="en-US" altLang="en-US" sz="1800" dirty="0" smtClean="0">
                <a:latin typeface="Consolas" panose="020B0609020204030204" pitchFamily="49" charset="0"/>
                <a:cs typeface="Consolas" panose="020B0609020204030204" pitchFamily="49" charset="0"/>
              </a:rPr>
              <a:t>); </a:t>
            </a:r>
            <a:r>
              <a:rPr lang="en-US" altLang="en-US" sz="1800" dirty="0">
                <a:latin typeface="Consolas" panose="020B0609020204030204" pitchFamily="49" charset="0"/>
                <a:cs typeface="Consolas" panose="020B0609020204030204" pitchFamily="49" charset="0"/>
              </a:rPr>
              <a:t>// =&gt; </a:t>
            </a:r>
            <a:r>
              <a:rPr lang="en-US" altLang="en-US" sz="1800" dirty="0" smtClean="0">
                <a:latin typeface="Consolas" panose="020B0609020204030204" pitchFamily="49" charset="0"/>
                <a:cs typeface="Consolas" panose="020B0609020204030204" pitchFamily="49" charset="0"/>
              </a:rPr>
              <a:t>‘Leeroy'; </a:t>
            </a:r>
          </a:p>
          <a:p>
            <a:pPr marL="0" lvl="0" indent="0" eaLnBrk="0" fontAlgn="base" hangingPunct="0">
              <a:lnSpc>
                <a:spcPct val="100000"/>
              </a:lnSpc>
              <a:spcBef>
                <a:spcPct val="0"/>
              </a:spcBef>
              <a:spcAft>
                <a:spcPct val="0"/>
              </a:spcAft>
              <a:buNone/>
            </a:pPr>
            <a:r>
              <a:rPr lang="en-US" altLang="en-US" sz="1800" dirty="0" smtClean="0">
                <a:latin typeface="Consolas" panose="020B0609020204030204" pitchFamily="49" charset="0"/>
                <a:cs typeface="Consolas" panose="020B0609020204030204" pitchFamily="49" charset="0"/>
              </a:rPr>
              <a:t>console.log(</a:t>
            </a:r>
            <a:r>
              <a:rPr lang="en-US" altLang="en-US" sz="1800" dirty="0" err="1" smtClean="0">
                <a:latin typeface="Consolas" panose="020B0609020204030204" pitchFamily="49" charset="0"/>
                <a:cs typeface="Consolas" panose="020B0609020204030204" pitchFamily="49" charset="0"/>
              </a:rPr>
              <a:t>g.lastName</a:t>
            </a:r>
            <a:r>
              <a:rPr lang="en-US" altLang="en-US" sz="1800" dirty="0" smtClean="0">
                <a:latin typeface="Consolas" panose="020B0609020204030204" pitchFamily="49" charset="0"/>
                <a:cs typeface="Consolas" panose="020B0609020204030204" pitchFamily="49" charset="0"/>
              </a:rPr>
              <a:t>); </a:t>
            </a:r>
            <a:r>
              <a:rPr lang="en-US" altLang="en-US" sz="1800" dirty="0">
                <a:latin typeface="Consolas" panose="020B0609020204030204" pitchFamily="49" charset="0"/>
                <a:cs typeface="Consolas" panose="020B0609020204030204" pitchFamily="49" charset="0"/>
              </a:rPr>
              <a:t>// =&gt; </a:t>
            </a:r>
            <a:r>
              <a:rPr lang="en-US" altLang="en-US" sz="1800" dirty="0" smtClean="0">
                <a:latin typeface="Consolas" panose="020B0609020204030204" pitchFamily="49" charset="0"/>
                <a:cs typeface="Consolas" panose="020B0609020204030204" pitchFamily="49" charset="0"/>
              </a:rPr>
              <a:t>‘Jenkins'; </a:t>
            </a:r>
          </a:p>
          <a:p>
            <a:pPr marL="0" lvl="0" indent="0" eaLnBrk="0" fontAlgn="base" hangingPunct="0">
              <a:lnSpc>
                <a:spcPct val="100000"/>
              </a:lnSpc>
              <a:spcBef>
                <a:spcPct val="0"/>
              </a:spcBef>
              <a:spcAft>
                <a:spcPct val="0"/>
              </a:spcAft>
              <a:buNone/>
            </a:pPr>
            <a:r>
              <a:rPr lang="en-US" altLang="en-US" sz="1800" dirty="0" smtClean="0">
                <a:latin typeface="Consolas" panose="020B0609020204030204" pitchFamily="49" charset="0"/>
                <a:cs typeface="Consolas" panose="020B0609020204030204" pitchFamily="49" charset="0"/>
              </a:rPr>
              <a:t>console.log(</a:t>
            </a:r>
            <a:r>
              <a:rPr lang="en-US" altLang="en-US" sz="1800" dirty="0" err="1" smtClean="0">
                <a:latin typeface="Consolas" panose="020B0609020204030204" pitchFamily="49" charset="0"/>
                <a:cs typeface="Consolas" panose="020B0609020204030204" pitchFamily="49" charset="0"/>
              </a:rPr>
              <a:t>p.foo</a:t>
            </a:r>
            <a:r>
              <a:rPr lang="en-US" altLang="en-US" sz="1800" dirty="0">
                <a:latin typeface="Consolas" panose="020B0609020204030204" pitchFamily="49" charset="0"/>
                <a:cs typeface="Consolas" panose="020B0609020204030204" pitchFamily="49" charset="0"/>
              </a:rPr>
              <a:t>); // =&gt; </a:t>
            </a:r>
            <a:r>
              <a:rPr lang="en-US" altLang="en-US" sz="1800" dirty="0" smtClean="0">
                <a:latin typeface="Consolas" panose="020B0609020204030204" pitchFamily="49" charset="0"/>
                <a:cs typeface="Consolas" panose="020B0609020204030204" pitchFamily="49" charset="0"/>
              </a:rPr>
              <a:t>‘James'; </a:t>
            </a:r>
            <a:endParaRPr lang="en-US" altLang="en-US" sz="1800" dirty="0">
              <a:latin typeface="Consolas" panose="020B0609020204030204" pitchFamily="49" charset="0"/>
              <a:cs typeface="Consolas" panose="020B0609020204030204" pitchFamily="49" charset="0"/>
            </a:endParaRPr>
          </a:p>
        </p:txBody>
      </p:sp>
      <p:sp>
        <p:nvSpPr>
          <p:cNvPr id="5" name="Rectangle 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71855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c</a:t>
            </a:r>
            <a:r>
              <a:rPr lang="nb-NO" dirty="0" smtClean="0"/>
              <a:t>lasses</a:t>
            </a:r>
            <a:endParaRPr lang="en-US" dirty="0"/>
          </a:p>
        </p:txBody>
      </p:sp>
      <p:sp>
        <p:nvSpPr>
          <p:cNvPr id="4" name="Content Placeholder 2"/>
          <p:cNvSpPr>
            <a:spLocks noGrp="1"/>
          </p:cNvSpPr>
          <p:nvPr>
            <p:ph idx="1"/>
          </p:nvPr>
        </p:nvSpPr>
        <p:spPr>
          <a:xfrm>
            <a:off x="838199" y="1825625"/>
            <a:ext cx="11064903" cy="4351338"/>
          </a:xfrm>
        </p:spPr>
        <p:txBody>
          <a:bodyPr>
            <a:normAutofit/>
          </a:bodyPr>
          <a:lstStyle/>
          <a:p>
            <a:pPr marL="0" indent="0">
              <a:buNone/>
            </a:pPr>
            <a:r>
              <a:rPr lang="en-US" sz="1800" dirty="0">
                <a:latin typeface="Consolas" panose="020B0609020204030204" pitchFamily="49" charset="0"/>
                <a:cs typeface="Consolas" panose="020B0609020204030204" pitchFamily="49" charset="0"/>
              </a:rPr>
              <a:t>class Person{</a:t>
            </a:r>
          </a:p>
          <a:p>
            <a:pPr marL="0" indent="0">
              <a:buNone/>
            </a:pPr>
            <a:r>
              <a:rPr lang="en-US" sz="1800" dirty="0">
                <a:latin typeface="Consolas" panose="020B0609020204030204" pitchFamily="49" charset="0"/>
                <a:cs typeface="Consolas" panose="020B0609020204030204" pitchFamily="49" charset="0"/>
              </a:rPr>
              <a:t>    constructor(name){</a:t>
            </a:r>
          </a:p>
          <a:p>
            <a:pPr marL="0" indent="0">
              <a:buNone/>
            </a:pPr>
            <a:r>
              <a:rPr lang="en-US" sz="1800" dirty="0">
                <a:latin typeface="Consolas" panose="020B0609020204030204" pitchFamily="49" charset="0"/>
                <a:cs typeface="Consolas" panose="020B0609020204030204" pitchFamily="49" charset="0"/>
              </a:rPr>
              <a:t>        this.name = name;</a:t>
            </a:r>
          </a:p>
          <a:p>
            <a:pPr marL="0" indent="0">
              <a:buNone/>
            </a:pPr>
            <a:r>
              <a:rPr lang="en-US" sz="1800" dirty="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err="1">
                <a:latin typeface="Consolas" panose="020B0609020204030204" pitchFamily="49" charset="0"/>
                <a:cs typeface="Consolas" panose="020B0609020204030204" pitchFamily="49" charset="0"/>
              </a:rPr>
              <a:t>var</a:t>
            </a:r>
            <a:r>
              <a:rPr lang="en-US" sz="1800" dirty="0">
                <a:latin typeface="Consolas" panose="020B0609020204030204" pitchFamily="49" charset="0"/>
                <a:cs typeface="Consolas" panose="020B0609020204030204" pitchFamily="49" charset="0"/>
              </a:rPr>
              <a:t> person = new Person("Jimmy");</a:t>
            </a:r>
          </a:p>
          <a:p>
            <a:pPr marL="0" indent="0">
              <a:buNone/>
            </a:pPr>
            <a:r>
              <a:rPr lang="en-US" sz="1800" dirty="0">
                <a:latin typeface="Consolas" panose="020B0609020204030204" pitchFamily="49" charset="0"/>
                <a:cs typeface="Consolas" panose="020B0609020204030204" pitchFamily="49" charset="0"/>
              </a:rPr>
              <a:t>console.log(person.name); // Jimmy</a:t>
            </a:r>
          </a:p>
        </p:txBody>
      </p:sp>
    </p:spTree>
    <p:extLst>
      <p:ext uri="{BB962C8B-B14F-4D97-AF65-F5344CB8AC3E}">
        <p14:creationId xmlns:p14="http://schemas.microsoft.com/office/powerpoint/2010/main" val="3955513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Kjært barn </a:t>
            </a:r>
            <a:r>
              <a:rPr lang="nb-NO" dirty="0" smtClean="0"/>
              <a:t>har mange </a:t>
            </a:r>
            <a:r>
              <a:rPr lang="nb-NO" dirty="0"/>
              <a:t>navn</a:t>
            </a:r>
          </a:p>
        </p:txBody>
      </p:sp>
      <p:sp>
        <p:nvSpPr>
          <p:cNvPr id="3" name="Content Placeholder 2"/>
          <p:cNvSpPr>
            <a:spLocks noGrp="1"/>
          </p:cNvSpPr>
          <p:nvPr>
            <p:ph idx="1"/>
          </p:nvPr>
        </p:nvSpPr>
        <p:spPr/>
        <p:txBody>
          <a:bodyPr/>
          <a:lstStyle/>
          <a:p>
            <a:r>
              <a:rPr lang="nb-NO" dirty="0" smtClean="0"/>
              <a:t>JavaScript vs. ECMAScript</a:t>
            </a:r>
          </a:p>
          <a:p>
            <a:r>
              <a:rPr lang="nb-NO" dirty="0" smtClean="0"/>
              <a:t>ES6</a:t>
            </a:r>
          </a:p>
          <a:p>
            <a:r>
              <a:rPr lang="nb-NO" dirty="0" smtClean="0"/>
              <a:t>ES Next</a:t>
            </a:r>
          </a:p>
          <a:p>
            <a:r>
              <a:rPr lang="nb-NO" dirty="0" smtClean="0"/>
              <a:t>ES Harmony</a:t>
            </a:r>
          </a:p>
          <a:p>
            <a:r>
              <a:rPr lang="nb-NO" dirty="0" smtClean="0"/>
              <a:t>ES 2015</a:t>
            </a:r>
          </a:p>
          <a:p>
            <a:endParaRPr lang="nb-NO" dirty="0" smtClean="0"/>
          </a:p>
          <a:p>
            <a:endParaRPr lang="en-US" dirty="0"/>
          </a:p>
        </p:txBody>
      </p:sp>
    </p:spTree>
    <p:extLst>
      <p:ext uri="{BB962C8B-B14F-4D97-AF65-F5344CB8AC3E}">
        <p14:creationId xmlns:p14="http://schemas.microsoft.com/office/powerpoint/2010/main" val="2931919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romises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29191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Historie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6259409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Polyfills</a:t>
            </a:r>
            <a:endParaRPr lang="en-US" dirty="0"/>
          </a:p>
        </p:txBody>
      </p:sp>
      <p:sp>
        <p:nvSpPr>
          <p:cNvPr id="3" name="Content Placeholder 2"/>
          <p:cNvSpPr>
            <a:spLocks noGrp="1"/>
          </p:cNvSpPr>
          <p:nvPr>
            <p:ph idx="1"/>
          </p:nvPr>
        </p:nvSpPr>
        <p:spPr/>
        <p:txBody>
          <a:bodyPr/>
          <a:lstStyle/>
          <a:p>
            <a:r>
              <a:rPr lang="nb-NO" dirty="0" smtClean="0"/>
              <a:t>Core.JS</a:t>
            </a:r>
            <a:endParaRPr lang="en-US" dirty="0"/>
          </a:p>
        </p:txBody>
      </p:sp>
    </p:spTree>
    <p:extLst>
      <p:ext uri="{BB962C8B-B14F-4D97-AF65-F5344CB8AC3E}">
        <p14:creationId xmlns:p14="http://schemas.microsoft.com/office/powerpoint/2010/main" val="26364844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Compilers / Transpilers</a:t>
            </a:r>
            <a:endParaRPr lang="en-US" dirty="0"/>
          </a:p>
        </p:txBody>
      </p:sp>
      <p:sp>
        <p:nvSpPr>
          <p:cNvPr id="3" name="Content Placeholder 2"/>
          <p:cNvSpPr>
            <a:spLocks noGrp="1"/>
          </p:cNvSpPr>
          <p:nvPr>
            <p:ph idx="1"/>
          </p:nvPr>
        </p:nvSpPr>
        <p:spPr/>
        <p:txBody>
          <a:bodyPr/>
          <a:lstStyle/>
          <a:p>
            <a:r>
              <a:rPr lang="nb-NO" dirty="0" smtClean="0"/>
              <a:t>Babel.js</a:t>
            </a:r>
            <a:endParaRPr lang="en-US" dirty="0"/>
          </a:p>
        </p:txBody>
      </p:sp>
    </p:spTree>
    <p:extLst>
      <p:ext uri="{BB962C8B-B14F-4D97-AF65-F5344CB8AC3E}">
        <p14:creationId xmlns:p14="http://schemas.microsoft.com/office/powerpoint/2010/main" val="19175489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Compilers / Transpilers</a:t>
            </a:r>
            <a:endParaRPr lang="en-US" dirty="0"/>
          </a:p>
        </p:txBody>
      </p:sp>
      <p:sp>
        <p:nvSpPr>
          <p:cNvPr id="3" name="Content Placeholder 2"/>
          <p:cNvSpPr>
            <a:spLocks noGrp="1"/>
          </p:cNvSpPr>
          <p:nvPr>
            <p:ph idx="1"/>
          </p:nvPr>
        </p:nvSpPr>
        <p:spPr/>
        <p:txBody>
          <a:bodyPr/>
          <a:lstStyle/>
          <a:p>
            <a:r>
              <a:rPr lang="nb-NO" dirty="0" smtClean="0"/>
              <a:t>TypeScript</a:t>
            </a:r>
            <a:endParaRPr lang="en-US" dirty="0"/>
          </a:p>
        </p:txBody>
      </p:sp>
    </p:spTree>
    <p:extLst>
      <p:ext uri="{BB962C8B-B14F-4D97-AF65-F5344CB8AC3E}">
        <p14:creationId xmlns:p14="http://schemas.microsoft.com/office/powerpoint/2010/main" val="41328002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Features</a:t>
            </a:r>
            <a:endParaRPr lang="en-US" dirty="0"/>
          </a:p>
        </p:txBody>
      </p:sp>
      <p:sp>
        <p:nvSpPr>
          <p:cNvPr id="3" name="Content Placeholder 2"/>
          <p:cNvSpPr>
            <a:spLocks noGrp="1"/>
          </p:cNvSpPr>
          <p:nvPr>
            <p:ph idx="1"/>
          </p:nvPr>
        </p:nvSpPr>
        <p:spPr>
          <a:xfrm>
            <a:off x="838200" y="1825625"/>
            <a:ext cx="4393758" cy="4351338"/>
          </a:xfrm>
        </p:spPr>
        <p:txBody>
          <a:bodyPr>
            <a:normAutofit fontScale="85000" lnSpcReduction="20000"/>
          </a:bodyPr>
          <a:lstStyle/>
          <a:p>
            <a:r>
              <a:rPr lang="en-US" dirty="0">
                <a:hlinkClick r:id="rId3"/>
              </a:rPr>
              <a:t>arrows</a:t>
            </a:r>
            <a:endParaRPr lang="en-US" dirty="0"/>
          </a:p>
          <a:p>
            <a:r>
              <a:rPr lang="en-US" dirty="0">
                <a:hlinkClick r:id="rId4"/>
              </a:rPr>
              <a:t>classes</a:t>
            </a:r>
            <a:endParaRPr lang="en-US" dirty="0"/>
          </a:p>
          <a:p>
            <a:r>
              <a:rPr lang="en-US" dirty="0">
                <a:hlinkClick r:id="rId5"/>
              </a:rPr>
              <a:t>enhanced object literals</a:t>
            </a:r>
            <a:endParaRPr lang="en-US" dirty="0"/>
          </a:p>
          <a:p>
            <a:r>
              <a:rPr lang="en-US" dirty="0">
                <a:hlinkClick r:id="rId6"/>
              </a:rPr>
              <a:t>template strings</a:t>
            </a:r>
            <a:endParaRPr lang="en-US" dirty="0"/>
          </a:p>
          <a:p>
            <a:r>
              <a:rPr lang="en-US" dirty="0" err="1">
                <a:hlinkClick r:id="rId7"/>
              </a:rPr>
              <a:t>destructuring</a:t>
            </a:r>
            <a:endParaRPr lang="en-US" dirty="0"/>
          </a:p>
          <a:p>
            <a:r>
              <a:rPr lang="en-US" dirty="0">
                <a:hlinkClick r:id="rId8"/>
              </a:rPr>
              <a:t>default + rest + spread</a:t>
            </a:r>
            <a:endParaRPr lang="en-US" dirty="0"/>
          </a:p>
          <a:p>
            <a:r>
              <a:rPr lang="en-US" dirty="0">
                <a:hlinkClick r:id="rId9"/>
              </a:rPr>
              <a:t>let + </a:t>
            </a:r>
            <a:r>
              <a:rPr lang="en-US" dirty="0" err="1" smtClean="0">
                <a:hlinkClick r:id="rId9"/>
              </a:rPr>
              <a:t>const</a:t>
            </a:r>
            <a:endParaRPr lang="en-US" dirty="0" smtClean="0"/>
          </a:p>
          <a:p>
            <a:r>
              <a:rPr lang="en-US" dirty="0">
                <a:hlinkClick r:id="rId10"/>
              </a:rPr>
              <a:t>iterators + </a:t>
            </a:r>
            <a:r>
              <a:rPr lang="en-US" dirty="0" err="1">
                <a:hlinkClick r:id="rId10"/>
              </a:rPr>
              <a:t>for..of</a:t>
            </a:r>
            <a:endParaRPr lang="en-US" dirty="0"/>
          </a:p>
          <a:p>
            <a:r>
              <a:rPr lang="en-US" dirty="0">
                <a:hlinkClick r:id="rId11"/>
              </a:rPr>
              <a:t>generators</a:t>
            </a:r>
            <a:endParaRPr lang="en-US" dirty="0"/>
          </a:p>
          <a:p>
            <a:r>
              <a:rPr lang="en-US" dirty="0" smtClean="0">
                <a:hlinkClick r:id="rId12"/>
              </a:rPr>
              <a:t>Unicode</a:t>
            </a:r>
            <a:endParaRPr lang="en-US" dirty="0" smtClean="0"/>
          </a:p>
          <a:p>
            <a:r>
              <a:rPr lang="en-US" dirty="0">
                <a:hlinkClick r:id="rId13"/>
              </a:rPr>
              <a:t>modules</a:t>
            </a:r>
            <a:endParaRPr lang="en-US" dirty="0"/>
          </a:p>
          <a:p>
            <a:pPr marL="0" indent="0">
              <a:buNone/>
            </a:pPr>
            <a:endParaRPr lang="en-US" dirty="0"/>
          </a:p>
          <a:p>
            <a:endParaRPr lang="en-US" dirty="0"/>
          </a:p>
        </p:txBody>
      </p:sp>
      <p:sp>
        <p:nvSpPr>
          <p:cNvPr id="4" name="TextBox 3"/>
          <p:cNvSpPr txBox="1"/>
          <p:nvPr/>
        </p:nvSpPr>
        <p:spPr>
          <a:xfrm>
            <a:off x="5765817" y="1821629"/>
            <a:ext cx="5956374" cy="4385816"/>
          </a:xfrm>
          <a:prstGeom prst="rect">
            <a:avLst/>
          </a:prstGeom>
          <a:noFill/>
        </p:spPr>
        <p:txBody>
          <a:bodyPr wrap="none" rtlCol="0">
            <a:spAutoFit/>
          </a:bodyPr>
          <a:lstStyle/>
          <a:p>
            <a:pPr marL="228600" indent="-228600">
              <a:lnSpc>
                <a:spcPct val="70000"/>
              </a:lnSpc>
              <a:spcBef>
                <a:spcPts val="1000"/>
              </a:spcBef>
              <a:buFont typeface="Arial" panose="020B0604020202020204" pitchFamily="34" charset="0"/>
              <a:buChar char="•"/>
            </a:pPr>
            <a:r>
              <a:rPr lang="en-US" sz="2400" dirty="0">
                <a:hlinkClick r:id="rId14"/>
              </a:rPr>
              <a:t>module </a:t>
            </a:r>
            <a:r>
              <a:rPr lang="en-US" sz="2400" dirty="0">
                <a:hlinkClick r:id="rId14"/>
              </a:rPr>
              <a:t>loaders</a:t>
            </a:r>
            <a:endParaRPr lang="en-US" sz="2400" dirty="0"/>
          </a:p>
          <a:p>
            <a:pPr marL="228600" indent="-228600">
              <a:lnSpc>
                <a:spcPct val="70000"/>
              </a:lnSpc>
              <a:spcBef>
                <a:spcPts val="1000"/>
              </a:spcBef>
              <a:buFont typeface="Arial" panose="020B0604020202020204" pitchFamily="34" charset="0"/>
              <a:buChar char="•"/>
            </a:pPr>
            <a:r>
              <a:rPr lang="en-US" sz="2400" dirty="0">
                <a:hlinkClick r:id="rId15"/>
              </a:rPr>
              <a:t>map + set + </a:t>
            </a:r>
            <a:r>
              <a:rPr lang="en-US" sz="2400" dirty="0" err="1">
                <a:hlinkClick r:id="rId15"/>
              </a:rPr>
              <a:t>weakmap</a:t>
            </a:r>
            <a:r>
              <a:rPr lang="en-US" sz="2400" dirty="0">
                <a:hlinkClick r:id="rId15"/>
              </a:rPr>
              <a:t> + </a:t>
            </a:r>
            <a:r>
              <a:rPr lang="en-US" sz="2400" dirty="0" err="1">
                <a:hlinkClick r:id="rId15"/>
              </a:rPr>
              <a:t>weakset</a:t>
            </a:r>
            <a:endParaRPr lang="en-US" sz="2400" dirty="0"/>
          </a:p>
          <a:p>
            <a:pPr marL="228600" indent="-228600">
              <a:lnSpc>
                <a:spcPct val="70000"/>
              </a:lnSpc>
              <a:spcBef>
                <a:spcPts val="1000"/>
              </a:spcBef>
              <a:buFont typeface="Arial" panose="020B0604020202020204" pitchFamily="34" charset="0"/>
              <a:buChar char="•"/>
            </a:pPr>
            <a:r>
              <a:rPr lang="en-US" sz="2400" dirty="0">
                <a:hlinkClick r:id="rId16"/>
              </a:rPr>
              <a:t>proxies</a:t>
            </a:r>
            <a:endParaRPr lang="en-US" sz="2400" dirty="0"/>
          </a:p>
          <a:p>
            <a:pPr marL="228600" indent="-228600">
              <a:lnSpc>
                <a:spcPct val="70000"/>
              </a:lnSpc>
              <a:spcBef>
                <a:spcPts val="1000"/>
              </a:spcBef>
              <a:buFont typeface="Arial" panose="020B0604020202020204" pitchFamily="34" charset="0"/>
              <a:buChar char="•"/>
            </a:pPr>
            <a:r>
              <a:rPr lang="en-US" sz="2400" dirty="0">
                <a:hlinkClick r:id="rId17"/>
              </a:rPr>
              <a:t>symbols</a:t>
            </a:r>
            <a:endParaRPr lang="en-US" sz="2400" dirty="0"/>
          </a:p>
          <a:p>
            <a:pPr marL="228600" indent="-228600">
              <a:lnSpc>
                <a:spcPct val="70000"/>
              </a:lnSpc>
              <a:spcBef>
                <a:spcPts val="1000"/>
              </a:spcBef>
              <a:buFont typeface="Arial" panose="020B0604020202020204" pitchFamily="34" charset="0"/>
              <a:buChar char="•"/>
            </a:pPr>
            <a:r>
              <a:rPr lang="en-US" sz="2400" dirty="0" err="1">
                <a:hlinkClick r:id="rId18"/>
              </a:rPr>
              <a:t>subclassable</a:t>
            </a:r>
            <a:r>
              <a:rPr lang="en-US" sz="2400" dirty="0">
                <a:hlinkClick r:id="rId18"/>
              </a:rPr>
              <a:t> built-ins</a:t>
            </a:r>
            <a:endParaRPr lang="en-US" sz="2400" dirty="0"/>
          </a:p>
          <a:p>
            <a:pPr marL="228600" indent="-228600">
              <a:lnSpc>
                <a:spcPct val="70000"/>
              </a:lnSpc>
              <a:spcBef>
                <a:spcPts val="1000"/>
              </a:spcBef>
              <a:buFont typeface="Arial" panose="020B0604020202020204" pitchFamily="34" charset="0"/>
              <a:buChar char="•"/>
            </a:pPr>
            <a:r>
              <a:rPr lang="en-US" sz="2400" dirty="0">
                <a:hlinkClick r:id="rId19"/>
              </a:rPr>
              <a:t>promises</a:t>
            </a:r>
            <a:endParaRPr lang="en-US" sz="2400" dirty="0"/>
          </a:p>
          <a:p>
            <a:pPr marL="228600" indent="-228600">
              <a:lnSpc>
                <a:spcPct val="70000"/>
              </a:lnSpc>
              <a:spcBef>
                <a:spcPts val="1000"/>
              </a:spcBef>
              <a:buFont typeface="Arial" panose="020B0604020202020204" pitchFamily="34" charset="0"/>
              <a:buChar char="•"/>
            </a:pPr>
            <a:r>
              <a:rPr lang="en-US" sz="2400" dirty="0">
                <a:hlinkClick r:id="rId20"/>
              </a:rPr>
              <a:t>math + number + string + array + object APIs</a:t>
            </a:r>
            <a:endParaRPr lang="en-US" sz="2400" dirty="0"/>
          </a:p>
          <a:p>
            <a:pPr marL="228600" indent="-228600">
              <a:lnSpc>
                <a:spcPct val="70000"/>
              </a:lnSpc>
              <a:spcBef>
                <a:spcPts val="1000"/>
              </a:spcBef>
              <a:buFont typeface="Arial" panose="020B0604020202020204" pitchFamily="34" charset="0"/>
              <a:buChar char="•"/>
            </a:pPr>
            <a:r>
              <a:rPr lang="en-US" sz="2400" dirty="0">
                <a:hlinkClick r:id="rId21"/>
              </a:rPr>
              <a:t>binary and octal literals</a:t>
            </a:r>
            <a:endParaRPr lang="en-US" sz="2400" dirty="0"/>
          </a:p>
          <a:p>
            <a:pPr marL="228600" indent="-228600">
              <a:lnSpc>
                <a:spcPct val="70000"/>
              </a:lnSpc>
              <a:spcBef>
                <a:spcPts val="1000"/>
              </a:spcBef>
              <a:buFont typeface="Arial" panose="020B0604020202020204" pitchFamily="34" charset="0"/>
              <a:buChar char="•"/>
            </a:pPr>
            <a:r>
              <a:rPr lang="en-US" sz="2400" dirty="0">
                <a:hlinkClick r:id="rId22"/>
              </a:rPr>
              <a:t>reflect </a:t>
            </a:r>
            <a:r>
              <a:rPr lang="en-US" sz="2400" dirty="0" err="1">
                <a:hlinkClick r:id="rId22"/>
              </a:rPr>
              <a:t>api</a:t>
            </a:r>
            <a:endParaRPr lang="en-US" sz="2400" dirty="0"/>
          </a:p>
          <a:p>
            <a:pPr marL="228600" indent="-228600">
              <a:lnSpc>
                <a:spcPct val="70000"/>
              </a:lnSpc>
              <a:spcBef>
                <a:spcPts val="1000"/>
              </a:spcBef>
              <a:buFont typeface="Arial" panose="020B0604020202020204" pitchFamily="34" charset="0"/>
              <a:buChar char="•"/>
            </a:pPr>
            <a:r>
              <a:rPr lang="en-US" sz="2400" dirty="0">
                <a:hlinkClick r:id="rId23"/>
              </a:rPr>
              <a:t>tail calls</a:t>
            </a:r>
            <a:endParaRPr lang="en-US" sz="2400" dirty="0"/>
          </a:p>
          <a:p>
            <a:endParaRPr lang="en-US" dirty="0"/>
          </a:p>
          <a:p>
            <a:endParaRPr lang="en-US" dirty="0"/>
          </a:p>
        </p:txBody>
      </p:sp>
      <p:sp>
        <p:nvSpPr>
          <p:cNvPr id="5" name="TextBox 4"/>
          <p:cNvSpPr txBox="1"/>
          <p:nvPr/>
        </p:nvSpPr>
        <p:spPr>
          <a:xfrm>
            <a:off x="9477955" y="242514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8651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Features</a:t>
            </a:r>
            <a:endParaRPr lang="en-US" dirty="0"/>
          </a:p>
        </p:txBody>
      </p:sp>
      <p:sp>
        <p:nvSpPr>
          <p:cNvPr id="3" name="Content Placeholder 2"/>
          <p:cNvSpPr>
            <a:spLocks noGrp="1"/>
          </p:cNvSpPr>
          <p:nvPr>
            <p:ph idx="1"/>
          </p:nvPr>
        </p:nvSpPr>
        <p:spPr>
          <a:xfrm>
            <a:off x="838200" y="1825625"/>
            <a:ext cx="4393758" cy="4351338"/>
          </a:xfrm>
        </p:spPr>
        <p:txBody>
          <a:bodyPr>
            <a:normAutofit/>
          </a:bodyPr>
          <a:lstStyle/>
          <a:p>
            <a:r>
              <a:rPr lang="en-US" dirty="0">
                <a:hlinkClick r:id="rId3"/>
              </a:rPr>
              <a:t>let + </a:t>
            </a:r>
            <a:r>
              <a:rPr lang="en-US" dirty="0" err="1">
                <a:hlinkClick r:id="rId3"/>
              </a:rPr>
              <a:t>const</a:t>
            </a:r>
            <a:endParaRPr lang="en-US" dirty="0"/>
          </a:p>
          <a:p>
            <a:r>
              <a:rPr lang="en-US" dirty="0" err="1">
                <a:hlinkClick r:id="rId4"/>
              </a:rPr>
              <a:t>destructuring</a:t>
            </a:r>
            <a:endParaRPr lang="en-US" dirty="0"/>
          </a:p>
          <a:p>
            <a:r>
              <a:rPr lang="en-US" dirty="0">
                <a:hlinkClick r:id="rId5"/>
              </a:rPr>
              <a:t>default + rest + </a:t>
            </a:r>
            <a:r>
              <a:rPr lang="en-US" dirty="0" smtClean="0">
                <a:hlinkClick r:id="rId5"/>
              </a:rPr>
              <a:t>spread</a:t>
            </a:r>
            <a:endParaRPr lang="en-US" dirty="0" smtClean="0">
              <a:hlinkClick r:id="rId6"/>
            </a:endParaRPr>
          </a:p>
          <a:p>
            <a:r>
              <a:rPr lang="en-US" dirty="0" smtClean="0">
                <a:hlinkClick r:id="rId6"/>
              </a:rPr>
              <a:t>arrows</a:t>
            </a:r>
            <a:endParaRPr lang="en-US" dirty="0"/>
          </a:p>
          <a:p>
            <a:r>
              <a:rPr lang="en-US" dirty="0">
                <a:hlinkClick r:id="rId7"/>
              </a:rPr>
              <a:t>classes</a:t>
            </a:r>
            <a:endParaRPr lang="en-US" dirty="0"/>
          </a:p>
          <a:p>
            <a:r>
              <a:rPr lang="en-US" dirty="0" smtClean="0">
                <a:hlinkClick r:id="rId8"/>
              </a:rPr>
              <a:t>iterators </a:t>
            </a:r>
            <a:r>
              <a:rPr lang="en-US" dirty="0">
                <a:hlinkClick r:id="rId8"/>
              </a:rPr>
              <a:t>+ </a:t>
            </a:r>
            <a:r>
              <a:rPr lang="en-US" dirty="0" err="1">
                <a:hlinkClick r:id="rId8"/>
              </a:rPr>
              <a:t>for..</a:t>
            </a:r>
            <a:r>
              <a:rPr lang="en-US" dirty="0" err="1" smtClean="0">
                <a:hlinkClick r:id="rId8"/>
              </a:rPr>
              <a:t>of</a:t>
            </a:r>
            <a:endParaRPr lang="en-US" dirty="0"/>
          </a:p>
          <a:p>
            <a:r>
              <a:rPr lang="en-US" dirty="0">
                <a:hlinkClick r:id="rId9"/>
              </a:rPr>
              <a:t>promises</a:t>
            </a:r>
            <a:endParaRPr lang="en-US" dirty="0"/>
          </a:p>
        </p:txBody>
      </p:sp>
      <p:sp>
        <p:nvSpPr>
          <p:cNvPr id="5" name="TextBox 4"/>
          <p:cNvSpPr txBox="1"/>
          <p:nvPr/>
        </p:nvSpPr>
        <p:spPr>
          <a:xfrm>
            <a:off x="9477955" y="242514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904046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let</a:t>
            </a:r>
            <a:endParaRPr lang="en-US" dirty="0"/>
          </a:p>
        </p:txBody>
      </p:sp>
      <p:sp>
        <p:nvSpPr>
          <p:cNvPr id="3" name="Content Placeholder 2"/>
          <p:cNvSpPr>
            <a:spLocks noGrp="1"/>
          </p:cNvSpPr>
          <p:nvPr>
            <p:ph idx="1"/>
          </p:nvPr>
        </p:nvSpPr>
        <p:spPr>
          <a:xfrm>
            <a:off x="6420016" y="1978025"/>
            <a:ext cx="5570551" cy="4351338"/>
          </a:xfrm>
        </p:spPr>
        <p:txBody>
          <a:bodyPr>
            <a:normAutofit/>
          </a:bodyPr>
          <a:lstStyle/>
          <a:p>
            <a:pPr marL="0" indent="0">
              <a:buNone/>
            </a:pPr>
            <a:r>
              <a:rPr lang="en-US" sz="1800" dirty="0">
                <a:latin typeface="Consolas" panose="020B0609020204030204" pitchFamily="49" charset="0"/>
                <a:cs typeface="Consolas" panose="020B0609020204030204" pitchFamily="49" charset="0"/>
              </a:rPr>
              <a:t>function </a:t>
            </a:r>
            <a:r>
              <a:rPr lang="en-US" sz="1800" dirty="0" err="1" smtClean="0">
                <a:latin typeface="Consolas" panose="020B0609020204030204" pitchFamily="49" charset="0"/>
                <a:cs typeface="Consolas" panose="020B0609020204030204" pitchFamily="49" charset="0"/>
              </a:rPr>
              <a:t>newFunction</a:t>
            </a:r>
            <a:r>
              <a:rPr lang="en-US" sz="1800" dirty="0">
                <a:latin typeface="Consolas" panose="020B0609020204030204" pitchFamily="49" charset="0"/>
                <a:cs typeface="Consolas" panose="020B0609020204030204" pitchFamily="49" charset="0"/>
              </a:rPr>
              <a:t>(){</a:t>
            </a:r>
          </a:p>
          <a:p>
            <a:pPr marL="0" indent="0">
              <a:buNone/>
            </a:pPr>
            <a:r>
              <a:rPr lang="en-US" sz="1800" dirty="0">
                <a:latin typeface="Consolas" panose="020B0609020204030204" pitchFamily="49" charset="0"/>
                <a:cs typeface="Consolas" panose="020B0609020204030204" pitchFamily="49" charset="0"/>
              </a:rPr>
              <a:t>    if(true){</a:t>
            </a:r>
          </a:p>
          <a:p>
            <a:pPr marL="0" indent="0">
              <a:buNone/>
            </a:pPr>
            <a:r>
              <a:rPr lang="en-US" sz="1800" dirty="0">
                <a:latin typeface="Consolas" panose="020B0609020204030204" pitchFamily="49" charset="0"/>
                <a:cs typeface="Consolas" panose="020B0609020204030204" pitchFamily="49" charset="0"/>
              </a:rPr>
              <a:t>        let </a:t>
            </a:r>
            <a:r>
              <a:rPr lang="en-US" sz="1800" dirty="0" smtClean="0">
                <a:latin typeface="Consolas" panose="020B0609020204030204" pitchFamily="49" charset="0"/>
                <a:cs typeface="Consolas" panose="020B0609020204030204" pitchFamily="49" charset="0"/>
              </a:rPr>
              <a:t>a </a:t>
            </a:r>
            <a:r>
              <a:rPr lang="en-US" sz="1800" dirty="0">
                <a:latin typeface="Consolas" panose="020B0609020204030204" pitchFamily="49" charset="0"/>
                <a:cs typeface="Consolas" panose="020B0609020204030204" pitchFamily="49" charset="0"/>
              </a:rPr>
              <a:t>= 4;</a:t>
            </a:r>
          </a:p>
          <a:p>
            <a:pPr marL="0" indent="0">
              <a:buNone/>
            </a:pPr>
            <a:r>
              <a:rPr lang="en-US" sz="1800" dirty="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console.log(a); </a:t>
            </a:r>
            <a:endParaRPr lang="en-US" sz="18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    let b</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 1;</a:t>
            </a:r>
          </a:p>
          <a:p>
            <a:pPr marL="0" indent="0">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console.log(b); // 1</a:t>
            </a:r>
            <a:endParaRPr lang="en-US" sz="18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    let </a:t>
            </a:r>
            <a:r>
              <a:rPr lang="en-US" sz="1800" dirty="0" smtClean="0">
                <a:latin typeface="Consolas" panose="020B0609020204030204" pitchFamily="49" charset="0"/>
                <a:cs typeface="Consolas" panose="020B0609020204030204" pitchFamily="49" charset="0"/>
              </a:rPr>
              <a:t>b </a:t>
            </a:r>
            <a:r>
              <a:rPr lang="en-US" sz="1800" dirty="0">
                <a:latin typeface="Consolas" panose="020B0609020204030204" pitchFamily="49" charset="0"/>
                <a:cs typeface="Consolas" panose="020B0609020204030204" pitchFamily="49" charset="0"/>
              </a:rPr>
              <a:t>= 2</a:t>
            </a:r>
            <a:r>
              <a:rPr lang="en-US" sz="1800" dirty="0" smtClean="0">
                <a:latin typeface="Consolas" panose="020B0609020204030204" pitchFamily="49" charset="0"/>
                <a:cs typeface="Consolas" panose="020B0609020204030204" pitchFamily="49" charset="0"/>
              </a:rPr>
              <a:t>; // error in Chrome</a:t>
            </a:r>
            <a:endParaRPr lang="en-US" sz="18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console.log(b); // 1</a:t>
            </a:r>
            <a:endParaRPr lang="en-US" sz="18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p:txBody>
      </p:sp>
      <p:sp>
        <p:nvSpPr>
          <p:cNvPr id="4" name="Content Placeholder 2"/>
          <p:cNvSpPr txBox="1">
            <a:spLocks/>
          </p:cNvSpPr>
          <p:nvPr/>
        </p:nvSpPr>
        <p:spPr>
          <a:xfrm>
            <a:off x="990600" y="1978025"/>
            <a:ext cx="360657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smtClean="0">
                <a:latin typeface="Consolas" panose="020B0609020204030204" pitchFamily="49" charset="0"/>
                <a:cs typeface="Consolas" panose="020B0609020204030204" pitchFamily="49" charset="0"/>
              </a:rPr>
              <a:t>function </a:t>
            </a:r>
            <a:r>
              <a:rPr lang="en-US" sz="1800" dirty="0" err="1" smtClean="0">
                <a:latin typeface="Consolas" panose="020B0609020204030204" pitchFamily="49" charset="0"/>
                <a:cs typeface="Consolas" panose="020B0609020204030204" pitchFamily="49" charset="0"/>
              </a:rPr>
              <a:t>oldFunction</a:t>
            </a:r>
            <a:r>
              <a:rPr lang="en-US" sz="1800" dirty="0" smtClean="0">
                <a:latin typeface="Consolas" panose="020B0609020204030204" pitchFamily="49" charset="0"/>
                <a:cs typeface="Consolas" panose="020B0609020204030204" pitchFamily="49" charset="0"/>
              </a:rPr>
              <a:t>(){</a:t>
            </a:r>
          </a:p>
          <a:p>
            <a:pPr marL="0" indent="0">
              <a:buFont typeface="Arial" panose="020B0604020202020204" pitchFamily="34" charset="0"/>
              <a:buNone/>
            </a:pPr>
            <a:r>
              <a:rPr lang="en-US" sz="1800" dirty="0" smtClean="0">
                <a:latin typeface="Consolas" panose="020B0609020204030204" pitchFamily="49" charset="0"/>
                <a:cs typeface="Consolas" panose="020B0609020204030204" pitchFamily="49" charset="0"/>
              </a:rPr>
              <a:t>    if(true){</a:t>
            </a:r>
          </a:p>
          <a:p>
            <a:pPr marL="0" indent="0">
              <a:buFont typeface="Arial" panose="020B0604020202020204" pitchFamily="34" charset="0"/>
              <a:buNone/>
            </a:pPr>
            <a:r>
              <a:rPr lang="en-US" sz="1800" dirty="0" smtClean="0">
                <a:latin typeface="Consolas" panose="020B0609020204030204" pitchFamily="49" charset="0"/>
                <a:cs typeface="Consolas" panose="020B0609020204030204" pitchFamily="49" charset="0"/>
              </a:rPr>
              <a:t>        </a:t>
            </a:r>
            <a:r>
              <a:rPr lang="en-US" sz="1800" dirty="0" err="1" smtClean="0">
                <a:latin typeface="Consolas" panose="020B0609020204030204" pitchFamily="49" charset="0"/>
                <a:cs typeface="Consolas" panose="020B0609020204030204" pitchFamily="49" charset="0"/>
              </a:rPr>
              <a:t>var</a:t>
            </a:r>
            <a:r>
              <a:rPr lang="en-US" sz="1800" dirty="0" smtClean="0">
                <a:latin typeface="Consolas" panose="020B0609020204030204" pitchFamily="49" charset="0"/>
                <a:cs typeface="Consolas" panose="020B0609020204030204" pitchFamily="49" charset="0"/>
              </a:rPr>
              <a:t> a = 3;</a:t>
            </a:r>
          </a:p>
          <a:p>
            <a:pPr marL="0" indent="0">
              <a:buFont typeface="Arial" panose="020B0604020202020204" pitchFamily="34" charset="0"/>
              <a:buNone/>
            </a:pPr>
            <a:r>
              <a:rPr lang="en-US" sz="1800" dirty="0" smtClean="0">
                <a:latin typeface="Consolas" panose="020B0609020204030204" pitchFamily="49" charset="0"/>
                <a:cs typeface="Consolas" panose="020B0609020204030204" pitchFamily="49" charset="0"/>
              </a:rPr>
              <a:t>    }</a:t>
            </a:r>
          </a:p>
          <a:p>
            <a:pPr marL="0" indent="0">
              <a:buFont typeface="Arial" panose="020B0604020202020204" pitchFamily="34" charset="0"/>
              <a:buNone/>
            </a:pPr>
            <a:r>
              <a:rPr lang="en-US" sz="1800" dirty="0" smtClean="0">
                <a:latin typeface="Consolas" panose="020B0609020204030204" pitchFamily="49" charset="0"/>
                <a:cs typeface="Consolas" panose="020B0609020204030204" pitchFamily="49" charset="0"/>
              </a:rPr>
              <a:t>    console.log(a); // 3</a:t>
            </a:r>
          </a:p>
          <a:p>
            <a:pPr marL="0" indent="0">
              <a:buFont typeface="Arial" panose="020B0604020202020204" pitchFamily="34" charset="0"/>
              <a:buNone/>
            </a:pPr>
            <a:r>
              <a:rPr lang="en-US" sz="1800" dirty="0" smtClean="0">
                <a:latin typeface="Consolas" panose="020B0609020204030204" pitchFamily="49" charset="0"/>
                <a:cs typeface="Consolas" panose="020B0609020204030204" pitchFamily="49" charset="0"/>
              </a:rPr>
              <a:t>    </a:t>
            </a:r>
            <a:r>
              <a:rPr lang="en-US" sz="1800" dirty="0" err="1" smtClean="0">
                <a:latin typeface="Consolas" panose="020B0609020204030204" pitchFamily="49" charset="0"/>
                <a:cs typeface="Consolas" panose="020B0609020204030204" pitchFamily="49" charset="0"/>
              </a:rPr>
              <a:t>var</a:t>
            </a:r>
            <a:r>
              <a:rPr lang="en-US" sz="1800" dirty="0" smtClean="0">
                <a:latin typeface="Consolas" panose="020B0609020204030204" pitchFamily="49" charset="0"/>
                <a:cs typeface="Consolas" panose="020B0609020204030204" pitchFamily="49" charset="0"/>
              </a:rPr>
              <a:t> a = 5;</a:t>
            </a:r>
          </a:p>
          <a:p>
            <a:pPr marL="0" indent="0">
              <a:buFont typeface="Arial" panose="020B0604020202020204" pitchFamily="34" charset="0"/>
              <a:buNone/>
            </a:pPr>
            <a:r>
              <a:rPr lang="en-US" sz="1800" dirty="0" smtClean="0">
                <a:latin typeface="Consolas" panose="020B0609020204030204" pitchFamily="49" charset="0"/>
                <a:cs typeface="Consolas" panose="020B0609020204030204" pitchFamily="49" charset="0"/>
              </a:rPr>
              <a:t>    console.log(a); // 5</a:t>
            </a:r>
          </a:p>
          <a:p>
            <a:pPr marL="0" indent="0">
              <a:buFont typeface="Arial" panose="020B0604020202020204" pitchFamily="34" charset="0"/>
              <a:buNone/>
            </a:pPr>
            <a:r>
              <a:rPr lang="en-US" sz="1800" dirty="0" smtClean="0">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370109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2485</TotalTime>
  <Words>1413</Words>
  <Application>Microsoft Office PowerPoint</Application>
  <PresentationFormat>Widescreen</PresentationFormat>
  <Paragraphs>223</Paragraphs>
  <Slides>20</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Consolas</vt:lpstr>
      <vt:lpstr>Office Theme</vt:lpstr>
      <vt:lpstr>ES6</vt:lpstr>
      <vt:lpstr>Kjært barn har mange navn</vt:lpstr>
      <vt:lpstr>Historie</vt:lpstr>
      <vt:lpstr>Polyfills</vt:lpstr>
      <vt:lpstr>Compilers / Transpilers</vt:lpstr>
      <vt:lpstr>Compilers / Transpilers</vt:lpstr>
      <vt:lpstr>Features</vt:lpstr>
      <vt:lpstr>Features</vt:lpstr>
      <vt:lpstr>let</vt:lpstr>
      <vt:lpstr>const</vt:lpstr>
      <vt:lpstr>destrucuring</vt:lpstr>
      <vt:lpstr>default</vt:lpstr>
      <vt:lpstr>rest</vt:lpstr>
      <vt:lpstr>rest</vt:lpstr>
      <vt:lpstr>arrow functions</vt:lpstr>
      <vt:lpstr>for .. of</vt:lpstr>
      <vt:lpstr>generators</vt:lpstr>
      <vt:lpstr>classes</vt:lpstr>
      <vt:lpstr>classes</vt:lpstr>
      <vt:lpstr>promises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ES6</dc:title>
  <dc:creator>Arnstein Johansen</dc:creator>
  <cp:lastModifiedBy>Arnstein Johansen</cp:lastModifiedBy>
  <cp:revision>40</cp:revision>
  <dcterms:created xsi:type="dcterms:W3CDTF">2015-09-23T21:55:00Z</dcterms:created>
  <dcterms:modified xsi:type="dcterms:W3CDTF">2015-10-11T23:33:36Z</dcterms:modified>
</cp:coreProperties>
</file>