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„Zitat hier eingeben.“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eltext"/>
          <p:cNvSpPr txBox="1"/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 lIns="48767" tIns="48767" rIns="48767" bIns="48767"/>
          <a:lstStyle>
            <a:lvl1pPr algn="l" defTabSz="1300480">
              <a:lnSpc>
                <a:spcPct val="90000"/>
              </a:lnSpc>
              <a:defRPr sz="6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18" name="Textebene 1…"/>
          <p:cNvSpPr txBox="1"/>
          <p:nvPr>
            <p:ph type="body" idx="1"/>
          </p:nvPr>
        </p:nvSpPr>
        <p:spPr>
          <a:xfrm>
            <a:off x="894079" y="3166533"/>
            <a:ext cx="11216642" cy="4641428"/>
          </a:xfrm>
          <a:prstGeom prst="rect">
            <a:avLst/>
          </a:prstGeom>
        </p:spPr>
        <p:txBody>
          <a:bodyPr lIns="48767" tIns="48767" rIns="48767" bIns="48767" anchor="t"/>
          <a:lstStyle>
            <a:lvl1pPr marL="310242" indent="-310242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3800">
                <a:latin typeface="Calibri"/>
                <a:ea typeface="Calibri"/>
                <a:cs typeface="Calibri"/>
                <a:sym typeface="Calibri"/>
              </a:defRPr>
            </a:lvl1pPr>
            <a:lvl2pPr marL="819150" indent="-361950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3800">
                <a:latin typeface="Calibri"/>
                <a:ea typeface="Calibri"/>
                <a:cs typeface="Calibri"/>
                <a:sym typeface="Calibri"/>
              </a:defRPr>
            </a:lvl2pPr>
            <a:lvl3pPr marL="1348739" indent="-434339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3800">
                <a:latin typeface="Calibri"/>
                <a:ea typeface="Calibri"/>
                <a:cs typeface="Calibri"/>
                <a:sym typeface="Calibri"/>
              </a:defRPr>
            </a:lvl3pPr>
            <a:lvl4pPr marL="1854200" indent="-482600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3800">
                <a:latin typeface="Calibri"/>
                <a:ea typeface="Calibri"/>
                <a:cs typeface="Calibri"/>
                <a:sym typeface="Calibri"/>
              </a:defRPr>
            </a:lvl4pPr>
            <a:lvl5pPr marL="2311400" indent="-482600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3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9" name="Foliennummer"/>
          <p:cNvSpPr txBox="1"/>
          <p:nvPr>
            <p:ph type="sldNum" sz="quarter" idx="2"/>
          </p:nvPr>
        </p:nvSpPr>
        <p:spPr>
          <a:xfrm>
            <a:off x="11787362" y="8024622"/>
            <a:ext cx="323359" cy="338837"/>
          </a:xfrm>
          <a:prstGeom prst="rect">
            <a:avLst/>
          </a:prstGeom>
        </p:spPr>
        <p:txBody>
          <a:bodyPr lIns="48767" tIns="48767" rIns="48767" bIns="48767" anchor="ctr"/>
          <a:lstStyle>
            <a:lvl1pPr algn="r" defTabSz="130048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Textebene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Bild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ild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rogrammieren 2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Programmieren 2</a:t>
            </a:r>
          </a:p>
          <a:p>
            <a:pPr/>
            <a:r>
              <a:t>Memory</a:t>
            </a:r>
          </a:p>
        </p:txBody>
      </p:sp>
      <p:sp>
        <p:nvSpPr>
          <p:cNvPr id="129" name="Tex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Text"/>
          <p:cNvSpPr txBox="1"/>
          <p:nvPr/>
        </p:nvSpPr>
        <p:spPr>
          <a:xfrm>
            <a:off x="716838" y="9095962"/>
            <a:ext cx="11689541" cy="32467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lvl="3">
              <a:defRPr sz="15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genda"/>
          <p:cNvSpPr txBox="1"/>
          <p:nvPr>
            <p:ph type="ctrTitle"/>
          </p:nvPr>
        </p:nvSpPr>
        <p:spPr>
          <a:xfrm>
            <a:off x="1145863" y="42256"/>
            <a:ext cx="10464801" cy="3302001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33" name="Code Beispiele…"/>
          <p:cNvSpPr txBox="1"/>
          <p:nvPr>
            <p:ph type="subTitle" sz="half" idx="1"/>
          </p:nvPr>
        </p:nvSpPr>
        <p:spPr>
          <a:xfrm>
            <a:off x="1021726" y="4122973"/>
            <a:ext cx="10464801" cy="3827990"/>
          </a:xfrm>
          <a:prstGeom prst="rect">
            <a:avLst/>
          </a:prstGeom>
        </p:spPr>
        <p:txBody>
          <a:bodyPr/>
          <a:lstStyle/>
          <a:p>
            <a:pPr marL="228599" indent="-228599" algn="l">
              <a:spcBef>
                <a:spcPts val="4200"/>
              </a:spcBef>
              <a:buSzPct val="100000"/>
              <a:buChar char="•"/>
              <a:defRPr sz="3600"/>
            </a:pPr>
            <a:r>
              <a:t>Code Beispiele</a:t>
            </a:r>
          </a:p>
          <a:p>
            <a:pPr marL="228599" indent="-228599" algn="l">
              <a:spcBef>
                <a:spcPts val="4200"/>
              </a:spcBef>
              <a:buSzPct val="100000"/>
              <a:buChar char="•"/>
              <a:defRPr sz="3600"/>
            </a:pPr>
            <a:r>
              <a:t> Probleme</a:t>
            </a:r>
          </a:p>
          <a:p>
            <a:pPr marL="228599" indent="-228599" algn="l">
              <a:spcBef>
                <a:spcPts val="4200"/>
              </a:spcBef>
              <a:buSzPct val="100000"/>
              <a:buChar char="•"/>
              <a:defRPr sz="3600"/>
            </a:pPr>
            <a:r>
              <a:t> live 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ode Beispie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Beispiele</a:t>
            </a:r>
          </a:p>
        </p:txBody>
      </p:sp>
      <p:sp>
        <p:nvSpPr>
          <p:cNvPr id="136" name="//Methode start, mit Abfrage…"/>
          <p:cNvSpPr txBox="1"/>
          <p:nvPr/>
        </p:nvSpPr>
        <p:spPr>
          <a:xfrm>
            <a:off x="1042600" y="2394609"/>
            <a:ext cx="10379873" cy="6986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0" sz="11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endParaRPr sz="1600"/>
          </a:p>
          <a:p>
            <a:pPr algn="l" defTabSz="457200">
              <a:defRPr b="0" sz="1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 </a:t>
            </a:r>
            <a:r>
              <a:t>//</a:t>
            </a:r>
            <a:r>
              <a:rPr u="sng"/>
              <a:t>Methode</a:t>
            </a:r>
            <a:r>
              <a:t> start, </a:t>
            </a:r>
            <a:r>
              <a:rPr u="sng"/>
              <a:t>mit</a:t>
            </a:r>
            <a:r>
              <a:t> </a:t>
            </a:r>
            <a:r>
              <a:rPr u="sng"/>
              <a:t>Abfrage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 sz="1600">
                <a:latin typeface="Monaco"/>
                <a:ea typeface="Monaco"/>
                <a:cs typeface="Monaco"/>
                <a:sym typeface="Monaco"/>
              </a:defRPr>
            </a:pPr>
            <a:r>
              <a:t>				JButton </a:t>
            </a:r>
            <a:r>
              <a:rPr>
                <a:solidFill>
                  <a:srgbClr val="7E504F"/>
                </a:solidFill>
              </a:rPr>
              <a:t>start</a:t>
            </a:r>
            <a:r>
              <a:t>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JButton();</a:t>
            </a:r>
          </a:p>
          <a:p>
            <a:pPr algn="l" defTabSz="457200">
              <a:defRPr b="0" sz="1600">
                <a:latin typeface="Monaco"/>
                <a:ea typeface="Monaco"/>
                <a:cs typeface="Monaco"/>
                <a:sym typeface="Monaco"/>
              </a:defRPr>
            </a:pPr>
            <a:r>
              <a:t>				</a:t>
            </a:r>
            <a:r>
              <a:rPr>
                <a:solidFill>
                  <a:srgbClr val="7E504F"/>
                </a:solidFill>
              </a:rPr>
              <a:t>start</a:t>
            </a:r>
            <a:r>
              <a:t>.setLocation(10, 60);</a:t>
            </a:r>
          </a:p>
          <a:p>
            <a:pPr algn="l" defTabSz="457200">
              <a:defRPr b="0" sz="1600">
                <a:latin typeface="Monaco"/>
                <a:ea typeface="Monaco"/>
                <a:cs typeface="Monaco"/>
                <a:sym typeface="Monaco"/>
              </a:defRPr>
            </a:pPr>
            <a:r>
              <a:t>				</a:t>
            </a:r>
            <a:r>
              <a:rPr>
                <a:solidFill>
                  <a:srgbClr val="7E504F"/>
                </a:solidFill>
              </a:rPr>
              <a:t>start</a:t>
            </a:r>
            <a:r>
              <a:t>.setSize(86, 20);</a:t>
            </a:r>
          </a:p>
          <a:p>
            <a:pPr algn="l" defTabSz="457200">
              <a:defRPr b="0" sz="1600">
                <a:latin typeface="Monaco"/>
                <a:ea typeface="Monaco"/>
                <a:cs typeface="Monaco"/>
                <a:sym typeface="Monaco"/>
              </a:defRPr>
            </a:pPr>
            <a:r>
              <a:t>				</a:t>
            </a:r>
            <a:r>
              <a:rPr>
                <a:solidFill>
                  <a:srgbClr val="7E504F"/>
                </a:solidFill>
              </a:rPr>
              <a:t>start</a:t>
            </a:r>
            <a:r>
              <a:t>.setText(</a:t>
            </a:r>
            <a:r>
              <a:rPr>
                <a:solidFill>
                  <a:srgbClr val="3933FF"/>
                </a:solidFill>
              </a:rPr>
              <a:t>"Starten"</a:t>
            </a:r>
            <a:r>
              <a:t>);</a:t>
            </a:r>
          </a:p>
          <a:p>
            <a:pPr algn="l" defTabSz="457200">
              <a:defRPr b="0" sz="1600">
                <a:latin typeface="Monaco"/>
                <a:ea typeface="Monaco"/>
                <a:cs typeface="Monaco"/>
                <a:sym typeface="Monaco"/>
              </a:defRPr>
            </a:pPr>
            <a:r>
              <a:t>				</a:t>
            </a:r>
            <a:r>
              <a:rPr>
                <a:solidFill>
                  <a:srgbClr val="7E504F"/>
                </a:solidFill>
              </a:rPr>
              <a:t>start</a:t>
            </a:r>
            <a:r>
              <a:t>.addActionListener(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ActionListener() {</a:t>
            </a:r>
          </a:p>
          <a:p>
            <a:pPr algn="l" defTabSz="457200">
              <a:defRPr b="0" sz="16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b="0" sz="1600">
                <a:latin typeface="Monaco"/>
                <a:ea typeface="Monaco"/>
                <a:cs typeface="Monaco"/>
                <a:sym typeface="Monaco"/>
              </a:defRPr>
            </a:pPr>
            <a:r>
              <a:t>				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actionPerformed(ActionEvent </a:t>
            </a:r>
            <a:r>
              <a:rPr>
                <a:solidFill>
                  <a:srgbClr val="7E504F"/>
                </a:solidFill>
              </a:rPr>
              <a:t>arg0</a:t>
            </a:r>
            <a:r>
              <a:t>)</a:t>
            </a:r>
          </a:p>
          <a:p>
            <a:pPr algn="l" defTabSz="457200">
              <a:defRPr b="0" sz="1600">
                <a:latin typeface="Monaco"/>
                <a:ea typeface="Monaco"/>
                <a:cs typeface="Monaco"/>
                <a:sym typeface="Monaco"/>
              </a:defRPr>
            </a:pPr>
            <a:r>
              <a:t>					{</a:t>
            </a:r>
          </a:p>
          <a:p>
            <a:pPr algn="l" defTabSz="457200">
              <a:defRPr b="0" sz="16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b="0" sz="1600">
                <a:latin typeface="Monaco"/>
                <a:ea typeface="Monaco"/>
                <a:cs typeface="Monaco"/>
                <a:sym typeface="Monaco"/>
              </a:defRPr>
            </a:pPr>
            <a:r>
              <a:t>						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i</a:t>
            </a:r>
            <a:r>
              <a:t> = JOptionPane.showConfirmDialog(</a:t>
            </a:r>
            <a:r>
              <a:rPr>
                <a:solidFill>
                  <a:srgbClr val="931A68"/>
                </a:solidFill>
              </a:rPr>
              <a:t>null</a:t>
            </a:r>
            <a:r>
              <a:t>,</a:t>
            </a:r>
          </a:p>
          <a:p>
            <a:pPr algn="l" defTabSz="457200">
              <a:defRPr b="0"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					</a:t>
            </a:r>
            <a:r>
              <a:t>"Möchtest du ein neues Spiel laden?"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931A68"/>
                </a:solidFill>
              </a:rPr>
              <a:t>null</a:t>
            </a:r>
            <a:r>
              <a:rPr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 sz="1600">
                <a:latin typeface="Monaco"/>
                <a:ea typeface="Monaco"/>
                <a:cs typeface="Monaco"/>
                <a:sym typeface="Monaco"/>
              </a:defRPr>
            </a:pPr>
            <a:r>
              <a:t>								JOptionPane.</a:t>
            </a:r>
            <a:r>
              <a:rPr>
                <a:solidFill>
                  <a:srgbClr val="0326CC"/>
                </a:solidFill>
              </a:rPr>
              <a:t>YES_NO_OPTION</a:t>
            </a:r>
            <a:r>
              <a:t>);</a:t>
            </a:r>
          </a:p>
          <a:p>
            <a:pPr algn="l" defTabSz="457200">
              <a:defRPr b="0" sz="1600">
                <a:latin typeface="Monaco"/>
                <a:ea typeface="Monaco"/>
                <a:cs typeface="Monaco"/>
                <a:sym typeface="Monaco"/>
              </a:defRPr>
            </a:pPr>
            <a:r>
              <a:t>						</a:t>
            </a:r>
            <a:r>
              <a:rPr>
                <a:solidFill>
                  <a:srgbClr val="931A68"/>
                </a:solidFill>
              </a:rPr>
              <a:t>if</a:t>
            </a:r>
            <a:r>
              <a:t>(</a:t>
            </a:r>
            <a:r>
              <a:rPr>
                <a:solidFill>
                  <a:srgbClr val="7E504F"/>
                </a:solidFill>
              </a:rPr>
              <a:t>i</a:t>
            </a:r>
            <a:r>
              <a:t> == JOptionPane.</a:t>
            </a:r>
            <a:r>
              <a:rPr>
                <a:solidFill>
                  <a:srgbClr val="0326CC"/>
                </a:solidFill>
              </a:rPr>
              <a:t>YES_OPTION</a:t>
            </a:r>
            <a:r>
              <a:t>)</a:t>
            </a:r>
          </a:p>
          <a:p>
            <a:pPr algn="l" defTabSz="457200">
              <a:defRPr b="0" sz="1600">
                <a:latin typeface="Monaco"/>
                <a:ea typeface="Monaco"/>
                <a:cs typeface="Monaco"/>
                <a:sym typeface="Monaco"/>
              </a:defRPr>
            </a:pPr>
            <a:r>
              <a:t>							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3933FF"/>
                </a:solidFill>
              </a:rPr>
              <a:t>"hallo"</a:t>
            </a:r>
            <a:r>
              <a:t>);</a:t>
            </a:r>
          </a:p>
          <a:p>
            <a:pPr algn="l" defTabSz="457200">
              <a:defRPr b="0" sz="1600">
                <a:latin typeface="Monaco"/>
                <a:ea typeface="Monaco"/>
                <a:cs typeface="Monaco"/>
                <a:sym typeface="Monaco"/>
              </a:defRPr>
            </a:pPr>
            <a:r>
              <a:t>							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Spiel();</a:t>
            </a:r>
          </a:p>
          <a:p>
            <a:pPr algn="l" defTabSz="457200">
              <a:defRPr b="0" sz="1600">
                <a:latin typeface="Monaco"/>
                <a:ea typeface="Monaco"/>
                <a:cs typeface="Monaco"/>
                <a:sym typeface="Monaco"/>
              </a:defRPr>
            </a:pPr>
            <a:r>
              <a:t>					}</a:t>
            </a:r>
          </a:p>
          <a:p>
            <a:pPr algn="l" defTabSz="457200">
              <a:defRPr b="0" sz="1600">
                <a:latin typeface="Monaco"/>
                <a:ea typeface="Monaco"/>
                <a:cs typeface="Monaco"/>
                <a:sym typeface="Monaco"/>
              </a:defRPr>
            </a:pPr>
            <a:r>
              <a:t>				});</a:t>
            </a:r>
          </a:p>
          <a:p>
            <a:pPr algn="l" defTabSz="457200">
              <a:defRPr b="0" sz="16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b="0" sz="1600">
                <a:latin typeface="Monaco"/>
                <a:ea typeface="Monaco"/>
                <a:cs typeface="Monaco"/>
                <a:sym typeface="Monaco"/>
              </a:defRPr>
            </a:pPr>
            <a:r>
              <a:t>				</a:t>
            </a:r>
            <a:r>
              <a:rPr>
                <a:solidFill>
                  <a:srgbClr val="931A68"/>
                </a:solidFill>
              </a:rPr>
              <a:t>this</a:t>
            </a:r>
            <a:r>
              <a:t>.add(</a:t>
            </a:r>
            <a:r>
              <a:rPr>
                <a:solidFill>
                  <a:srgbClr val="7E504F"/>
                </a:solidFill>
              </a:rPr>
              <a:t>start</a:t>
            </a:r>
            <a:r>
              <a:t>);</a:t>
            </a:r>
          </a:p>
          <a:p>
            <a:pPr algn="l" defTabSz="457200">
              <a:defRPr b="0" sz="16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b="0" sz="16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b="0" sz="16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b="0" sz="11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b="0" sz="1100"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ode Beispie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Beispiele</a:t>
            </a:r>
          </a:p>
        </p:txBody>
      </p:sp>
      <p:sp>
        <p:nvSpPr>
          <p:cNvPr id="139" name="//MemoryKarten Liste erstellen…"/>
          <p:cNvSpPr txBox="1"/>
          <p:nvPr/>
        </p:nvSpPr>
        <p:spPr>
          <a:xfrm>
            <a:off x="1751953" y="2107243"/>
            <a:ext cx="10379873" cy="8802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0" sz="14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//MemoryKarten </a:t>
            </a:r>
            <a:r>
              <a:rPr u="sng"/>
              <a:t>Liste</a:t>
            </a:r>
            <a:r>
              <a:t> </a:t>
            </a:r>
            <a:r>
              <a:rPr u="sng"/>
              <a:t>erstellen</a:t>
            </a:r>
          </a:p>
          <a:p>
            <a:pPr algn="l" defTabSz="457200">
              <a:defRPr b="0" sz="14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//shuffleList </a:t>
            </a:r>
            <a:r>
              <a:rPr u="sng"/>
              <a:t>zum</a:t>
            </a:r>
            <a:r>
              <a:t> "</a:t>
            </a:r>
            <a:r>
              <a:rPr u="sng"/>
              <a:t>unordentlichen</a:t>
            </a:r>
            <a:r>
              <a:t>" Muster </a:t>
            </a:r>
            <a:r>
              <a:rPr u="sng"/>
              <a:t>erstellen</a:t>
            </a:r>
          </a:p>
          <a:p>
            <a:pPr algn="l" defTabSz="457200">
              <a:defRPr b="0" sz="14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List&lt;MemoryCards&gt; shuffleList = new ArrayList&lt;MemoryCards&gt;();</a:t>
            </a:r>
          </a:p>
          <a:p>
            <a:pPr algn="l" defTabSz="457200">
              <a:defRPr b="0" sz="14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shuffleList.add(new MemoryCards(0, shuffleList, this));</a:t>
            </a:r>
          </a:p>
          <a:p>
            <a:pPr algn="l" defTabSz="457200">
              <a:defRPr b="0" sz="14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shuffleList.add(new MemoryCards(0, shuffleList, this));</a:t>
            </a:r>
          </a:p>
          <a:p>
            <a:pPr algn="l" defTabSz="457200">
              <a:defRPr b="0" sz="14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shuffleList.add(new MemoryCards(1, shuffleList, this));</a:t>
            </a:r>
          </a:p>
          <a:p>
            <a:pPr algn="l" defTabSz="457200">
              <a:defRPr b="0" sz="14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shuffleList.add(new MemoryCards(1, shuffleList, this));</a:t>
            </a:r>
          </a:p>
          <a:p>
            <a:pPr algn="l" defTabSz="457200">
              <a:defRPr b="0" sz="14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shuffleList.add(new MemoryCards(2, shuffleList, this));</a:t>
            </a:r>
          </a:p>
          <a:p>
            <a:pPr algn="l" defTabSz="457200">
              <a:defRPr b="0" sz="14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shuffleList.add(new MemoryCards(2, shuffleList, this));</a:t>
            </a:r>
          </a:p>
          <a:p>
            <a:pPr algn="l" defTabSz="457200">
              <a:defRPr b="0" sz="14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shuffleList.add(new MemoryCards(3, shuffleList, this));</a:t>
            </a:r>
          </a:p>
          <a:p>
            <a:pPr algn="l" defTabSz="457200">
              <a:defRPr b="0" sz="14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shuffleList.add(new MemoryCards(3, shuffleList, this));</a:t>
            </a:r>
          </a:p>
          <a:p>
            <a:pPr algn="l" defTabSz="457200">
              <a:defRPr b="0" sz="14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</a:p>
          <a:p>
            <a:pPr algn="l" defTabSz="457200">
              <a:defRPr b="0" sz="1400" u="sng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none"/>
              <a:t>		//</a:t>
            </a:r>
            <a:r>
              <a:t>Liste</a:t>
            </a:r>
            <a:r>
              <a:rPr u="none"/>
              <a:t> </a:t>
            </a:r>
            <a:r>
              <a:t>vermischen</a:t>
            </a:r>
            <a:endParaRPr u="none"/>
          </a:p>
          <a:p>
            <a:pPr algn="l" defTabSz="457200">
              <a:defRPr b="0" sz="14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Collections.shuffle(shuffleList);</a:t>
            </a:r>
          </a:p>
          <a:p>
            <a:pPr algn="l" defTabSz="457200">
              <a:defRPr b="0" sz="14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</a:p>
          <a:p>
            <a:pPr algn="l" defTabSz="457200">
              <a:defRPr b="0" sz="14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for(</a:t>
            </a:r>
            <a:r>
              <a:rPr u="sng"/>
              <a:t>int</a:t>
            </a:r>
            <a:r>
              <a:t> x = 10, y = 10, i = 0; i &lt; shuffleList.size(); i++)</a:t>
            </a:r>
          </a:p>
          <a:p>
            <a:pPr algn="l" defTabSz="457200">
              <a:defRPr b="0" sz="14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{</a:t>
            </a:r>
          </a:p>
          <a:p>
            <a:pPr algn="l" defTabSz="457200">
              <a:defRPr b="0" sz="14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MemoryCards </a:t>
            </a:r>
            <a:r>
              <a:rPr u="sng"/>
              <a:t>karten</a:t>
            </a:r>
            <a:r>
              <a:t> = shuffleList.get(i);</a:t>
            </a:r>
          </a:p>
          <a:p>
            <a:pPr algn="l" defTabSz="457200">
              <a:defRPr b="0" sz="14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karten.setLocation(x, y);</a:t>
            </a:r>
          </a:p>
          <a:p>
            <a:pPr algn="l" defTabSz="457200">
              <a:defRPr b="0" sz="14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</a:p>
          <a:p>
            <a:pPr algn="l" defTabSz="457200">
              <a:defRPr b="0" sz="14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x+= 110;</a:t>
            </a:r>
          </a:p>
          <a:p>
            <a:pPr algn="l" defTabSz="457200">
              <a:defRPr b="0" sz="14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if(i == 3)</a:t>
            </a:r>
          </a:p>
          <a:p>
            <a:pPr algn="l" defTabSz="457200">
              <a:defRPr b="0" sz="14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{</a:t>
            </a:r>
          </a:p>
          <a:p>
            <a:pPr algn="l" defTabSz="457200">
              <a:defRPr b="0" sz="14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	y+= 110;</a:t>
            </a:r>
          </a:p>
          <a:p>
            <a:pPr algn="l" defTabSz="457200">
              <a:defRPr b="0" sz="14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	x = 10;</a:t>
            </a:r>
          </a:p>
          <a:p>
            <a:pPr algn="l" defTabSz="457200">
              <a:defRPr b="0" sz="14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}</a:t>
            </a:r>
          </a:p>
          <a:p>
            <a:pPr algn="l" defTabSz="457200">
              <a:defRPr b="0" sz="14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}</a:t>
            </a:r>
          </a:p>
          <a:p>
            <a:pPr algn="l" defTabSz="457200">
              <a:defRPr b="0" sz="14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b="0" sz="14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b="0" sz="11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b="0" sz="11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b="0" sz="11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b="0" sz="11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b="0" sz="11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b="0" sz="11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b="0" sz="11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b="0" sz="1100">
                <a:solidFill>
                  <a:srgbClr val="0A0A0A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Nicht geschaff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Nicht geschafft</a:t>
            </a:r>
          </a:p>
        </p:txBody>
      </p:sp>
      <p:sp>
        <p:nvSpPr>
          <p:cNvPr id="142" name="Bilder laden für Memorykarten…"/>
          <p:cNvSpPr txBox="1"/>
          <p:nvPr/>
        </p:nvSpPr>
        <p:spPr>
          <a:xfrm>
            <a:off x="1853451" y="4277817"/>
            <a:ext cx="9855335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100000"/>
              <a:buChar char="•"/>
              <a:defRPr b="0"/>
            </a:pPr>
            <a:r>
              <a:t>Bilder laden für Memorykarten</a:t>
            </a:r>
          </a:p>
          <a:p>
            <a:pPr marL="228600" indent="-228600" algn="l">
              <a:buSzPct val="100000"/>
              <a:buChar char="•"/>
              <a:defRPr b="0"/>
            </a:pPr>
            <a:r>
              <a:t>2 Spieler-Modus</a:t>
            </a:r>
          </a:p>
          <a:p>
            <a:pPr marL="228600" indent="-228600" algn="l">
              <a:buSzPct val="100000"/>
              <a:buChar char="•"/>
              <a:defRPr b="0"/>
            </a:pPr>
            <a:r>
              <a:t>Server Anbindung/Spielstände speichern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Vielen Dank für Ihre Aufmerksamkeit!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Vielen Dank für Ihre Aufmerksamkeit!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