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1" r:id="rId5"/>
    <p:sldId id="270" r:id="rId6"/>
    <p:sldId id="269" r:id="rId7"/>
    <p:sldId id="268" r:id="rId8"/>
    <p:sldId id="263" r:id="rId9"/>
    <p:sldId id="260" r:id="rId10"/>
    <p:sldId id="264" r:id="rId11"/>
    <p:sldId id="261" r:id="rId12"/>
    <p:sldId id="272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3T14:50:49.082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3T14:51:13.61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BA45-E1FC-430F-AA5E-50B1922EF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55568-D04B-465D-A842-CF0134E39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278D-AA94-4E7F-8038-3488766F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5C01-6ED0-486C-913D-75AEC2DD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8FD3-F3C3-4474-8A6A-738A2618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661B-AF42-4D28-87F7-1B004861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1D0FE-5248-45D5-B685-6AAEDB584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2168-8573-4BE4-AD25-1979AEBB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39BC-876F-413F-9E11-FD7F4DA7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74A3-C9CA-4B20-8022-8C5A03DB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9BD61-7268-4DED-A6DB-781BF4960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30D06-2761-4BCA-8B0E-3182831B3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9DE2-6351-42DD-84D6-43F4D3CD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40D7B-091C-41BD-B89E-491060D2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8BADE-B343-4287-85C5-071972B0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7EB2-FEBF-402B-A142-97D45985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6558-0A09-44B2-B25C-BDD97117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B8D8-23E6-4ED7-87A9-3FE9CD1D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17AE-1D12-4B15-8731-5360C5CD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FDE46-1935-42FA-B5B1-A1834EDA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669F-B7E2-4CBD-A3BE-BDE6B2A1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C97E-3672-458D-B6FB-4968B8E37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14FFA-01E5-4927-A7DC-E645B714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FC14F-2CEC-4EE4-A2D4-0423C29C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499C1-E8A6-4790-B6AD-464F618E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E60-2AE9-4FFD-8C72-F310B192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7B1F-0661-498D-8D55-CB19C1FDD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8CA05-4C4F-4878-AEA5-DE40D0E2F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F8056-7C9F-4696-91F7-B5D5A6E3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EFF59-625A-42CB-841E-5BBB322B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69D45-1EC9-4D49-B59D-F59BBA98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2A7C-3ED9-4D25-840C-1756AF14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B2BDA-C081-4999-84C0-BB89DD27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BCB66-690D-4BA6-A7E4-D1D74E9FC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EDDA0-22C2-42A5-956D-0194EC279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EBF43-5F33-4BB8-A3FB-CE8911F1A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6C8DE-B93A-45E5-B6D3-9F0C1830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E1580-0B6A-4B3B-A82C-D836519F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A4CF6-CED7-45FE-B1E6-18C91B62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5B95-ED9C-46DE-A1A4-A0EE9709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A0100-5C62-4927-8D61-05509CE2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1FBB2-1424-48C9-BB50-174DCF4C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117C3-7085-44D1-B16C-4762EB40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9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B6DAD-4A19-4A34-B229-5E9DC978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E6B57-59BC-47FB-A919-C7E991DF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E4679-CF47-434A-92E0-E2D3EA7B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9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58E6-993D-485F-87EE-8BE91E24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FB4C-298B-4876-A4C2-C0D0406D1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19F4F-CCDB-4A38-93F3-9EB7A2B9E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27152-D268-484B-A34A-CAE420D7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F9544-50A4-40E0-B17D-6A0E51B3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7014B-03DE-4884-BF74-AC31E8D5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D719-DD47-4065-8330-5BADBFC1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0FD13-E819-4BF2-A5C0-1624637ED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1C2FA-AFEA-485E-AD52-4727AEA13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61CD4-7286-4577-9D71-A8CD062F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4FF3-D5CE-4815-9530-0A87E7265926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4AA7E-3098-4C3A-9679-3CD79F98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C7E1E-A44C-4531-8B7F-67E8901A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C72F4-AFFC-4F0A-8C83-1E51D021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F7FD4-F500-4F32-AC03-FBC9C52F2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1ABB-0E20-4F12-BD10-75E407390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4FF3-D5CE-4815-9530-0A87E7265926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52E9-FA40-422A-B6AD-50770B175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D4AA0-6DA7-4A56-A68D-51F08D2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4CB3-139E-4544-9FD7-18E44378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2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46EDD-D8B0-4896-987D-8500678A1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0" y="1904459"/>
            <a:ext cx="5470131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A Californian dream…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1D118-E41B-4170-9F20-F872911CC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0133" y="2467076"/>
            <a:ext cx="6181868" cy="2435430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en-US" sz="1500" i="1" dirty="0">
                <a:solidFill>
                  <a:srgbClr val="000000"/>
                </a:solidFill>
                <a:latin typeface="Bahnschrift SemiBold" panose="020B0502040204020203" pitchFamily="34" charset="0"/>
              </a:rPr>
              <a:t>Understanding the limitations of the housing market in the United States</a:t>
            </a:r>
          </a:p>
          <a:p>
            <a:endParaRPr lang="en-US" sz="150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By Reena Agrawal, Adam Nguyen, Jose Dominguez</a:t>
            </a:r>
          </a:p>
          <a:p>
            <a:r>
              <a:rPr lang="en-US" sz="15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July 2019</a:t>
            </a:r>
          </a:p>
        </p:txBody>
      </p:sp>
      <p:sp>
        <p:nvSpPr>
          <p:cNvPr id="20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29EE89-7F6A-40AF-A89A-4C0989FBD3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1250" r="3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0674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3787-A7CD-4DAF-A002-1BF3368A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88" y="379807"/>
            <a:ext cx="9894133" cy="1031216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Any other Options?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3346-40ED-4B5E-9198-8948E0C7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822" y="1354953"/>
            <a:ext cx="7809344" cy="7822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Wait, what about looking less crowded city?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D89335-FC3A-4062-9009-97207061C228}"/>
              </a:ext>
            </a:extLst>
          </p:cNvPr>
          <p:cNvSpPr txBox="1">
            <a:spLocks/>
          </p:cNvSpPr>
          <p:nvPr/>
        </p:nvSpPr>
        <p:spPr>
          <a:xfrm>
            <a:off x="7331490" y="5382824"/>
            <a:ext cx="4765806" cy="975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That could work...or you might want to go to a “more educated” city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E5931-FD4A-436D-AD5D-1A6FE509CEDF}"/>
              </a:ext>
            </a:extLst>
          </p:cNvPr>
          <p:cNvSpPr txBox="1"/>
          <p:nvPr/>
        </p:nvSpPr>
        <p:spPr>
          <a:xfrm>
            <a:off x="780154" y="5677327"/>
            <a:ext cx="327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Light" panose="020B0502040204020203" pitchFamily="34" charset="0"/>
              </a:rPr>
              <a:t>Correlation between % Change in Rent &amp; % Change in Population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2C22C5-CC98-4CB4-B152-48B6F48B58E9}"/>
              </a:ext>
            </a:extLst>
          </p:cNvPr>
          <p:cNvSpPr/>
          <p:nvPr/>
        </p:nvSpPr>
        <p:spPr>
          <a:xfrm>
            <a:off x="780334" y="2248871"/>
            <a:ext cx="6591122" cy="347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7323A-CE36-43B8-9DCA-EEFE5223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84" y="2282555"/>
            <a:ext cx="5736760" cy="34420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1F960A-5D31-4D24-B4F5-BEFDDCEBD845}"/>
                  </a:ext>
                </a:extLst>
              </p14:cNvPr>
              <p14:cNvContentPartPr/>
              <p14:nvPr/>
            </p14:nvContentPartPr>
            <p14:xfrm>
              <a:off x="1001211" y="239462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1F960A-5D31-4D24-B4F5-BEFDDCEBD8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571" y="228698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DE24894-CACA-4618-9C68-D3E60F609BD0}"/>
                  </a:ext>
                </a:extLst>
              </p14:cNvPr>
              <p14:cNvContentPartPr/>
              <p14:nvPr/>
            </p14:nvContentPartPr>
            <p14:xfrm>
              <a:off x="8243691" y="323630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DE24894-CACA-4618-9C68-D3E60F609B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5051" y="322730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42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A803-2E7B-46A8-B977-48DDA439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8106" y="1548080"/>
            <a:ext cx="7822294" cy="8830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Hey check </a:t>
            </a:r>
            <a:r>
              <a:rPr lang="en-US" b="1" dirty="0">
                <a:latin typeface="Bahnschrift SemiLight" panose="020B0502040204020203" pitchFamily="34" charset="0"/>
              </a:rPr>
              <a:t>Chicago</a:t>
            </a:r>
            <a:r>
              <a:rPr lang="en-US" sz="2400" dirty="0">
                <a:latin typeface="Bahnschrift SemiLight" panose="020B0502040204020203" pitchFamily="34" charset="0"/>
              </a:rPr>
              <a:t>, </a:t>
            </a:r>
            <a:r>
              <a:rPr lang="en-US" b="1" dirty="0">
                <a:latin typeface="Bahnschrift SemiLight" panose="020B0502040204020203" pitchFamily="34" charset="0"/>
              </a:rPr>
              <a:t>Washington</a:t>
            </a:r>
            <a:r>
              <a:rPr lang="en-US" sz="2400" dirty="0">
                <a:latin typeface="Bahnschrift SemiLight" panose="020B0502040204020203" pitchFamily="34" charset="0"/>
              </a:rPr>
              <a:t> or </a:t>
            </a:r>
            <a:r>
              <a:rPr lang="en-US" b="1" dirty="0">
                <a:latin typeface="Bahnschrift SemiLight" panose="020B0502040204020203" pitchFamily="34" charset="0"/>
              </a:rPr>
              <a:t>NY metro areas</a:t>
            </a:r>
            <a:r>
              <a:rPr lang="en-US" sz="2400" dirty="0">
                <a:latin typeface="Bahnschrift SemiLight" panose="020B0502040204020203" pitchFamily="34" charset="0"/>
              </a:rPr>
              <a:t>!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301743-ADC2-4FB1-A598-68428F06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46" y="291707"/>
            <a:ext cx="10387711" cy="1031216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Top Cities with Highest % of population with at least Bachelor’s Degree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603E6-6C60-4C51-A0F7-82F9CC48F8D5}"/>
              </a:ext>
            </a:extLst>
          </p:cNvPr>
          <p:cNvSpPr txBox="1"/>
          <p:nvPr/>
        </p:nvSpPr>
        <p:spPr>
          <a:xfrm>
            <a:off x="780154" y="5608885"/>
            <a:ext cx="327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Light" panose="020B0502040204020203" pitchFamily="34" charset="0"/>
              </a:rPr>
              <a:t>Top Cities with highest population with Bachelor or higher degree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9383C9-10DC-46D3-9D48-BF0AA3970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0" r="9048" b="7208"/>
          <a:stretch/>
        </p:blipFill>
        <p:spPr>
          <a:xfrm>
            <a:off x="238699" y="2254160"/>
            <a:ext cx="9072215" cy="34136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C3279E3-0A82-4F17-B110-6B020BBD9889}"/>
              </a:ext>
            </a:extLst>
          </p:cNvPr>
          <p:cNvSpPr txBox="1">
            <a:spLocks/>
          </p:cNvSpPr>
          <p:nvPr/>
        </p:nvSpPr>
        <p:spPr>
          <a:xfrm>
            <a:off x="7482900" y="5422474"/>
            <a:ext cx="4709099" cy="1419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Lucky you they didn’t hit our top 5 most expensive cities and they’re still awesome!</a:t>
            </a:r>
          </a:p>
        </p:txBody>
      </p:sp>
    </p:spTree>
    <p:extLst>
      <p:ext uri="{BB962C8B-B14F-4D97-AF65-F5344CB8AC3E}">
        <p14:creationId xmlns:p14="http://schemas.microsoft.com/office/powerpoint/2010/main" val="378785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BF19CFE6-7621-4FFB-A4F3-53DFD3860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0111" cy="415353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3F4DD1A1-652B-4ECB-A8DE-07087A834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0491" y="0"/>
            <a:ext cx="86415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7">
            <a:extLst>
              <a:ext uri="{FF2B5EF4-FFF2-40B4-BE49-F238E27FC236}">
                <a16:creationId xmlns:a16="http://schemas.microsoft.com/office/drawing/2014/main" id="{E2271F3E-C693-4F5F-9E5F-B543945D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9612F6-820D-4402-9E4D-E78ECE8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47" y="4333856"/>
            <a:ext cx="6290161" cy="990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How did we get these results?</a:t>
            </a:r>
          </a:p>
        </p:txBody>
      </p:sp>
      <p:sp>
        <p:nvSpPr>
          <p:cNvPr id="30" name="Freeform 75">
            <a:extLst>
              <a:ext uri="{FF2B5EF4-FFF2-40B4-BE49-F238E27FC236}">
                <a16:creationId xmlns:a16="http://schemas.microsoft.com/office/drawing/2014/main" id="{D4A67D3B-CF15-41C0-AEB5-8D857A8A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138412" cy="3315551"/>
          </a:xfrm>
          <a:custGeom>
            <a:avLst/>
            <a:gdLst>
              <a:gd name="connsiteX0" fmla="*/ 0 w 3138412"/>
              <a:gd name="connsiteY0" fmla="*/ 0 h 3315551"/>
              <a:gd name="connsiteX1" fmla="*/ 2697473 w 3138412"/>
              <a:gd name="connsiteY1" fmla="*/ 0 h 3315551"/>
              <a:gd name="connsiteX2" fmla="*/ 2788573 w 3138412"/>
              <a:gd name="connsiteY2" fmla="*/ 121826 h 3315551"/>
              <a:gd name="connsiteX3" fmla="*/ 3138412 w 3138412"/>
              <a:gd name="connsiteY3" fmla="*/ 1267122 h 3315551"/>
              <a:gd name="connsiteX4" fmla="*/ 1089983 w 3138412"/>
              <a:gd name="connsiteY4" fmla="*/ 3315551 h 3315551"/>
              <a:gd name="connsiteX5" fmla="*/ 113581 w 3138412"/>
              <a:gd name="connsiteY5" fmla="*/ 3068317 h 3315551"/>
              <a:gd name="connsiteX6" fmla="*/ 0 w 3138412"/>
              <a:gd name="connsiteY6" fmla="*/ 2999315 h 331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8412" h="3315551">
                <a:moveTo>
                  <a:pt x="0" y="0"/>
                </a:moveTo>
                <a:lnTo>
                  <a:pt x="2697473" y="0"/>
                </a:lnTo>
                <a:lnTo>
                  <a:pt x="2788573" y="121826"/>
                </a:lnTo>
                <a:cubicBezTo>
                  <a:pt x="3009443" y="448758"/>
                  <a:pt x="3138412" y="842879"/>
                  <a:pt x="3138412" y="1267122"/>
                </a:cubicBezTo>
                <a:cubicBezTo>
                  <a:pt x="3138412" y="2398438"/>
                  <a:pt x="2221299" y="3315551"/>
                  <a:pt x="1089983" y="3315551"/>
                </a:cubicBezTo>
                <a:cubicBezTo>
                  <a:pt x="736447" y="3315551"/>
                  <a:pt x="403829" y="3225989"/>
                  <a:pt x="113581" y="3068317"/>
                </a:cubicBezTo>
                <a:lnTo>
                  <a:pt x="0" y="2999315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4EE44E17-6A21-4DF3-9573-0819D6F00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0441" y="563445"/>
            <a:ext cx="3123224" cy="3123224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3A629-5BED-4F3C-99DA-455BF3482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25" y="2060664"/>
            <a:ext cx="6414979" cy="1202809"/>
          </a:xfrm>
          <a:prstGeom prst="rect">
            <a:avLst/>
          </a:prstGeom>
        </p:spPr>
      </p:pic>
      <p:sp>
        <p:nvSpPr>
          <p:cNvPr id="32" name="Freeform 67">
            <a:extLst>
              <a:ext uri="{FF2B5EF4-FFF2-40B4-BE49-F238E27FC236}">
                <a16:creationId xmlns:a16="http://schemas.microsoft.com/office/drawing/2014/main" id="{1DE44A29-0857-4193-8859-8E5D8A3CD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0733" y="0"/>
            <a:ext cx="3693492" cy="2106382"/>
          </a:xfrm>
          <a:custGeom>
            <a:avLst/>
            <a:gdLst>
              <a:gd name="connsiteX0" fmla="*/ 20343 w 3693492"/>
              <a:gd name="connsiteY0" fmla="*/ 0 h 2106382"/>
              <a:gd name="connsiteX1" fmla="*/ 3673149 w 3693492"/>
              <a:gd name="connsiteY1" fmla="*/ 0 h 2106382"/>
              <a:gd name="connsiteX2" fmla="*/ 3683957 w 3693492"/>
              <a:gd name="connsiteY2" fmla="*/ 70817 h 2106382"/>
              <a:gd name="connsiteX3" fmla="*/ 3693492 w 3693492"/>
              <a:gd name="connsiteY3" fmla="*/ 259636 h 2106382"/>
              <a:gd name="connsiteX4" fmla="*/ 1846746 w 3693492"/>
              <a:gd name="connsiteY4" fmla="*/ 2106382 h 2106382"/>
              <a:gd name="connsiteX5" fmla="*/ 0 w 3693492"/>
              <a:gd name="connsiteY5" fmla="*/ 259636 h 2106382"/>
              <a:gd name="connsiteX6" fmla="*/ 9535 w 3693492"/>
              <a:gd name="connsiteY6" fmla="*/ 70817 h 210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3492" h="2106382">
                <a:moveTo>
                  <a:pt x="20343" y="0"/>
                </a:moveTo>
                <a:lnTo>
                  <a:pt x="3673149" y="0"/>
                </a:lnTo>
                <a:lnTo>
                  <a:pt x="3683957" y="70817"/>
                </a:lnTo>
                <a:cubicBezTo>
                  <a:pt x="3690262" y="132899"/>
                  <a:pt x="3693492" y="195891"/>
                  <a:pt x="3693492" y="259636"/>
                </a:cubicBezTo>
                <a:cubicBezTo>
                  <a:pt x="3693492" y="1279566"/>
                  <a:pt x="2866676" y="2106382"/>
                  <a:pt x="1846746" y="2106382"/>
                </a:cubicBezTo>
                <a:cubicBezTo>
                  <a:pt x="826816" y="2106382"/>
                  <a:pt x="0" y="1279566"/>
                  <a:pt x="0" y="259636"/>
                </a:cubicBezTo>
                <a:cubicBezTo>
                  <a:pt x="0" y="195891"/>
                  <a:pt x="3230" y="132899"/>
                  <a:pt x="9535" y="7081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687D8-4C03-403D-BE92-DDA23B936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863" b="5612"/>
          <a:stretch/>
        </p:blipFill>
        <p:spPr>
          <a:xfrm>
            <a:off x="7543815" y="561312"/>
            <a:ext cx="4343418" cy="701431"/>
          </a:xfrm>
          <a:prstGeom prst="rect">
            <a:avLst/>
          </a:prstGeom>
        </p:spPr>
      </p:pic>
      <p:sp>
        <p:nvSpPr>
          <p:cNvPr id="26" name="Freeform 71">
            <a:extLst>
              <a:ext uri="{FF2B5EF4-FFF2-40B4-BE49-F238E27FC236}">
                <a16:creationId xmlns:a16="http://schemas.microsoft.com/office/drawing/2014/main" id="{B2A37BC1-02C0-4D97-8BEC-5BECAD9A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0944" y="2616377"/>
            <a:ext cx="3711057" cy="4251098"/>
          </a:xfrm>
          <a:custGeom>
            <a:avLst/>
            <a:gdLst>
              <a:gd name="connsiteX0" fmla="*/ 2538398 w 3711057"/>
              <a:gd name="connsiteY0" fmla="*/ 0 h 4251098"/>
              <a:gd name="connsiteX1" fmla="*/ 3526457 w 3711057"/>
              <a:gd name="connsiteY1" fmla="*/ 199480 h 4251098"/>
              <a:gd name="connsiteX2" fmla="*/ 3711057 w 3711057"/>
              <a:gd name="connsiteY2" fmla="*/ 288406 h 4251098"/>
              <a:gd name="connsiteX3" fmla="*/ 3711057 w 3711057"/>
              <a:gd name="connsiteY3" fmla="*/ 4251098 h 4251098"/>
              <a:gd name="connsiteX4" fmla="*/ 668754 w 3711057"/>
              <a:gd name="connsiteY4" fmla="*/ 4251098 h 4251098"/>
              <a:gd name="connsiteX5" fmla="*/ 579647 w 3711057"/>
              <a:gd name="connsiteY5" fmla="*/ 4153055 h 4251098"/>
              <a:gd name="connsiteX6" fmla="*/ 0 w 3711057"/>
              <a:gd name="connsiteY6" fmla="*/ 2538398 h 4251098"/>
              <a:gd name="connsiteX7" fmla="*/ 2538398 w 3711057"/>
              <a:gd name="connsiteY7" fmla="*/ 0 h 425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1057" h="4251098">
                <a:moveTo>
                  <a:pt x="2538398" y="0"/>
                </a:moveTo>
                <a:cubicBezTo>
                  <a:pt x="2888878" y="0"/>
                  <a:pt x="3222768" y="71030"/>
                  <a:pt x="3526457" y="199480"/>
                </a:cubicBezTo>
                <a:lnTo>
                  <a:pt x="3711057" y="288406"/>
                </a:lnTo>
                <a:lnTo>
                  <a:pt x="3711057" y="4251098"/>
                </a:lnTo>
                <a:lnTo>
                  <a:pt x="668754" y="4251098"/>
                </a:lnTo>
                <a:lnTo>
                  <a:pt x="579647" y="4153055"/>
                </a:lnTo>
                <a:cubicBezTo>
                  <a:pt x="217529" y="3714270"/>
                  <a:pt x="0" y="3151738"/>
                  <a:pt x="0" y="2538398"/>
                </a:cubicBezTo>
                <a:cubicBezTo>
                  <a:pt x="0" y="1136479"/>
                  <a:pt x="1136479" y="0"/>
                  <a:pt x="253839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DE1E8-0D2F-465A-9FA4-7C9650F6E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584" y="4153532"/>
            <a:ext cx="5518352" cy="2248727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0BDE009-A07E-46F7-9FA9-D0B07DDA9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12" y="4906609"/>
            <a:ext cx="6102108" cy="10983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</a:rPr>
              <a:t>Data powered by Zillow.com &amp; the US Census Bureau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50758-BAFB-47C1-BA3C-B2177D6960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944"/>
          <a:stretch/>
        </p:blipFill>
        <p:spPr>
          <a:xfrm>
            <a:off x="162676" y="738805"/>
            <a:ext cx="5605893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8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42A94F-1700-4CAB-A20A-CF22E5C2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79" y="5480212"/>
            <a:ext cx="6331904" cy="739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More code for the kids…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6FB7F-28F4-4F5B-8AB5-136B90137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93" y="638175"/>
            <a:ext cx="7081959" cy="637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B951E-17BE-482D-B6F8-45AFC7F5A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115" y="3878664"/>
            <a:ext cx="9168118" cy="1146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FE40A0-7CFB-4FC0-B3EE-DD98FFCE9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89" y="1999236"/>
            <a:ext cx="7630692" cy="129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8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F0F42-6642-45BA-B4B6-0A76DCA52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2500" b="1250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B07D78-055B-415B-8E69-5637B129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657" y="1361848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Thanks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53920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8C47A-4B14-41E8-86C0-7B954842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9" y="183644"/>
            <a:ext cx="12192000" cy="1454051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>
                <a:solidFill>
                  <a:srgbClr val="000000"/>
                </a:solidFill>
                <a:latin typeface="Bahnschrift SemiBold" panose="020B0502040204020203" pitchFamily="34" charset="0"/>
              </a:rPr>
              <a:t>November 2019… you just became a Data Analyst! Congratulations!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90AFB0DD-C767-4845-B1F6-9853419A3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F3F8-2CD1-4A12-A889-201BA6779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515" y="1705428"/>
            <a:ext cx="6809085" cy="47073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Shall we start looking for jobs as Data Analyst?</a:t>
            </a:r>
          </a:p>
          <a:p>
            <a:endParaRPr lang="en-US" sz="2400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Check your inbox! You got 5 offers from </a:t>
            </a:r>
            <a:r>
              <a:rPr lang="en-US" sz="2400" b="1" u="sng" dirty="0">
                <a:solidFill>
                  <a:srgbClr val="000000"/>
                </a:solidFill>
                <a:latin typeface="Bahnschrift SemiLight" panose="020B0502040204020203" pitchFamily="34" charset="0"/>
              </a:rPr>
              <a:t>5 cities in California</a:t>
            </a:r>
            <a:r>
              <a:rPr lang="en-US" sz="24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!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Tech company in </a:t>
            </a:r>
            <a:r>
              <a:rPr lang="en-US" sz="2400" b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San Jose, CA</a:t>
            </a:r>
          </a:p>
          <a:p>
            <a:r>
              <a:rPr lang="en-US" sz="24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Surf company in </a:t>
            </a:r>
            <a:r>
              <a:rPr lang="en-US" sz="2400" b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Santa Cruz, CA</a:t>
            </a:r>
          </a:p>
          <a:p>
            <a:r>
              <a:rPr lang="en-US" sz="24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Fintech company in </a:t>
            </a:r>
            <a:r>
              <a:rPr lang="en-US" sz="2400" b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San Francisco, CA</a:t>
            </a:r>
          </a:p>
          <a:p>
            <a:r>
              <a:rPr lang="en-US" sz="24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Winery in </a:t>
            </a:r>
            <a:r>
              <a:rPr lang="en-US" sz="2400" b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Napa, CA</a:t>
            </a:r>
          </a:p>
          <a:p>
            <a:r>
              <a:rPr lang="en-US" sz="24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Aerospace company </a:t>
            </a:r>
            <a:r>
              <a:rPr lang="en-US" sz="2400" b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Los Angeles, CA</a:t>
            </a:r>
          </a:p>
        </p:txBody>
      </p:sp>
    </p:spTree>
    <p:extLst>
      <p:ext uri="{BB962C8B-B14F-4D97-AF65-F5344CB8AC3E}">
        <p14:creationId xmlns:p14="http://schemas.microsoft.com/office/powerpoint/2010/main" val="409140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0A88F-222A-49A3-A5B5-154AA54C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54" y="263129"/>
            <a:ext cx="11291492" cy="1454051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Bahnschrift SemiBold" panose="020B0502040204020203" pitchFamily="34" charset="0"/>
              </a:rPr>
              <a:t>Where would your salary take you? </a:t>
            </a:r>
          </a:p>
        </p:txBody>
      </p:sp>
      <p:pic>
        <p:nvPicPr>
          <p:cNvPr id="19" name="Graphic 6" descr="Money">
            <a:extLst>
              <a:ext uri="{FF2B5EF4-FFF2-40B4-BE49-F238E27FC236}">
                <a16:creationId xmlns:a16="http://schemas.microsoft.com/office/drawing/2014/main" id="{8B070CE5-7F2D-4B13-9FBD-8934D9F45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7D78-0C4C-4DAB-8F8F-124F8D4F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690" y="1609355"/>
            <a:ext cx="6535662" cy="442788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i="1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</a:rPr>
              <a:t>Your average salary is </a:t>
            </a:r>
            <a:r>
              <a:rPr lang="en-US" b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$100K</a:t>
            </a:r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</a:rPr>
              <a:t>, not bad eh? 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</a:rPr>
              <a:t>But remember…</a:t>
            </a: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“The general recommendation is to spend about 30% of your gross monthly income on rent.”</a:t>
            </a: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</a:rPr>
              <a:t>Your housing budget is</a:t>
            </a:r>
            <a:r>
              <a:rPr lang="en-US" b="1" i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$2,500/month</a:t>
            </a:r>
          </a:p>
          <a:p>
            <a:endParaRPr lang="en-US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0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EAF0-BBBF-4CF6-8133-9A551EA5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54" y="470802"/>
            <a:ext cx="9894133" cy="103121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Affordability vs Average Rental Price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C13D-3979-4503-92E1-A3A15BDF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7626" y="4236708"/>
            <a:ext cx="4245429" cy="25248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Sorry to say… but you cannot afford renting in any of these cities…</a:t>
            </a:r>
          </a:p>
          <a:p>
            <a:pPr marL="0" indent="0">
              <a:buNone/>
            </a:pPr>
            <a:endParaRPr lang="en-US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But don’t feel bad, let’s look for a place you can afford.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7941A0-4828-49D5-8CE6-5A3DFDD63876}"/>
              </a:ext>
            </a:extLst>
          </p:cNvPr>
          <p:cNvSpPr/>
          <p:nvPr/>
        </p:nvSpPr>
        <p:spPr>
          <a:xfrm>
            <a:off x="8711324" y="3310699"/>
            <a:ext cx="1962963" cy="858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Your are here!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2B5D9-93B1-4FF7-9ADC-2534F10EF9C7}"/>
              </a:ext>
            </a:extLst>
          </p:cNvPr>
          <p:cNvSpPr txBox="1"/>
          <p:nvPr/>
        </p:nvSpPr>
        <p:spPr>
          <a:xfrm>
            <a:off x="780154" y="5730958"/>
            <a:ext cx="338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Light" panose="020B0502040204020203" pitchFamily="34" charset="0"/>
              </a:rPr>
              <a:t>Highest Monthly Rents in USA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D2E8BB-9A8F-453C-80AF-A782EA776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0" r="5170" b="-1010"/>
          <a:stretch/>
        </p:blipFill>
        <p:spPr>
          <a:xfrm>
            <a:off x="148343" y="2268921"/>
            <a:ext cx="7879283" cy="34620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D158A2-AE1F-46EB-A801-C1A6D8381DE3}"/>
              </a:ext>
            </a:extLst>
          </p:cNvPr>
          <p:cNvCxnSpPr>
            <a:cxnSpLocks/>
          </p:cNvCxnSpPr>
          <p:nvPr/>
        </p:nvCxnSpPr>
        <p:spPr>
          <a:xfrm flipH="1">
            <a:off x="7582128" y="3797244"/>
            <a:ext cx="1351416" cy="94010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32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92E7-9D56-4AA6-9088-644E5953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54" y="470802"/>
            <a:ext cx="9894133" cy="103121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So… where can you go instead?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109B-E87B-4E4C-9F3B-B2EB5AF4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327" y="3429000"/>
            <a:ext cx="3918541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Top Cities you could afford</a:t>
            </a:r>
          </a:p>
          <a:p>
            <a:r>
              <a:rPr lang="en-US" sz="2400" dirty="0">
                <a:latin typeface="Bahnschrift SemiLight" panose="020B0502040204020203" pitchFamily="34" charset="0"/>
              </a:rPr>
              <a:t>Boston, MA</a:t>
            </a:r>
          </a:p>
          <a:p>
            <a:r>
              <a:rPr lang="en-US" sz="2400" dirty="0">
                <a:latin typeface="Bahnschrift SemiLight" panose="020B0502040204020203" pitchFamily="34" charset="0"/>
              </a:rPr>
              <a:t>New York, NY</a:t>
            </a:r>
          </a:p>
          <a:p>
            <a:r>
              <a:rPr lang="en-US" sz="2400" dirty="0">
                <a:latin typeface="Bahnschrift SemiLight" panose="020B0502040204020203" pitchFamily="34" charset="0"/>
              </a:rPr>
              <a:t>Boulder, CO</a:t>
            </a:r>
          </a:p>
          <a:p>
            <a:r>
              <a:rPr lang="en-US" sz="2400" dirty="0">
                <a:latin typeface="Bahnschrift SemiLight" panose="020B0502040204020203" pitchFamily="34" charset="0"/>
              </a:rPr>
              <a:t>Seattle, WA</a:t>
            </a:r>
          </a:p>
          <a:p>
            <a:r>
              <a:rPr lang="en-US" sz="2400" dirty="0">
                <a:latin typeface="Bahnschrift SemiLight" panose="020B0502040204020203" pitchFamily="34" charset="0"/>
              </a:rPr>
              <a:t>Washington, DC</a:t>
            </a:r>
          </a:p>
          <a:p>
            <a:endParaRPr lang="en-US" sz="2400" dirty="0">
              <a:latin typeface="Bahnschrift Semi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FA11D-B002-4A76-9FA3-9C47FEB4223B}"/>
              </a:ext>
            </a:extLst>
          </p:cNvPr>
          <p:cNvSpPr txBox="1"/>
          <p:nvPr/>
        </p:nvSpPr>
        <p:spPr>
          <a:xfrm>
            <a:off x="780154" y="5730958"/>
            <a:ext cx="338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Light" panose="020B0502040204020203" pitchFamily="34" charset="0"/>
              </a:rPr>
              <a:t>Affordable Top Cities to Rent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34825-3201-4A35-A63E-906377CF9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" t="4375" r="6399" b="6173"/>
          <a:stretch/>
        </p:blipFill>
        <p:spPr>
          <a:xfrm>
            <a:off x="642268" y="2240965"/>
            <a:ext cx="7841059" cy="34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1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B499-202D-40C8-94FF-16B89C43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54" y="513612"/>
            <a:ext cx="10628271" cy="678092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Cities with Worsening Rent Affordability Ratio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3228-18A6-48DD-B8B3-F2391856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644" y="3222529"/>
            <a:ext cx="3627063" cy="928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Avoid them too if you can!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DC02A-C669-443B-A6C2-093EE714C5BF}"/>
              </a:ext>
            </a:extLst>
          </p:cNvPr>
          <p:cNvSpPr txBox="1"/>
          <p:nvPr/>
        </p:nvSpPr>
        <p:spPr>
          <a:xfrm>
            <a:off x="780154" y="5730958"/>
            <a:ext cx="338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Light" panose="020B0502040204020203" pitchFamily="34" charset="0"/>
              </a:rPr>
              <a:t>Cities with worsening rent affordability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D4B35-44F4-4B1D-A613-CE0EF815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0" y="2252604"/>
            <a:ext cx="6828972" cy="34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F0BB-6EEA-4184-A787-D067CE7D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54" y="502595"/>
            <a:ext cx="9894133" cy="775361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Why renting? Let’s buy a house!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64567-0EFA-461B-AEBA-9D9314F0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316" y="3655813"/>
            <a:ext cx="4484684" cy="928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Don’t get depressed and check your inbox again!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5AA36-2C37-4650-9DB7-8E618522AEA6}"/>
              </a:ext>
            </a:extLst>
          </p:cNvPr>
          <p:cNvSpPr txBox="1"/>
          <p:nvPr/>
        </p:nvSpPr>
        <p:spPr>
          <a:xfrm>
            <a:off x="780154" y="5730958"/>
            <a:ext cx="338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Light" panose="020B0502040204020203" pitchFamily="34" charset="0"/>
              </a:rPr>
              <a:t>2010 -2018 Median Selling Price in USA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5A7B-5980-4638-A083-360C9861F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9" t="8036" r="7440" b="4703"/>
          <a:stretch/>
        </p:blipFill>
        <p:spPr>
          <a:xfrm>
            <a:off x="765556" y="2271561"/>
            <a:ext cx="7032060" cy="34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7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DCE4-4B80-4DD6-BD93-ECEEA9B6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31" y="185740"/>
            <a:ext cx="9894133" cy="103121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Finding a place to buy a house</a:t>
            </a:r>
          </a:p>
        </p:txBody>
      </p:sp>
      <p:sp>
        <p:nvSpPr>
          <p:cNvPr id="28" name="Freeform: Shape 24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D48-DEF0-4DE3-8511-296DB2815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822" y="1202018"/>
            <a:ext cx="7874755" cy="103121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Awesome! 5 new offers! And your spouse is getting some too! You guys are moving out of your parent’s basement!</a:t>
            </a:r>
          </a:p>
          <a:p>
            <a:pPr marL="0" indent="0">
              <a:buNone/>
            </a:pPr>
            <a:endParaRPr lang="en-US" sz="2400" dirty="0">
              <a:latin typeface="Bahnschrift SemiLight" panose="020B0502040204020203" pitchFamily="34" charset="0"/>
            </a:endParaRPr>
          </a:p>
          <a:p>
            <a:endParaRPr lang="en-US" sz="2400" dirty="0">
              <a:latin typeface="Bahnschrift SemiLight" panose="020B0502040204020203" pitchFamily="34" charset="0"/>
            </a:endParaRPr>
          </a:p>
          <a:p>
            <a:endParaRPr lang="en-US" sz="2400" dirty="0">
              <a:latin typeface="Bahnschrift SemiLight" panose="020B0502040204020203" pitchFamily="34" charset="0"/>
            </a:endParaRPr>
          </a:p>
          <a:p>
            <a:endParaRPr lang="en-US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AF913-7A3B-4854-BC71-CB3D4EF6DC95}"/>
              </a:ext>
            </a:extLst>
          </p:cNvPr>
          <p:cNvSpPr txBox="1"/>
          <p:nvPr/>
        </p:nvSpPr>
        <p:spPr>
          <a:xfrm>
            <a:off x="7473094" y="5655982"/>
            <a:ext cx="46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Light" panose="020B0502040204020203" pitchFamily="34" charset="0"/>
              </a:rPr>
              <a:t>You only want to make sure that those jobs are not here…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C6BE9E-F59C-499C-BF54-D46E3751FC7E}"/>
              </a:ext>
            </a:extLst>
          </p:cNvPr>
          <p:cNvSpPr txBox="1"/>
          <p:nvPr/>
        </p:nvSpPr>
        <p:spPr>
          <a:xfrm>
            <a:off x="476443" y="5699445"/>
            <a:ext cx="3631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Light" panose="020B0502040204020203" pitchFamily="34" charset="0"/>
              </a:rPr>
              <a:t>Top Cities w/Highest Median Price in 2018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5E8F43-6F0D-4153-ABCE-B6EA90B48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7"/>
          <a:stretch/>
        </p:blipFill>
        <p:spPr>
          <a:xfrm>
            <a:off x="752001" y="2262291"/>
            <a:ext cx="9254919" cy="33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3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C69A-8A4C-4A6F-9DB8-5B04F22F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54" y="291707"/>
            <a:ext cx="9894133" cy="103121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Affordable? What’s that?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52D0ED-10AD-4B11-BADD-70D52D71ADA1}"/>
              </a:ext>
            </a:extLst>
          </p:cNvPr>
          <p:cNvSpPr txBox="1">
            <a:spLocks/>
          </p:cNvSpPr>
          <p:nvPr/>
        </p:nvSpPr>
        <p:spPr>
          <a:xfrm>
            <a:off x="4055822" y="1239066"/>
            <a:ext cx="7726951" cy="103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Oh did you tell everybody you and your spouse were making $200k combined? Nice!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33CCA-4BC8-45F3-A5D2-2CF09DE8EF2D}"/>
              </a:ext>
            </a:extLst>
          </p:cNvPr>
          <p:cNvSpPr txBox="1"/>
          <p:nvPr/>
        </p:nvSpPr>
        <p:spPr>
          <a:xfrm>
            <a:off x="845468" y="5685564"/>
            <a:ext cx="341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Light" panose="020B0502040204020203" pitchFamily="34" charset="0"/>
              </a:rPr>
              <a:t>Price-to-Income 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33C5A-25ED-4639-ADAD-23AE1E0BE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20" y="2256564"/>
            <a:ext cx="10287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6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436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Bahnschrift SemiBold</vt:lpstr>
      <vt:lpstr>Bahnschrift SemiLight</vt:lpstr>
      <vt:lpstr>Calibri</vt:lpstr>
      <vt:lpstr>Calibri Light</vt:lpstr>
      <vt:lpstr>Office Theme</vt:lpstr>
      <vt:lpstr>A Californian dream…</vt:lpstr>
      <vt:lpstr>November 2019… you just became a Data Analyst! Congratulations!</vt:lpstr>
      <vt:lpstr>Where would your salary take you? </vt:lpstr>
      <vt:lpstr>Affordability vs Average Rental Price</vt:lpstr>
      <vt:lpstr>So… where can you go instead?</vt:lpstr>
      <vt:lpstr>Cities with Worsening Rent Affordability Ratio</vt:lpstr>
      <vt:lpstr>Why renting? Let’s buy a house!</vt:lpstr>
      <vt:lpstr>Finding a place to buy a house</vt:lpstr>
      <vt:lpstr>Affordable? What’s that?</vt:lpstr>
      <vt:lpstr>Any other Options?</vt:lpstr>
      <vt:lpstr>Top Cities with Highest % of population with at least Bachelor’s Degree</vt:lpstr>
      <vt:lpstr>How did we get these results?</vt:lpstr>
      <vt:lpstr>More code for the kids…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Californian dream…</dc:title>
  <dc:creator>Jose Dominguez</dc:creator>
  <cp:lastModifiedBy>Jose Dominguez</cp:lastModifiedBy>
  <cp:revision>18</cp:revision>
  <dcterms:created xsi:type="dcterms:W3CDTF">2019-07-13T01:42:40Z</dcterms:created>
  <dcterms:modified xsi:type="dcterms:W3CDTF">2019-07-13T17:02:44Z</dcterms:modified>
</cp:coreProperties>
</file>