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38" autoAdjust="0"/>
  </p:normalViewPr>
  <p:slideViewPr>
    <p:cSldViewPr>
      <p:cViewPr>
        <p:scale>
          <a:sx n="66" d="100"/>
          <a:sy n="66" d="100"/>
        </p:scale>
        <p:origin x="15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2464-EB56-4DC8-B218-81F43DA44C68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3A823-C28D-4AFF-A611-F3189703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6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多边形的</a:t>
            </a:r>
            <a:r>
              <a:rPr lang="en-US" altLang="zh-CN" dirty="0" err="1"/>
              <a:t>bool</a:t>
            </a:r>
            <a:r>
              <a:rPr lang="zh-CN" altLang="en-US" dirty="0"/>
              <a:t>运算通过</a:t>
            </a:r>
            <a:r>
              <a:rPr lang="en-US" altLang="zh-CN" dirty="0" err="1"/>
              <a:t>BspTree</a:t>
            </a:r>
            <a:r>
              <a:rPr lang="zh-CN" altLang="en-US" dirty="0"/>
              <a:t>的</a:t>
            </a:r>
            <a:r>
              <a:rPr lang="en-US" altLang="zh-CN" dirty="0"/>
              <a:t>merge</a:t>
            </a:r>
            <a:r>
              <a:rPr lang="zh-CN" altLang="en-US" dirty="0"/>
              <a:t>来完成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9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7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论文中提到了这篇文章。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95B161-E6B9-4331-BE3F-5F47C10A512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747464"/>
            <a:ext cx="9144000" cy="4267200"/>
          </a:xfrm>
        </p:spPr>
        <p:txBody>
          <a:bodyPr/>
          <a:lstStyle/>
          <a:p>
            <a:r>
              <a:rPr lang="en-US" altLang="zh-CN" sz="3600" dirty="0"/>
              <a:t>General polygon Boolean operations based on binary space partitioning tree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149080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Gyu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Jin</a:t>
            </a:r>
            <a:r>
              <a:rPr lang="en-US" altLang="zh-CN" b="1" dirty="0">
                <a:solidFill>
                  <a:schemeClr val="tx1"/>
                </a:solidFill>
              </a:rPr>
              <a:t> Choi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2023.04.05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1600200"/>
          </a:xfrm>
        </p:spPr>
        <p:txBody>
          <a:bodyPr/>
          <a:lstStyle/>
          <a:p>
            <a:r>
              <a:rPr lang="en-US" altLang="zh-CN" dirty="0"/>
              <a:t>Others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98" y="692696"/>
            <a:ext cx="8824502" cy="55172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合法性检查（利用了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BspTree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的区域划分）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环：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环内部除相邻边顶点重合外其他任何交点都非法。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区域：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环都合法；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内环都在外环内部；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内环之间区域重合面积应等于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环之间除顶点重合外，出现任何交点都非法。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多边形：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多边形：区域都合法；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区域之间区域重合面积应等于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区域之间除顶点重合外，出现任何交点都非法。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内存管理：容器记录，统一释放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916832"/>
            <a:ext cx="8229600" cy="1600200"/>
          </a:xfrm>
        </p:spPr>
        <p:txBody>
          <a:bodyPr/>
          <a:lstStyle/>
          <a:p>
            <a:r>
              <a:rPr lang="en-US" altLang="zh-CN" sz="11500" dirty="0"/>
              <a:t>E&amp;Q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0438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Bernstein G,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Fussell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Fast, exact, linear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[C]//Computer Graphics Forum. Blackwell Publishing Ltd, 2009, 28(5): 1269-1278.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Naylor B,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Amanatides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Merging BSP trees yields polyhedral set operations[C]//ACM SIGGRAPH Computer Graphics. ACM, 1990, 24(4): 115-124.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C, Naylor B F. Set operations on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polyhedra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binary space partitioning trees[C]//ACM SIGGRAPH computer graphics. ACM, 1987, 21(4): 153-162.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C. Application of binary space partitioning trees to geometric modeling and ray-tracing[J]. Ph.D. Dissertation, Georgia Institute of Technology, Atlanta, Georgia, 1987.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/>
              <a:t>Intro: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1560" y="1354246"/>
            <a:ext cx="5289663" cy="2218770"/>
            <a:chOff x="1547664" y="1588918"/>
            <a:chExt cx="5289663" cy="2218770"/>
          </a:xfrm>
        </p:grpSpPr>
        <p:grpSp>
          <p:nvGrpSpPr>
            <p:cNvPr id="24" name="组合 23"/>
            <p:cNvGrpSpPr/>
            <p:nvPr/>
          </p:nvGrpSpPr>
          <p:grpSpPr>
            <a:xfrm>
              <a:off x="1547664" y="1588918"/>
              <a:ext cx="2757486" cy="1777366"/>
              <a:chOff x="1547664" y="1588918"/>
              <a:chExt cx="2757486" cy="177736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20312" y="1588918"/>
                <a:ext cx="1837571" cy="1286442"/>
                <a:chOff x="0" y="0"/>
                <a:chExt cx="1609344" cy="1126540"/>
              </a:xfrm>
            </p:grpSpPr>
            <p:sp>
              <p:nvSpPr>
                <p:cNvPr id="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709351" y="336469"/>
                  <a:ext cx="401954" cy="4972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500" kern="100">
                      <a:solidFill>
                        <a:srgbClr val="FF0000"/>
                      </a:solidFill>
                      <a:effectLst/>
                      <a:latin typeface="Calibri"/>
                      <a:ea typeface="宋体"/>
                      <a:cs typeface="Times New Roman"/>
                    </a:rPr>
                    <a:t>p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 flipH="1">
                  <a:off x="292608" y="0"/>
                  <a:ext cx="870509" cy="112649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矩形 6"/>
                <p:cNvSpPr/>
                <p:nvPr/>
              </p:nvSpPr>
              <p:spPr>
                <a:xfrm>
                  <a:off x="0" y="0"/>
                  <a:ext cx="1609344" cy="1126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9456" y="153619"/>
                  <a:ext cx="402336" cy="2999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/>
                      <a:ea typeface="宋体"/>
                      <a:cs typeface="Times New Roman"/>
                    </a:rPr>
                    <a:t>h+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11911" y="658368"/>
                  <a:ext cx="402336" cy="29992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/>
                      <a:ea typeface="宋体"/>
                      <a:cs typeface="Times New Roman"/>
                    </a:rPr>
                    <a:t>h-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1547664" y="2996952"/>
                <a:ext cx="2757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a.</a:t>
                </a:r>
                <a:r>
                  <a:rPr lang="zh-CN" altLang="zh-CN" dirty="0"/>
                  <a:t>区域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中的一个划分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554651" y="1873280"/>
              <a:ext cx="2282676" cy="1493004"/>
              <a:chOff x="4554651" y="1873280"/>
              <a:chExt cx="2282676" cy="149300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138740" y="1873280"/>
                <a:ext cx="1282848" cy="877621"/>
                <a:chOff x="4565438" y="1897087"/>
                <a:chExt cx="1282848" cy="87762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999971" y="1902265"/>
                  <a:ext cx="277843" cy="2779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568585" y="2494745"/>
                  <a:ext cx="277360" cy="2774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438670" y="2480116"/>
                  <a:ext cx="277360" cy="2774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4780622" y="2158275"/>
                  <a:ext cx="291958" cy="3657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5226633" y="2158275"/>
                  <a:ext cx="271038" cy="3657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4993410" y="1897087"/>
                  <a:ext cx="2266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565438" y="2466931"/>
                  <a:ext cx="4386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h+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09676" y="2442962"/>
                  <a:ext cx="4386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h-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54651" y="2996952"/>
                <a:ext cx="2282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b. a</a:t>
                </a:r>
                <a:r>
                  <a:rPr lang="zh-CN" altLang="zh-CN" dirty="0"/>
                  <a:t>中对应的</a:t>
                </a:r>
                <a:r>
                  <a:rPr lang="en-US" altLang="zh-CN" dirty="0" err="1"/>
                  <a:t>BspTree</a:t>
                </a:r>
                <a:endParaRPr lang="zh-CN" altLang="en-US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697714" y="3438356"/>
              <a:ext cx="1412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Bsptree</a:t>
              </a:r>
              <a:r>
                <a:rPr lang="zh-CN" altLang="zh-CN" dirty="0"/>
                <a:t>介绍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9706" y="3991233"/>
            <a:ext cx="5924462" cy="2654940"/>
            <a:chOff x="1641248" y="3807688"/>
            <a:chExt cx="5924462" cy="2654940"/>
          </a:xfrm>
        </p:grpSpPr>
        <p:pic>
          <p:nvPicPr>
            <p:cNvPr id="27" name="图片 2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248" y="3807688"/>
              <a:ext cx="5327803" cy="1740808"/>
            </a:xfrm>
            <a:prstGeom prst="rect">
              <a:avLst/>
            </a:prstGeom>
            <a:noFill/>
          </p:spPr>
        </p:pic>
        <p:sp>
          <p:nvSpPr>
            <p:cNvPr id="28" name="矩形 27"/>
            <p:cNvSpPr/>
            <p:nvPr/>
          </p:nvSpPr>
          <p:spPr>
            <a:xfrm>
              <a:off x="1661054" y="5548496"/>
              <a:ext cx="59046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a.</a:t>
              </a:r>
              <a:r>
                <a:rPr lang="zh-CN" altLang="zh-CN" dirty="0"/>
                <a:t>区域的空间分割</a:t>
              </a:r>
              <a:r>
                <a:rPr lang="en-US" altLang="zh-CN" dirty="0"/>
                <a:t>                   b.</a:t>
              </a:r>
              <a:r>
                <a:rPr lang="zh-CN" altLang="zh-CN" dirty="0"/>
                <a:t>用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表示各个区域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950611" y="6093296"/>
              <a:ext cx="2616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用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表示空间区域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88224" y="4146296"/>
            <a:ext cx="7416824" cy="2776876"/>
            <a:chOff x="971600" y="3379711"/>
            <a:chExt cx="7416824" cy="2776876"/>
          </a:xfrm>
        </p:grpSpPr>
        <p:pic>
          <p:nvPicPr>
            <p:cNvPr id="33" name="图片 32" descr="C:\Users\qinghua\Pictures\123123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379711"/>
              <a:ext cx="6048672" cy="1913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矩形 33"/>
            <p:cNvSpPr/>
            <p:nvPr/>
          </p:nvSpPr>
          <p:spPr>
            <a:xfrm>
              <a:off x="971600" y="5233257"/>
              <a:ext cx="74168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a. Target simple polygon (red border) b. </a:t>
              </a:r>
              <a:r>
                <a:rPr lang="en-US" altLang="zh-CN" dirty="0" err="1"/>
                <a:t>BspTree</a:t>
              </a:r>
              <a:r>
                <a:rPr lang="en-US" altLang="zh-CN" dirty="0"/>
                <a:t> representation of the target simple polygon area in a</a:t>
              </a:r>
            </a:p>
            <a:p>
              <a:r>
                <a:rPr lang="en-US" altLang="zh-CN" dirty="0"/>
                <a:t>                              Use </a:t>
              </a:r>
              <a:r>
                <a:rPr lang="en-US" altLang="zh-CN" dirty="0" err="1"/>
                <a:t>BspTree</a:t>
              </a:r>
              <a:r>
                <a:rPr lang="en-US" altLang="zh-CN" dirty="0"/>
                <a:t> to express simple polygon area</a:t>
              </a:r>
              <a:endParaRPr lang="zh-CN" altLang="zh-CN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6084168" y="1530464"/>
            <a:ext cx="29523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Each node represents a region.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If the node is not a leaf node, the node also contains a partition.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/>
              <a:t>Merge two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 bwMode="auto">
          <a:xfrm>
            <a:off x="2392120" y="2542774"/>
            <a:ext cx="331787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39820" y="2925362"/>
            <a:ext cx="331787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10" name="组合 22"/>
          <p:cNvGrpSpPr>
            <a:grpSpLocks/>
          </p:cNvGrpSpPr>
          <p:nvPr/>
        </p:nvGrpSpPr>
        <p:grpSpPr bwMode="auto">
          <a:xfrm>
            <a:off x="1780956" y="2825753"/>
            <a:ext cx="659834" cy="400456"/>
            <a:chOff x="5148064" y="1337886"/>
            <a:chExt cx="716739" cy="434930"/>
          </a:xfrm>
        </p:grpSpPr>
        <p:sp>
          <p:nvSpPr>
            <p:cNvPr id="30" name="椭圆 29"/>
            <p:cNvSpPr/>
            <p:nvPr/>
          </p:nvSpPr>
          <p:spPr bwMode="auto">
            <a:xfrm>
              <a:off x="5148038" y="1411587"/>
              <a:ext cx="358677" cy="35862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31" name="直接连接符 18"/>
            <p:cNvCxnSpPr>
              <a:cxnSpLocks noChangeShapeType="1"/>
              <a:stCxn id="8" idx="3"/>
              <a:endCxn id="30" idx="7"/>
            </p:cNvCxnSpPr>
            <p:nvPr/>
          </p:nvCxnSpPr>
          <p:spPr bwMode="auto">
            <a:xfrm flipH="1">
              <a:off x="5455377" y="1337886"/>
              <a:ext cx="409426" cy="12761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" name="直接连接符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2675164" y="2825753"/>
            <a:ext cx="413862" cy="1482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组合 23"/>
          <p:cNvGrpSpPr>
            <a:grpSpLocks/>
          </p:cNvGrpSpPr>
          <p:nvPr/>
        </p:nvGrpSpPr>
        <p:grpSpPr bwMode="auto">
          <a:xfrm>
            <a:off x="1383210" y="3159908"/>
            <a:ext cx="446287" cy="380049"/>
            <a:chOff x="5148064" y="1360049"/>
            <a:chExt cx="484775" cy="412767"/>
          </a:xfrm>
        </p:grpSpPr>
        <p:sp>
          <p:nvSpPr>
            <p:cNvPr id="28" name="椭圆 27"/>
            <p:cNvSpPr/>
            <p:nvPr/>
          </p:nvSpPr>
          <p:spPr bwMode="auto">
            <a:xfrm>
              <a:off x="5147260" y="1413936"/>
              <a:ext cx="358677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29" name="直接连接符 25"/>
            <p:cNvCxnSpPr>
              <a:cxnSpLocks noChangeShapeType="1"/>
              <a:endCxn id="28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组合 26"/>
          <p:cNvGrpSpPr>
            <a:grpSpLocks/>
          </p:cNvGrpSpPr>
          <p:nvPr/>
        </p:nvGrpSpPr>
        <p:grpSpPr bwMode="auto">
          <a:xfrm>
            <a:off x="2632359" y="3177661"/>
            <a:ext cx="446287" cy="380049"/>
            <a:chOff x="5148064" y="1360049"/>
            <a:chExt cx="484775" cy="412767"/>
          </a:xfrm>
        </p:grpSpPr>
        <p:sp>
          <p:nvSpPr>
            <p:cNvPr id="26" name="椭圆 25"/>
            <p:cNvSpPr/>
            <p:nvPr/>
          </p:nvSpPr>
          <p:spPr bwMode="auto">
            <a:xfrm>
              <a:off x="5147492" y="1413621"/>
              <a:ext cx="360402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27" name="直接连接符 28"/>
            <p:cNvCxnSpPr>
              <a:cxnSpLocks noChangeShapeType="1"/>
              <a:endCxn id="26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" name="直接连接符 37"/>
          <p:cNvCxnSpPr>
            <a:cxnSpLocks noChangeShapeType="1"/>
          </p:cNvCxnSpPr>
          <p:nvPr/>
        </p:nvCxnSpPr>
        <p:spPr bwMode="auto">
          <a:xfrm>
            <a:off x="2063870" y="3177661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41"/>
          <p:cNvCxnSpPr>
            <a:cxnSpLocks noChangeShapeType="1"/>
          </p:cNvCxnSpPr>
          <p:nvPr/>
        </p:nvCxnSpPr>
        <p:spPr bwMode="auto">
          <a:xfrm>
            <a:off x="2936032" y="3506618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42"/>
          <p:cNvCxnSpPr>
            <a:cxnSpLocks noChangeShapeType="1"/>
          </p:cNvCxnSpPr>
          <p:nvPr/>
        </p:nvCxnSpPr>
        <p:spPr bwMode="auto">
          <a:xfrm>
            <a:off x="3300633" y="3204686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椭圆 21"/>
          <p:cNvSpPr/>
          <p:nvPr/>
        </p:nvSpPr>
        <p:spPr bwMode="auto">
          <a:xfrm>
            <a:off x="2139707" y="3228574"/>
            <a:ext cx="331788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e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006482" y="3574649"/>
            <a:ext cx="331788" cy="33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h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371607" y="3255562"/>
            <a:ext cx="331788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g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86869" y="2854380"/>
            <a:ext cx="1700681" cy="1080684"/>
            <a:chOff x="4686869" y="2854380"/>
            <a:chExt cx="1700681" cy="1080684"/>
          </a:xfrm>
        </p:grpSpPr>
        <p:grpSp>
          <p:nvGrpSpPr>
            <p:cNvPr id="35" name="组合 22"/>
            <p:cNvGrpSpPr>
              <a:grpSpLocks/>
            </p:cNvGrpSpPr>
            <p:nvPr/>
          </p:nvGrpSpPr>
          <p:grpSpPr bwMode="auto">
            <a:xfrm>
              <a:off x="5493342" y="2854380"/>
              <a:ext cx="659834" cy="400456"/>
              <a:chOff x="5148064" y="1337886"/>
              <a:chExt cx="716739" cy="434930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5148038" y="1411587"/>
                <a:ext cx="358677" cy="3586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6" name="直接连接符 18"/>
              <p:cNvCxnSpPr>
                <a:cxnSpLocks noChangeShapeType="1"/>
                <a:stCxn id="33" idx="3"/>
                <a:endCxn id="55" idx="7"/>
              </p:cNvCxnSpPr>
              <p:nvPr/>
            </p:nvCxnSpPr>
            <p:spPr bwMode="auto">
              <a:xfrm flipH="1">
                <a:off x="5455377" y="1337886"/>
                <a:ext cx="409426" cy="1276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" name="组合 23"/>
            <p:cNvGrpSpPr>
              <a:grpSpLocks/>
            </p:cNvGrpSpPr>
            <p:nvPr/>
          </p:nvGrpSpPr>
          <p:grpSpPr bwMode="auto">
            <a:xfrm>
              <a:off x="5095596" y="3188535"/>
              <a:ext cx="446287" cy="380049"/>
              <a:chOff x="5148064" y="1360049"/>
              <a:chExt cx="484775" cy="412767"/>
            </a:xfrm>
          </p:grpSpPr>
          <p:sp>
            <p:nvSpPr>
              <p:cNvPr id="53" name="椭圆 52"/>
              <p:cNvSpPr/>
              <p:nvPr/>
            </p:nvSpPr>
            <p:spPr bwMode="auto">
              <a:xfrm>
                <a:off x="5147260" y="1413936"/>
                <a:ext cx="358677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4" name="直接连接符 25"/>
              <p:cNvCxnSpPr>
                <a:cxnSpLocks noChangeShapeType="1"/>
                <a:endCxn id="53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9" name="直接连接符 35"/>
            <p:cNvCxnSpPr>
              <a:cxnSpLocks noChangeShapeType="1"/>
            </p:cNvCxnSpPr>
            <p:nvPr/>
          </p:nvCxnSpPr>
          <p:spPr bwMode="auto">
            <a:xfrm flipH="1">
              <a:off x="4959934" y="3520037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6"/>
            <p:cNvCxnSpPr>
              <a:cxnSpLocks noChangeShapeType="1"/>
            </p:cNvCxnSpPr>
            <p:nvPr/>
          </p:nvCxnSpPr>
          <p:spPr bwMode="auto">
            <a:xfrm flipH="1">
              <a:off x="6224177" y="3537790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37"/>
            <p:cNvCxnSpPr>
              <a:cxnSpLocks noChangeShapeType="1"/>
            </p:cNvCxnSpPr>
            <p:nvPr/>
          </p:nvCxnSpPr>
          <p:spPr bwMode="auto">
            <a:xfrm>
              <a:off x="5776256" y="3206288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0"/>
            <p:cNvCxnSpPr>
              <a:cxnSpLocks noChangeShapeType="1"/>
            </p:cNvCxnSpPr>
            <p:nvPr/>
          </p:nvCxnSpPr>
          <p:spPr bwMode="auto">
            <a:xfrm>
              <a:off x="5405777" y="3516267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/>
            <p:cNvSpPr/>
            <p:nvPr/>
          </p:nvSpPr>
          <p:spPr bwMode="auto">
            <a:xfrm>
              <a:off x="4686869" y="356835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5512368" y="3562001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5852093" y="325720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055763" y="3603276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104506" y="2571401"/>
            <a:ext cx="1311275" cy="1362075"/>
            <a:chOff x="6104506" y="2571401"/>
            <a:chExt cx="1311275" cy="1362075"/>
          </a:xfrm>
        </p:grpSpPr>
        <p:sp>
          <p:nvSpPr>
            <p:cNvPr id="33" name="椭圆 32"/>
            <p:cNvSpPr/>
            <p:nvPr/>
          </p:nvSpPr>
          <p:spPr bwMode="auto">
            <a:xfrm>
              <a:off x="6104506" y="2571401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6752206" y="2953989"/>
              <a:ext cx="331787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36" name="直接连接符 19"/>
            <p:cNvCxnSpPr>
              <a:cxnSpLocks noChangeShapeType="1"/>
              <a:stCxn id="33" idx="5"/>
              <a:endCxn id="34" idx="1"/>
            </p:cNvCxnSpPr>
            <p:nvPr/>
          </p:nvCxnSpPr>
          <p:spPr bwMode="auto">
            <a:xfrm>
              <a:off x="6387550" y="2854380"/>
              <a:ext cx="413862" cy="1482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" name="组合 26"/>
            <p:cNvGrpSpPr>
              <a:grpSpLocks/>
            </p:cNvGrpSpPr>
            <p:nvPr/>
          </p:nvGrpSpPr>
          <p:grpSpPr bwMode="auto">
            <a:xfrm>
              <a:off x="6344745" y="3206288"/>
              <a:ext cx="446287" cy="380049"/>
              <a:chOff x="5148064" y="1360049"/>
              <a:chExt cx="484775" cy="412767"/>
            </a:xfrm>
          </p:grpSpPr>
          <p:sp>
            <p:nvSpPr>
              <p:cNvPr id="51" name="椭圆 50"/>
              <p:cNvSpPr/>
              <p:nvPr/>
            </p:nvSpPr>
            <p:spPr bwMode="auto">
              <a:xfrm>
                <a:off x="5147492" y="1413621"/>
                <a:ext cx="360402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6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2" name="直接连接符 28"/>
              <p:cNvCxnSpPr>
                <a:cxnSpLocks noChangeShapeType="1"/>
                <a:endCxn id="51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3" name="直接连接符 41"/>
            <p:cNvCxnSpPr>
              <a:cxnSpLocks noChangeShapeType="1"/>
            </p:cNvCxnSpPr>
            <p:nvPr/>
          </p:nvCxnSpPr>
          <p:spPr bwMode="auto">
            <a:xfrm>
              <a:off x="6648418" y="3535245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2"/>
            <p:cNvCxnSpPr>
              <a:cxnSpLocks noChangeShapeType="1"/>
            </p:cNvCxnSpPr>
            <p:nvPr/>
          </p:nvCxnSpPr>
          <p:spPr bwMode="auto">
            <a:xfrm>
              <a:off x="7013019" y="3233313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/>
            <p:cNvSpPr/>
            <p:nvPr/>
          </p:nvSpPr>
          <p:spPr bwMode="auto">
            <a:xfrm>
              <a:off x="6718868" y="3603276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7083993" y="3284189"/>
              <a:ext cx="331788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34218" y="2142594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Tree A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52093" y="2171221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Tree 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27584" y="141277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When performing Merge operation on two </a:t>
            </a:r>
            <a:r>
              <a:rPr lang="en-US" altLang="zh-CN" dirty="0" err="1"/>
              <a:t>BspTree</a:t>
            </a:r>
            <a:r>
              <a:rPr lang="en-US" altLang="zh-CN" dirty="0"/>
              <a:t> (for A and B), select one as the split </a:t>
            </a:r>
            <a:r>
              <a:rPr lang="en-US" altLang="zh-CN" dirty="0" err="1"/>
              <a:t>BspTree</a:t>
            </a:r>
            <a:r>
              <a:rPr lang="en-US" altLang="zh-CN" dirty="0"/>
              <a:t> and one as the split </a:t>
            </a:r>
            <a:r>
              <a:rPr lang="en-US" altLang="zh-CN" dirty="0" err="1"/>
              <a:t>BspTree</a:t>
            </a:r>
            <a:r>
              <a:rPr lang="en-US" altLang="zh-CN" dirty="0"/>
              <a:t>. A is the split </a:t>
            </a:r>
            <a:r>
              <a:rPr lang="en-US" altLang="zh-CN" dirty="0" err="1"/>
              <a:t>BspTree</a:t>
            </a:r>
            <a:r>
              <a:rPr lang="en-US" altLang="zh-CN" dirty="0"/>
              <a:t>, B is the split </a:t>
            </a:r>
            <a:r>
              <a:rPr lang="en-US" altLang="zh-CN" dirty="0" err="1"/>
              <a:t>BspTree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4270151" y="4513902"/>
            <a:ext cx="1497012" cy="1435378"/>
            <a:chOff x="4270151" y="4513902"/>
            <a:chExt cx="1497012" cy="1435378"/>
          </a:xfrm>
        </p:grpSpPr>
        <p:grpSp>
          <p:nvGrpSpPr>
            <p:cNvPr id="76" name="组合 75"/>
            <p:cNvGrpSpPr/>
            <p:nvPr/>
          </p:nvGrpSpPr>
          <p:grpSpPr>
            <a:xfrm>
              <a:off x="4270151" y="4971380"/>
              <a:ext cx="1497012" cy="977900"/>
              <a:chOff x="4686869" y="2922239"/>
              <a:chExt cx="1497012" cy="977900"/>
            </a:xfrm>
          </p:grpSpPr>
          <p:sp>
            <p:nvSpPr>
              <p:cNvPr id="89" name="椭圆 88"/>
              <p:cNvSpPr/>
              <p:nvPr/>
            </p:nvSpPr>
            <p:spPr bwMode="auto">
              <a:xfrm>
                <a:off x="5493317" y="2922239"/>
                <a:ext cx="330200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78" name="组合 23"/>
              <p:cNvGrpSpPr>
                <a:grpSpLocks/>
              </p:cNvGrpSpPr>
              <p:nvPr/>
            </p:nvGrpSpPr>
            <p:grpSpPr bwMode="auto">
              <a:xfrm>
                <a:off x="5095596" y="3188535"/>
                <a:ext cx="446287" cy="380049"/>
                <a:chOff x="5148064" y="1360049"/>
                <a:chExt cx="484775" cy="412767"/>
              </a:xfrm>
            </p:grpSpPr>
            <p:sp>
              <p:nvSpPr>
                <p:cNvPr id="87" name="椭圆 86"/>
                <p:cNvSpPr/>
                <p:nvPr/>
              </p:nvSpPr>
              <p:spPr bwMode="auto">
                <a:xfrm>
                  <a:off x="5147260" y="1413936"/>
                  <a:ext cx="358677" cy="35862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cxnSp>
              <p:nvCxnSpPr>
                <p:cNvPr id="88" name="直接连接符 25"/>
                <p:cNvCxnSpPr>
                  <a:cxnSpLocks noChangeShapeType="1"/>
                  <a:endCxn id="87" idx="7"/>
                </p:cNvCxnSpPr>
                <p:nvPr/>
              </p:nvCxnSpPr>
              <p:spPr bwMode="auto">
                <a:xfrm flipH="1">
                  <a:off x="5455377" y="1360049"/>
                  <a:ext cx="177462" cy="10545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79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959934" y="3520037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连接符 37"/>
              <p:cNvCxnSpPr>
                <a:cxnSpLocks noChangeShapeType="1"/>
              </p:cNvCxnSpPr>
              <p:nvPr/>
            </p:nvCxnSpPr>
            <p:spPr bwMode="auto">
              <a:xfrm>
                <a:off x="5776256" y="3206288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40"/>
              <p:cNvCxnSpPr>
                <a:cxnSpLocks noChangeShapeType="1"/>
              </p:cNvCxnSpPr>
              <p:nvPr/>
            </p:nvCxnSpPr>
            <p:spPr bwMode="auto">
              <a:xfrm>
                <a:off x="5405777" y="3516267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椭圆 82"/>
              <p:cNvSpPr/>
              <p:nvPr/>
            </p:nvSpPr>
            <p:spPr bwMode="auto">
              <a:xfrm>
                <a:off x="4686869" y="356835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 bwMode="auto">
              <a:xfrm>
                <a:off x="5512368" y="3562001"/>
                <a:ext cx="331788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 bwMode="auto">
              <a:xfrm>
                <a:off x="5852093" y="325720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666701" y="4513902"/>
              <a:ext cx="84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B_Left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349980" y="4513902"/>
            <a:ext cx="1721438" cy="1867426"/>
            <a:chOff x="6349980" y="4513902"/>
            <a:chExt cx="1721438" cy="186742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6349980" y="4513902"/>
              <a:ext cx="1721438" cy="1867426"/>
              <a:chOff x="6349980" y="4513902"/>
              <a:chExt cx="1721438" cy="1867426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6349980" y="5019253"/>
                <a:ext cx="1721438" cy="1362075"/>
                <a:chOff x="6349980" y="4809001"/>
                <a:chExt cx="1721438" cy="1362075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760143" y="4809001"/>
                  <a:ext cx="1311275" cy="1362075"/>
                  <a:chOff x="6104506" y="2571401"/>
                  <a:chExt cx="1311275" cy="1362075"/>
                </a:xfrm>
              </p:grpSpPr>
              <p:sp>
                <p:nvSpPr>
                  <p:cNvPr id="93" name="椭圆 92"/>
                  <p:cNvSpPr/>
                  <p:nvPr/>
                </p:nvSpPr>
                <p:spPr bwMode="auto">
                  <a:xfrm>
                    <a:off x="6104506" y="2571401"/>
                    <a:ext cx="331787" cy="331788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1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4" name="椭圆 93"/>
                  <p:cNvSpPr/>
                  <p:nvPr/>
                </p:nvSpPr>
                <p:spPr bwMode="auto">
                  <a:xfrm>
                    <a:off x="6752206" y="2953989"/>
                    <a:ext cx="331787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3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cxnSp>
                <p:nvCxnSpPr>
                  <p:cNvPr id="95" name="直接连接符 19"/>
                  <p:cNvCxnSpPr>
                    <a:cxnSpLocks noChangeShapeType="1"/>
                    <a:stCxn id="93" idx="5"/>
                    <a:endCxn id="94" idx="1"/>
                  </p:cNvCxnSpPr>
                  <p:nvPr/>
                </p:nvCxnSpPr>
                <p:spPr bwMode="auto">
                  <a:xfrm>
                    <a:off x="6387550" y="2854380"/>
                    <a:ext cx="413862" cy="148296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96" name="组合 26"/>
                  <p:cNvGrpSpPr>
                    <a:grpSpLocks/>
                  </p:cNvGrpSpPr>
                  <p:nvPr/>
                </p:nvGrpSpPr>
                <p:grpSpPr bwMode="auto">
                  <a:xfrm>
                    <a:off x="6344745" y="3206288"/>
                    <a:ext cx="446287" cy="380049"/>
                    <a:chOff x="5148064" y="1360049"/>
                    <a:chExt cx="484775" cy="412767"/>
                  </a:xfrm>
                </p:grpSpPr>
                <p:sp>
                  <p:nvSpPr>
                    <p:cNvPr id="101" name="椭圆 100"/>
                    <p:cNvSpPr/>
                    <p:nvPr/>
                  </p:nvSpPr>
                  <p:spPr bwMode="auto">
                    <a:xfrm>
                      <a:off x="5147492" y="1413621"/>
                      <a:ext cx="360402" cy="358627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  <a:ea typeface="楷体_GB2312" pitchFamily="49" charset="-122"/>
                      </a:endParaRPr>
                    </a:p>
                  </p:txBody>
                </p:sp>
                <p:cxnSp>
                  <p:nvCxnSpPr>
                    <p:cNvPr id="102" name="直接连接符 28"/>
                    <p:cNvCxnSpPr>
                      <a:cxnSpLocks noChangeShapeType="1"/>
                      <a:endCxn id="101" idx="7"/>
                    </p:cNvCxnSpPr>
                    <p:nvPr/>
                  </p:nvCxnSpPr>
                  <p:spPr bwMode="auto">
                    <a:xfrm flipH="1">
                      <a:off x="5455377" y="1360049"/>
                      <a:ext cx="177462" cy="105454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97" name="直接连接符 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48418" y="3535245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8" name="直接连接符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13019" y="3233313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99" name="椭圆 98"/>
                  <p:cNvSpPr/>
                  <p:nvPr/>
                </p:nvSpPr>
                <p:spPr bwMode="auto">
                  <a:xfrm>
                    <a:off x="6718868" y="3603276"/>
                    <a:ext cx="331788" cy="330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…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0" name="椭圆 99"/>
                  <p:cNvSpPr/>
                  <p:nvPr/>
                </p:nvSpPr>
                <p:spPr bwMode="auto">
                  <a:xfrm>
                    <a:off x="7083993" y="3284189"/>
                    <a:ext cx="331788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7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</p:grpSp>
            <p:cxnSp>
              <p:nvCxnSpPr>
                <p:cNvPr id="103" name="直接连接符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23045" y="5066805"/>
                  <a:ext cx="163373" cy="9709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4" name="椭圆 103"/>
                <p:cNvSpPr/>
                <p:nvPr/>
              </p:nvSpPr>
              <p:spPr bwMode="auto">
                <a:xfrm>
                  <a:off x="6349980" y="5115119"/>
                  <a:ext cx="331788" cy="33178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>
                      <a:solidFill>
                        <a:schemeClr val="tx1"/>
                      </a:solidFill>
                      <a:ea typeface="楷体_GB2312" pitchFamily="49" charset="-122"/>
                    </a:rPr>
                    <a:t>…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90185" y="4513902"/>
                <a:ext cx="1116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B_Right</a:t>
                </a:r>
                <a:endParaRPr lang="zh-CN" altLang="en-US" dirty="0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6614218" y="5983097"/>
              <a:ext cx="436438" cy="380102"/>
              <a:chOff x="4422551" y="5721578"/>
              <a:chExt cx="436438" cy="380102"/>
            </a:xfrm>
          </p:grpSpPr>
          <p:cxnSp>
            <p:nvCxnSpPr>
              <p:cNvPr id="110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695616" y="5721578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椭圆 110"/>
              <p:cNvSpPr/>
              <p:nvPr/>
            </p:nvSpPr>
            <p:spPr bwMode="auto">
              <a:xfrm>
                <a:off x="4422551" y="5769892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14" name="椭圆 113"/>
          <p:cNvSpPr/>
          <p:nvPr/>
        </p:nvSpPr>
        <p:spPr>
          <a:xfrm>
            <a:off x="1331639" y="2772587"/>
            <a:ext cx="1139855" cy="120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601287" y="2828135"/>
            <a:ext cx="1139855" cy="120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1848897" y="4119824"/>
            <a:ext cx="2250830" cy="1647930"/>
          </a:xfrm>
          <a:custGeom>
            <a:avLst/>
            <a:gdLst>
              <a:gd name="connsiteX0" fmla="*/ 0 w 2250830"/>
              <a:gd name="connsiteY0" fmla="*/ 0 h 1647930"/>
              <a:gd name="connsiteX1" fmla="*/ 683288 w 2250830"/>
              <a:gd name="connsiteY1" fmla="*/ 1316334 h 1647930"/>
              <a:gd name="connsiteX2" fmla="*/ 2250830 w 2250830"/>
              <a:gd name="connsiteY2" fmla="*/ 1647930 h 164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0830" h="1647930">
                <a:moveTo>
                  <a:pt x="0" y="0"/>
                </a:moveTo>
                <a:cubicBezTo>
                  <a:pt x="154075" y="520839"/>
                  <a:pt x="308150" y="1041679"/>
                  <a:pt x="683288" y="1316334"/>
                </a:cubicBezTo>
                <a:cubicBezTo>
                  <a:pt x="1058426" y="1590989"/>
                  <a:pt x="1654628" y="1619459"/>
                  <a:pt x="2250830" y="164793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3778180" y="3828422"/>
            <a:ext cx="2863780" cy="733530"/>
          </a:xfrm>
          <a:custGeom>
            <a:avLst/>
            <a:gdLst>
              <a:gd name="connsiteX0" fmla="*/ 0 w 2863780"/>
              <a:gd name="connsiteY0" fmla="*/ 0 h 733530"/>
              <a:gd name="connsiteX1" fmla="*/ 1678075 w 2863780"/>
              <a:gd name="connsiteY1" fmla="*/ 351692 h 733530"/>
              <a:gd name="connsiteX2" fmla="*/ 2863780 w 2863780"/>
              <a:gd name="connsiteY2" fmla="*/ 733530 h 73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780" h="733530">
                <a:moveTo>
                  <a:pt x="0" y="0"/>
                </a:moveTo>
                <a:cubicBezTo>
                  <a:pt x="600389" y="114718"/>
                  <a:pt x="1200779" y="229437"/>
                  <a:pt x="1678075" y="351692"/>
                </a:cubicBezTo>
                <a:cubicBezTo>
                  <a:pt x="2155371" y="473947"/>
                  <a:pt x="2509575" y="603738"/>
                  <a:pt x="2863780" y="73353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/>
              <a:t>Merge two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378" y="1334953"/>
            <a:ext cx="11089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When one of A or B is found to be a leaf node, the leaf merging algorithm is used, and different Boolean operations are processed accordingly.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There is an error in the Merging BSP trees yields polyhedral set operations article.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258283"/>
            <a:ext cx="46805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Merge_Tree_With_Cell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A,B:BspTree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-&gt;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BspTree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::=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VAL :=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IF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A.is_an_InCell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THEN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CASE   operation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Union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Intersection -&gt; B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Difference 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Complement_BspTree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(B)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END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ELSE IF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A.is_an_OutCell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THEN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CASE  operation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Union -&gt; B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Intersection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Difference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END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2720372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ELSE IF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B.is_an_InCell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THEN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CASE  operation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Union -&gt; B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Intersection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Difference -&gt;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OutCell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END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CASE  operation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Union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Intersection -&gt; B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Difference -&gt;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END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Merge_Tree_With_Cell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579296" cy="1600200"/>
          </a:xfrm>
        </p:spPr>
        <p:txBody>
          <a:bodyPr/>
          <a:lstStyle/>
          <a:p>
            <a:r>
              <a:rPr lang="en-US" altLang="zh-CN" dirty="0"/>
              <a:t>How to partition a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2392120" y="1712321"/>
            <a:ext cx="331787" cy="331788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zh-CN" altLang="en-US" sz="12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39820" y="2094909"/>
            <a:ext cx="331787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1780932" y="1923512"/>
            <a:ext cx="659774" cy="469850"/>
            <a:chOff x="5148038" y="1259916"/>
            <a:chExt cx="716674" cy="510297"/>
          </a:xfrm>
        </p:grpSpPr>
        <p:sp>
          <p:nvSpPr>
            <p:cNvPr id="8" name="椭圆 7"/>
            <p:cNvSpPr/>
            <p:nvPr/>
          </p:nvSpPr>
          <p:spPr bwMode="auto">
            <a:xfrm>
              <a:off x="5148038" y="1411587"/>
              <a:ext cx="358677" cy="35862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9" name="直接连接符 18"/>
            <p:cNvCxnSpPr>
              <a:cxnSpLocks noChangeShapeType="1"/>
              <a:stCxn id="5" idx="3"/>
              <a:endCxn id="8" idx="7"/>
            </p:cNvCxnSpPr>
            <p:nvPr/>
          </p:nvCxnSpPr>
          <p:spPr bwMode="auto">
            <a:xfrm flipH="1">
              <a:off x="5454187" y="1259916"/>
              <a:ext cx="410525" cy="20419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直接连接符 19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2675164" y="1995300"/>
            <a:ext cx="413862" cy="1482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组合 23"/>
          <p:cNvGrpSpPr>
            <a:grpSpLocks/>
          </p:cNvGrpSpPr>
          <p:nvPr/>
        </p:nvGrpSpPr>
        <p:grpSpPr bwMode="auto">
          <a:xfrm>
            <a:off x="1383210" y="2329455"/>
            <a:ext cx="446287" cy="380049"/>
            <a:chOff x="5148064" y="1360049"/>
            <a:chExt cx="484775" cy="412767"/>
          </a:xfrm>
        </p:grpSpPr>
        <p:sp>
          <p:nvSpPr>
            <p:cNvPr id="12" name="椭圆 11"/>
            <p:cNvSpPr/>
            <p:nvPr/>
          </p:nvSpPr>
          <p:spPr bwMode="auto">
            <a:xfrm>
              <a:off x="5147260" y="1413936"/>
              <a:ext cx="358677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13" name="直接连接符 25"/>
            <p:cNvCxnSpPr>
              <a:cxnSpLocks noChangeShapeType="1"/>
              <a:endCxn id="12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26"/>
          <p:cNvGrpSpPr>
            <a:grpSpLocks/>
          </p:cNvGrpSpPr>
          <p:nvPr/>
        </p:nvGrpSpPr>
        <p:grpSpPr bwMode="auto">
          <a:xfrm>
            <a:off x="2632359" y="2347208"/>
            <a:ext cx="446287" cy="380049"/>
            <a:chOff x="5148064" y="1360049"/>
            <a:chExt cx="484775" cy="412767"/>
          </a:xfrm>
        </p:grpSpPr>
        <p:sp>
          <p:nvSpPr>
            <p:cNvPr id="15" name="椭圆 14"/>
            <p:cNvSpPr/>
            <p:nvPr/>
          </p:nvSpPr>
          <p:spPr bwMode="auto">
            <a:xfrm>
              <a:off x="5147492" y="1413621"/>
              <a:ext cx="360402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16" name="直接连接符 28"/>
            <p:cNvCxnSpPr>
              <a:cxnSpLocks noChangeShapeType="1"/>
              <a:endCxn id="15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" name="直接连接符 37"/>
          <p:cNvCxnSpPr>
            <a:cxnSpLocks noChangeShapeType="1"/>
          </p:cNvCxnSpPr>
          <p:nvPr/>
        </p:nvCxnSpPr>
        <p:spPr bwMode="auto">
          <a:xfrm>
            <a:off x="2063870" y="2347208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41"/>
          <p:cNvCxnSpPr>
            <a:cxnSpLocks noChangeShapeType="1"/>
          </p:cNvCxnSpPr>
          <p:nvPr/>
        </p:nvCxnSpPr>
        <p:spPr bwMode="auto">
          <a:xfrm>
            <a:off x="2936032" y="2676165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42"/>
          <p:cNvCxnSpPr>
            <a:cxnSpLocks noChangeShapeType="1"/>
          </p:cNvCxnSpPr>
          <p:nvPr/>
        </p:nvCxnSpPr>
        <p:spPr bwMode="auto">
          <a:xfrm>
            <a:off x="3300633" y="2374233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椭圆 19"/>
          <p:cNvSpPr/>
          <p:nvPr/>
        </p:nvSpPr>
        <p:spPr bwMode="auto">
          <a:xfrm>
            <a:off x="2139707" y="2398121"/>
            <a:ext cx="331788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e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006482" y="2744196"/>
            <a:ext cx="331788" cy="33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h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71607" y="2425109"/>
            <a:ext cx="331788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g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86869" y="2024147"/>
            <a:ext cx="1700681" cy="1080464"/>
            <a:chOff x="4686869" y="2854600"/>
            <a:chExt cx="1700681" cy="1080464"/>
          </a:xfrm>
        </p:grpSpPr>
        <p:grpSp>
          <p:nvGrpSpPr>
            <p:cNvPr id="24" name="组合 22"/>
            <p:cNvGrpSpPr>
              <a:grpSpLocks/>
            </p:cNvGrpSpPr>
            <p:nvPr/>
          </p:nvGrpSpPr>
          <p:grpSpPr bwMode="auto">
            <a:xfrm>
              <a:off x="5493318" y="2854600"/>
              <a:ext cx="659774" cy="397838"/>
              <a:chOff x="5148038" y="1338126"/>
              <a:chExt cx="716674" cy="432087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5148038" y="1411587"/>
                <a:ext cx="358677" cy="3586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7" name="直接连接符 18"/>
              <p:cNvCxnSpPr>
                <a:cxnSpLocks noChangeShapeType="1"/>
                <a:stCxn id="39" idx="3"/>
                <a:endCxn id="36" idx="7"/>
              </p:cNvCxnSpPr>
              <p:nvPr/>
            </p:nvCxnSpPr>
            <p:spPr bwMode="auto">
              <a:xfrm flipH="1">
                <a:off x="5454187" y="1338126"/>
                <a:ext cx="410525" cy="125981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23"/>
            <p:cNvGrpSpPr>
              <a:grpSpLocks/>
            </p:cNvGrpSpPr>
            <p:nvPr/>
          </p:nvGrpSpPr>
          <p:grpSpPr bwMode="auto">
            <a:xfrm>
              <a:off x="5095596" y="3188535"/>
              <a:ext cx="446287" cy="380049"/>
              <a:chOff x="5148064" y="1360049"/>
              <a:chExt cx="484775" cy="412767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5147260" y="1413936"/>
                <a:ext cx="358677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5" name="直接连接符 25"/>
              <p:cNvCxnSpPr>
                <a:cxnSpLocks noChangeShapeType="1"/>
                <a:endCxn id="34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6" name="直接连接符 35"/>
            <p:cNvCxnSpPr>
              <a:cxnSpLocks noChangeShapeType="1"/>
            </p:cNvCxnSpPr>
            <p:nvPr/>
          </p:nvCxnSpPr>
          <p:spPr bwMode="auto">
            <a:xfrm flipH="1">
              <a:off x="4959934" y="3520037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6"/>
            <p:cNvCxnSpPr>
              <a:cxnSpLocks noChangeShapeType="1"/>
            </p:cNvCxnSpPr>
            <p:nvPr/>
          </p:nvCxnSpPr>
          <p:spPr bwMode="auto">
            <a:xfrm flipH="1">
              <a:off x="6224177" y="3537790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37"/>
            <p:cNvCxnSpPr>
              <a:cxnSpLocks noChangeShapeType="1"/>
            </p:cNvCxnSpPr>
            <p:nvPr/>
          </p:nvCxnSpPr>
          <p:spPr bwMode="auto">
            <a:xfrm>
              <a:off x="5776256" y="3206288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40"/>
            <p:cNvCxnSpPr>
              <a:cxnSpLocks noChangeShapeType="1"/>
            </p:cNvCxnSpPr>
            <p:nvPr/>
          </p:nvCxnSpPr>
          <p:spPr bwMode="auto">
            <a:xfrm>
              <a:off x="5405777" y="3516267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/>
            <p:cNvSpPr/>
            <p:nvPr/>
          </p:nvSpPr>
          <p:spPr bwMode="auto">
            <a:xfrm>
              <a:off x="4686869" y="356835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5512368" y="3562001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5852093" y="325720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055763" y="3603276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4506" y="1740948"/>
            <a:ext cx="1311275" cy="1362075"/>
            <a:chOff x="6104506" y="2571401"/>
            <a:chExt cx="1311275" cy="1362075"/>
          </a:xfrm>
        </p:grpSpPr>
        <p:sp>
          <p:nvSpPr>
            <p:cNvPr id="39" name="椭圆 38"/>
            <p:cNvSpPr/>
            <p:nvPr/>
          </p:nvSpPr>
          <p:spPr bwMode="auto">
            <a:xfrm>
              <a:off x="6104506" y="2571401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6752206" y="2953989"/>
              <a:ext cx="331787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41" name="直接连接符 19"/>
            <p:cNvCxnSpPr>
              <a:cxnSpLocks noChangeShapeType="1"/>
              <a:stCxn id="39" idx="5"/>
              <a:endCxn id="40" idx="1"/>
            </p:cNvCxnSpPr>
            <p:nvPr/>
          </p:nvCxnSpPr>
          <p:spPr bwMode="auto">
            <a:xfrm>
              <a:off x="6387550" y="2854380"/>
              <a:ext cx="413862" cy="1482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2" name="组合 26"/>
            <p:cNvGrpSpPr>
              <a:grpSpLocks/>
            </p:cNvGrpSpPr>
            <p:nvPr/>
          </p:nvGrpSpPr>
          <p:grpSpPr bwMode="auto">
            <a:xfrm>
              <a:off x="6344745" y="3206288"/>
              <a:ext cx="446287" cy="380049"/>
              <a:chOff x="5148064" y="1360049"/>
              <a:chExt cx="484775" cy="412767"/>
            </a:xfrm>
          </p:grpSpPr>
          <p:sp>
            <p:nvSpPr>
              <p:cNvPr id="47" name="椭圆 46"/>
              <p:cNvSpPr/>
              <p:nvPr/>
            </p:nvSpPr>
            <p:spPr bwMode="auto">
              <a:xfrm>
                <a:off x="5147492" y="1413621"/>
                <a:ext cx="360402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6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48" name="直接连接符 28"/>
              <p:cNvCxnSpPr>
                <a:cxnSpLocks noChangeShapeType="1"/>
                <a:endCxn id="47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3" name="直接连接符 41"/>
            <p:cNvCxnSpPr>
              <a:cxnSpLocks noChangeShapeType="1"/>
            </p:cNvCxnSpPr>
            <p:nvPr/>
          </p:nvCxnSpPr>
          <p:spPr bwMode="auto">
            <a:xfrm>
              <a:off x="6648418" y="3535245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2"/>
            <p:cNvCxnSpPr>
              <a:cxnSpLocks noChangeShapeType="1"/>
            </p:cNvCxnSpPr>
            <p:nvPr/>
          </p:nvCxnSpPr>
          <p:spPr bwMode="auto">
            <a:xfrm>
              <a:off x="7013019" y="3233313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/>
            <p:cNvSpPr/>
            <p:nvPr/>
          </p:nvSpPr>
          <p:spPr bwMode="auto">
            <a:xfrm>
              <a:off x="6718868" y="3603276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7083993" y="3284189"/>
              <a:ext cx="331788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52093" y="1340768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Tree B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5265" y="1342989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Tree A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7524328" y="1525434"/>
            <a:ext cx="504056" cy="1536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88284" y="5301208"/>
            <a:ext cx="93113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Each time a node is divided, it is necessary to judge the positional relationship between the node partition in A and the node partition in B within the area represented by the node in B.</a:t>
            </a:r>
            <a:endParaRPr lang="zh-CN" altLang="en-US" sz="28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328093" y="3353655"/>
            <a:ext cx="1497012" cy="1435378"/>
            <a:chOff x="4270151" y="4513902"/>
            <a:chExt cx="1497012" cy="1435378"/>
          </a:xfrm>
        </p:grpSpPr>
        <p:grpSp>
          <p:nvGrpSpPr>
            <p:cNvPr id="56" name="组合 55"/>
            <p:cNvGrpSpPr/>
            <p:nvPr/>
          </p:nvGrpSpPr>
          <p:grpSpPr>
            <a:xfrm>
              <a:off x="4270151" y="4971380"/>
              <a:ext cx="1497012" cy="977900"/>
              <a:chOff x="4686869" y="2922239"/>
              <a:chExt cx="1497012" cy="977900"/>
            </a:xfrm>
          </p:grpSpPr>
          <p:sp>
            <p:nvSpPr>
              <p:cNvPr id="58" name="椭圆 57"/>
              <p:cNvSpPr/>
              <p:nvPr/>
            </p:nvSpPr>
            <p:spPr bwMode="auto">
              <a:xfrm>
                <a:off x="5493317" y="2922239"/>
                <a:ext cx="330200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59" name="组合 23"/>
              <p:cNvGrpSpPr>
                <a:grpSpLocks/>
              </p:cNvGrpSpPr>
              <p:nvPr/>
            </p:nvGrpSpPr>
            <p:grpSpPr bwMode="auto">
              <a:xfrm>
                <a:off x="5095596" y="3188535"/>
                <a:ext cx="446287" cy="380049"/>
                <a:chOff x="5148064" y="1360049"/>
                <a:chExt cx="484775" cy="412767"/>
              </a:xfrm>
            </p:grpSpPr>
            <p:sp>
              <p:nvSpPr>
                <p:cNvPr id="66" name="椭圆 65"/>
                <p:cNvSpPr/>
                <p:nvPr/>
              </p:nvSpPr>
              <p:spPr bwMode="auto">
                <a:xfrm>
                  <a:off x="5147260" y="1413936"/>
                  <a:ext cx="358677" cy="35862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cxnSp>
              <p:nvCxnSpPr>
                <p:cNvPr id="67" name="直接连接符 25"/>
                <p:cNvCxnSpPr>
                  <a:cxnSpLocks noChangeShapeType="1"/>
                  <a:endCxn id="66" idx="7"/>
                </p:cNvCxnSpPr>
                <p:nvPr/>
              </p:nvCxnSpPr>
              <p:spPr bwMode="auto">
                <a:xfrm flipH="1">
                  <a:off x="5455377" y="1360049"/>
                  <a:ext cx="177462" cy="10545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60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959934" y="3520037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连接符 37"/>
              <p:cNvCxnSpPr>
                <a:cxnSpLocks noChangeShapeType="1"/>
              </p:cNvCxnSpPr>
              <p:nvPr/>
            </p:nvCxnSpPr>
            <p:spPr bwMode="auto">
              <a:xfrm>
                <a:off x="5776256" y="3206288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连接符 40"/>
              <p:cNvCxnSpPr>
                <a:cxnSpLocks noChangeShapeType="1"/>
              </p:cNvCxnSpPr>
              <p:nvPr/>
            </p:nvCxnSpPr>
            <p:spPr bwMode="auto">
              <a:xfrm>
                <a:off x="5405777" y="3516267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椭圆 62"/>
              <p:cNvSpPr/>
              <p:nvPr/>
            </p:nvSpPr>
            <p:spPr bwMode="auto">
              <a:xfrm>
                <a:off x="4686869" y="356835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 bwMode="auto">
              <a:xfrm>
                <a:off x="5512368" y="3562001"/>
                <a:ext cx="331788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 bwMode="auto">
              <a:xfrm>
                <a:off x="5852093" y="325720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666701" y="4513902"/>
              <a:ext cx="84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B_Left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407922" y="3353655"/>
            <a:ext cx="1721438" cy="1867426"/>
            <a:chOff x="6349980" y="4513902"/>
            <a:chExt cx="1721438" cy="1867426"/>
          </a:xfrm>
        </p:grpSpPr>
        <p:grpSp>
          <p:nvGrpSpPr>
            <p:cNvPr id="69" name="组合 68"/>
            <p:cNvGrpSpPr/>
            <p:nvPr/>
          </p:nvGrpSpPr>
          <p:grpSpPr>
            <a:xfrm>
              <a:off x="6349980" y="4513902"/>
              <a:ext cx="1721438" cy="1867426"/>
              <a:chOff x="6349980" y="4513902"/>
              <a:chExt cx="1721438" cy="186742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6349980" y="5019253"/>
                <a:ext cx="1721438" cy="1362075"/>
                <a:chOff x="6349980" y="4809001"/>
                <a:chExt cx="1721438" cy="1362075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6760143" y="4809001"/>
                  <a:ext cx="1311275" cy="1362075"/>
                  <a:chOff x="6104506" y="2571401"/>
                  <a:chExt cx="1311275" cy="1362075"/>
                </a:xfrm>
              </p:grpSpPr>
              <p:sp>
                <p:nvSpPr>
                  <p:cNvPr id="78" name="椭圆 77"/>
                  <p:cNvSpPr/>
                  <p:nvPr/>
                </p:nvSpPr>
                <p:spPr bwMode="auto">
                  <a:xfrm>
                    <a:off x="6104506" y="2571401"/>
                    <a:ext cx="331787" cy="331788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1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 bwMode="auto">
                  <a:xfrm>
                    <a:off x="6752206" y="2953989"/>
                    <a:ext cx="331787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3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cxnSp>
                <p:nvCxnSpPr>
                  <p:cNvPr id="80" name="直接连接符 19"/>
                  <p:cNvCxnSpPr>
                    <a:cxnSpLocks noChangeShapeType="1"/>
                    <a:stCxn id="78" idx="5"/>
                    <a:endCxn id="79" idx="1"/>
                  </p:cNvCxnSpPr>
                  <p:nvPr/>
                </p:nvCxnSpPr>
                <p:spPr bwMode="auto">
                  <a:xfrm>
                    <a:off x="6387550" y="2854380"/>
                    <a:ext cx="413862" cy="148296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81" name="组合 26"/>
                  <p:cNvGrpSpPr>
                    <a:grpSpLocks/>
                  </p:cNvGrpSpPr>
                  <p:nvPr/>
                </p:nvGrpSpPr>
                <p:grpSpPr bwMode="auto">
                  <a:xfrm>
                    <a:off x="6344745" y="3206288"/>
                    <a:ext cx="446287" cy="380049"/>
                    <a:chOff x="5148064" y="1360049"/>
                    <a:chExt cx="484775" cy="412767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 bwMode="auto">
                    <a:xfrm>
                      <a:off x="5147492" y="1413621"/>
                      <a:ext cx="360402" cy="358627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  <a:ea typeface="楷体_GB2312" pitchFamily="49" charset="-122"/>
                      </a:endParaRPr>
                    </a:p>
                  </p:txBody>
                </p:sp>
                <p:cxnSp>
                  <p:nvCxnSpPr>
                    <p:cNvPr id="87" name="直接连接符 28"/>
                    <p:cNvCxnSpPr>
                      <a:cxnSpLocks noChangeShapeType="1"/>
                      <a:endCxn id="86" idx="7"/>
                    </p:cNvCxnSpPr>
                    <p:nvPr/>
                  </p:nvCxnSpPr>
                  <p:spPr bwMode="auto">
                    <a:xfrm flipH="1">
                      <a:off x="5455377" y="1360049"/>
                      <a:ext cx="177462" cy="105454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82" name="直接连接符 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48418" y="3535245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3" name="直接连接符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13019" y="3233313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4" name="椭圆 83"/>
                  <p:cNvSpPr/>
                  <p:nvPr/>
                </p:nvSpPr>
                <p:spPr bwMode="auto">
                  <a:xfrm>
                    <a:off x="6718868" y="3603276"/>
                    <a:ext cx="331788" cy="330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…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 bwMode="auto">
                  <a:xfrm>
                    <a:off x="7083993" y="3284189"/>
                    <a:ext cx="331788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7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</p:grpSp>
            <p:cxnSp>
              <p:nvCxnSpPr>
                <p:cNvPr id="76" name="直接连接符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23045" y="5066805"/>
                  <a:ext cx="163373" cy="9709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7" name="椭圆 76"/>
                <p:cNvSpPr/>
                <p:nvPr/>
              </p:nvSpPr>
              <p:spPr bwMode="auto">
                <a:xfrm>
                  <a:off x="6349980" y="5115119"/>
                  <a:ext cx="331788" cy="33178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>
                      <a:solidFill>
                        <a:schemeClr val="tx1"/>
                      </a:solidFill>
                      <a:ea typeface="楷体_GB2312" pitchFamily="49" charset="-122"/>
                    </a:rPr>
                    <a:t>…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590185" y="4513902"/>
                <a:ext cx="1116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B_Right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614218" y="5983097"/>
              <a:ext cx="436438" cy="380102"/>
              <a:chOff x="4422551" y="5721578"/>
              <a:chExt cx="436438" cy="380102"/>
            </a:xfrm>
          </p:grpSpPr>
          <p:cxnSp>
            <p:nvCxnSpPr>
              <p:cNvPr id="71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695616" y="5721578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椭圆 71"/>
              <p:cNvSpPr/>
              <p:nvPr/>
            </p:nvSpPr>
            <p:spPr bwMode="auto">
              <a:xfrm>
                <a:off x="4422551" y="5769892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88" name="矩形 87"/>
          <p:cNvSpPr/>
          <p:nvPr/>
        </p:nvSpPr>
        <p:spPr>
          <a:xfrm>
            <a:off x="7631678" y="3030489"/>
            <a:ext cx="3641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Split each node from top to bottom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579296" cy="1600200"/>
          </a:xfrm>
        </p:spPr>
        <p:txBody>
          <a:bodyPr/>
          <a:lstStyle/>
          <a:p>
            <a:r>
              <a:rPr lang="en-US" altLang="zh-CN" dirty="0"/>
              <a:t>How to partition a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C:\Users\qinghua\Pictures\图片11111111111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631218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041595" y="1628800"/>
            <a:ext cx="31285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T.p</a:t>
            </a:r>
            <a:r>
              <a:rPr lang="en-US" altLang="zh-CN" dirty="0"/>
              <a:t> represents the partition of the split node</a:t>
            </a:r>
          </a:p>
          <a:p>
            <a:r>
              <a:rPr lang="en-US" altLang="zh-CN" dirty="0"/>
              <a:t>(Node in B)</a:t>
            </a:r>
          </a:p>
          <a:p>
            <a:endParaRPr lang="en-US" altLang="zh-CN" dirty="0"/>
          </a:p>
          <a:p>
            <a:r>
              <a:rPr lang="en-US" altLang="zh-CN" dirty="0"/>
              <a:t>P represents the partition of the split node</a:t>
            </a:r>
          </a:p>
          <a:p>
            <a:r>
              <a:rPr lang="en-US" altLang="zh-CN" dirty="0"/>
              <a:t>(Node in A)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the split node be node1,</a:t>
            </a:r>
          </a:p>
          <a:p>
            <a:r>
              <a:rPr lang="en-US" altLang="zh-CN" dirty="0"/>
              <a:t>The process of splitting node1 is actually</a:t>
            </a:r>
          </a:p>
          <a:p>
            <a:r>
              <a:rPr lang="en-US" altLang="zh-CN" dirty="0"/>
              <a:t>The process of splitting the left and right child nodes of node1</a:t>
            </a:r>
          </a:p>
          <a:p>
            <a:endParaRPr lang="en-US" altLang="zh-CN" dirty="0"/>
          </a:p>
          <a:p>
            <a:r>
              <a:rPr lang="en-US" altLang="zh-CN" dirty="0"/>
              <a:t>Therefore, it is necessary to judge the positional relationship between </a:t>
            </a:r>
            <a:r>
              <a:rPr lang="en-US" altLang="zh-CN" dirty="0" err="1"/>
              <a:t>T.p</a:t>
            </a:r>
            <a:r>
              <a:rPr lang="en-US" altLang="zh-CN" dirty="0"/>
              <a:t> and P.</a:t>
            </a:r>
          </a:p>
          <a:p>
            <a:r>
              <a:rPr lang="en-US" altLang="zh-CN" dirty="0"/>
              <a:t>To determine the segmentation strategy for the left and right children of node1</a:t>
            </a:r>
          </a:p>
          <a:p>
            <a:endParaRPr lang="en-US" altLang="zh-CN" dirty="0"/>
          </a:p>
          <a:p>
            <a:r>
              <a:rPr lang="en-US" altLang="zh-CN" dirty="0"/>
              <a:t>Step by step recursion from B root node to leaf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3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altLang="zh-CN" dirty="0"/>
              <a:t>Generate polygon edges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196752"/>
            <a:ext cx="11678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previous process has actually completed the Boolean operation task of </a:t>
            </a:r>
            <a:r>
              <a:rPr lang="en-US" altLang="zh-CN" dirty="0" err="1"/>
              <a:t>BspTree</a:t>
            </a:r>
            <a:r>
              <a:rPr lang="en-US" altLang="zh-CN" dirty="0"/>
              <a:t>, but this assignment</a:t>
            </a:r>
          </a:p>
          <a:p>
            <a:r>
              <a:rPr lang="en-US" altLang="zh-CN" dirty="0"/>
              <a:t>The sides of the polygon need to be displayed, so the sides of the polygon need to be extracted from the </a:t>
            </a:r>
            <a:r>
              <a:rPr lang="en-US" altLang="zh-CN" dirty="0" err="1"/>
              <a:t>BspTree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85736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C. Application of binary space partitioning trees to geometric modeling and ray-tracing[J]. Ph.D. Dissertation, Georgia Institute of Technology, Atlanta, Georgia, 1987.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3820" y="3356992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Any edge of the resulting polygon must be the dividing line between the interior and exterior of the polygon.</a:t>
            </a:r>
          </a:p>
          <a:p>
            <a:r>
              <a:rPr lang="en-US" altLang="zh-CN" sz="2400" dirty="0"/>
              <a:t>         So if an edge is both an edge of an inner region and an edge of an outer region, then this edge belongs to the boundary of the resulting polygon.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265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>
                <a:effectLst/>
              </a:rPr>
              <a:t>Complexity 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简单实现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作者利用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arrangements of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技术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polygon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36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10217</TotalTime>
  <Words>1096</Words>
  <Application>Microsoft Office PowerPoint</Application>
  <PresentationFormat>화면 슬라이드 쇼(4:3)</PresentationFormat>
  <Paragraphs>198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主管人员</vt:lpstr>
      <vt:lpstr>General polygon Boolean operations based on binary space partitioning tree</vt:lpstr>
      <vt:lpstr>references</vt:lpstr>
      <vt:lpstr>Intro: BspTree </vt:lpstr>
      <vt:lpstr>Merge two BspTree </vt:lpstr>
      <vt:lpstr>Merge two BspTree </vt:lpstr>
      <vt:lpstr>How to partition a BspTree </vt:lpstr>
      <vt:lpstr>How to partition a BspTree </vt:lpstr>
      <vt:lpstr>Generate polygon edges</vt:lpstr>
      <vt:lpstr>Complexity Analysis</vt:lpstr>
      <vt:lpstr>Others </vt:lpstr>
      <vt:lpstr>E&amp;Q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基于binary space partitioning tree的一般多边形布尔运算</dc:title>
  <dc:creator>qinghua</dc:creator>
  <cp:lastModifiedBy>Gyujin Choi</cp:lastModifiedBy>
  <cp:revision>47</cp:revision>
  <dcterms:created xsi:type="dcterms:W3CDTF">2014-12-25T05:18:00Z</dcterms:created>
  <dcterms:modified xsi:type="dcterms:W3CDTF">2023-04-05T01:03:09Z</dcterms:modified>
</cp:coreProperties>
</file>