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9C893073-F185-4F88-9014-5C86CD1BD142}">
          <p14:sldIdLst>
            <p14:sldId id="256"/>
          </p14:sldIdLst>
        </p14:section>
        <p14:section name="刘江的部分" id="{C810C7E7-983C-4CBB-ABC9-020FED794DC9}">
          <p14:sldIdLst/>
        </p14:section>
        <p14:section name="孙竟耀的部分" id="{8986E747-E68A-48CF-AF11-CE925CE7D4DD}">
          <p14:sldIdLst/>
        </p14:section>
        <p14:section name="金帆的部分" id="{47DE0A7A-E259-4378-B49D-F13689CCD40E}">
          <p14:sldIdLst/>
        </p14:section>
        <p14:section name="创新实验" id="{92522EA4-6640-45C6-B9FB-FDE3017BD7D3}">
          <p14:sldIdLst>
            <p14:sldId id="258"/>
            <p14:sldId id="257"/>
            <p14:sldId id="260"/>
            <p14:sldId id="261"/>
            <p14:sldId id="262"/>
          </p14:sldIdLst>
        </p14:section>
        <p14:section name="分工" id="{E62087F9-AC9F-4D53-AED9-7327E35DDA85}">
          <p14:sldIdLst>
            <p14:sldId id="263"/>
            <p14:sldId id="264"/>
            <p14:sldId id="265"/>
          </p14:sldIdLst>
        </p14:section>
        <p14:section name="附录" id="{FBEBD980-ED4D-46D4-8FA0-4944B295481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DC43B-E1A6-44D1-AE1C-36770E273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9700675" cy="2387600"/>
          </a:xfrm>
        </p:spPr>
        <p:txBody>
          <a:bodyPr/>
          <a:lstStyle/>
          <a:p>
            <a:r>
              <a:rPr lang="zh-CN" altLang="en-US" cap="none" dirty="0">
                <a:solidFill>
                  <a:schemeClr val="bg2">
                    <a:lumMod val="50000"/>
                  </a:schemeClr>
                </a:solidFill>
              </a:rPr>
              <a:t>基于</a:t>
            </a:r>
            <a:r>
              <a:rPr lang="en-US" altLang="zh-CN" cap="none" dirty="0">
                <a:solidFill>
                  <a:schemeClr val="bg2">
                    <a:lumMod val="50000"/>
                  </a:schemeClr>
                </a:solidFill>
              </a:rPr>
              <a:t>Kinect</a:t>
            </a:r>
            <a:r>
              <a:rPr lang="zh-CN" altLang="en-US" cap="none" dirty="0">
                <a:solidFill>
                  <a:schemeClr val="bg2">
                    <a:lumMod val="50000"/>
                  </a:schemeClr>
                </a:solidFill>
              </a:rPr>
              <a:t>手势交互的自平衡小车</a:t>
            </a:r>
            <a:br>
              <a:rPr lang="en-US" altLang="zh-CN" cap="non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cap="none" dirty="0">
                <a:solidFill>
                  <a:schemeClr val="bg2">
                    <a:lumMod val="50000"/>
                  </a:schemeClr>
                </a:solidFill>
              </a:rPr>
              <a:t>A Kinect-based Self-Balancing Scooter </a:t>
            </a:r>
            <a:endParaRPr lang="zh-CN" altLang="en-US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24B4B2-1CD8-4377-8DCE-CAD2372E6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559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2017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现代电子系统设计课程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·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分组创新实验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刘江（</a:t>
            </a:r>
            <a:r>
              <a:rPr lang="en-US" altLang="zh-CN" dirty="0">
                <a:solidFill>
                  <a:schemeClr val="bg1"/>
                </a:solidFill>
              </a:rPr>
              <a:t>2015011512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孙竟耀（</a:t>
            </a:r>
            <a:r>
              <a:rPr lang="en-US" altLang="zh-CN" dirty="0">
                <a:solidFill>
                  <a:schemeClr val="bg1"/>
                </a:solidFill>
              </a:rPr>
              <a:t>2015011504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金帆（</a:t>
            </a:r>
            <a:r>
              <a:rPr lang="en-US" altLang="zh-CN" dirty="0">
                <a:solidFill>
                  <a:schemeClr val="bg1"/>
                </a:solidFill>
              </a:rPr>
              <a:t>2015011506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2408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C9309-1DE9-4675-ABDB-CC722674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More Photos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7C7A0-85BB-4C4B-A8DC-BB7FF86A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46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96D9-FD09-4D18-AF41-210D5B6D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841203" cy="1478570"/>
          </a:xfrm>
        </p:spPr>
        <p:txBody>
          <a:bodyPr/>
          <a:lstStyle/>
          <a:p>
            <a:r>
              <a:rPr lang="en-US" altLang="zh-CN" cap="none" dirty="0">
                <a:solidFill>
                  <a:schemeClr val="bg1"/>
                </a:solidFill>
              </a:rPr>
              <a:t>A dream of standing balance </a:t>
            </a:r>
            <a:br>
              <a:rPr lang="en-US" altLang="zh-CN" cap="none" dirty="0">
                <a:solidFill>
                  <a:schemeClr val="bg1"/>
                </a:solidFill>
              </a:rPr>
            </a:br>
            <a:r>
              <a:rPr lang="en-US" altLang="zh-CN" cap="none" dirty="0">
                <a:solidFill>
                  <a:schemeClr val="bg1"/>
                </a:solidFill>
              </a:rPr>
              <a:t>on two wheels, even fewer…</a:t>
            </a:r>
            <a:endParaRPr lang="zh-CN" altLang="en-US" cap="none" dirty="0">
              <a:solidFill>
                <a:schemeClr val="bg1"/>
              </a:solidFill>
            </a:endParaRPr>
          </a:p>
        </p:txBody>
      </p:sp>
      <p:pic>
        <p:nvPicPr>
          <p:cNvPr id="5" name="内容占位符 4" descr="图片包含 运输, 黄色, 三轮车&#10;&#10;已生成极高可信度的说明">
            <a:extLst>
              <a:ext uri="{FF2B5EF4-FFF2-40B4-BE49-F238E27FC236}">
                <a16:creationId xmlns:a16="http://schemas.microsoft.com/office/drawing/2014/main" id="{18388528-984A-42BD-A758-54653E665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96" y="2306050"/>
            <a:ext cx="2419556" cy="3084934"/>
          </a:xfrm>
        </p:spPr>
      </p:pic>
      <p:pic>
        <p:nvPicPr>
          <p:cNvPr id="7" name="图片 6" descr="图片包含 黑色, 就坐, 餐桌, 室内&#10;&#10;已生成高可信度的说明">
            <a:extLst>
              <a:ext uri="{FF2B5EF4-FFF2-40B4-BE49-F238E27FC236}">
                <a16:creationId xmlns:a16="http://schemas.microsoft.com/office/drawing/2014/main" id="{615335CB-18CC-4AC4-8241-01ED61AE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02" y="2306050"/>
            <a:ext cx="3084934" cy="30849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34BB1B-65F8-4422-AEC9-1919A267E17F}"/>
              </a:ext>
            </a:extLst>
          </p:cNvPr>
          <p:cNvSpPr/>
          <p:nvPr/>
        </p:nvSpPr>
        <p:spPr>
          <a:xfrm>
            <a:off x="6445186" y="5169070"/>
            <a:ext cx="3806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自平衡车是一种轴向直列的两轮车，通过测量倾角和倾斜速率，并给电机发送相应控制信号，来达到平衡。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0E8839-45C4-4A27-B648-D5832927679A}"/>
              </a:ext>
            </a:extLst>
          </p:cNvPr>
          <p:cNvSpPr/>
          <p:nvPr/>
        </p:nvSpPr>
        <p:spPr>
          <a:xfrm>
            <a:off x="4783569" y="6369399"/>
            <a:ext cx="7199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http://www.ntu.edu.sg/home/mffyap/web/docs/Selfbalancingscooter.pdf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8C6800-A1C7-43BC-A09C-DF5089A6A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86" y="2300846"/>
            <a:ext cx="5619249" cy="26644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7FA92C-75B5-490C-8A6E-38664FCC1B2E}"/>
              </a:ext>
            </a:extLst>
          </p:cNvPr>
          <p:cNvSpPr txBox="1"/>
          <p:nvPr/>
        </p:nvSpPr>
        <p:spPr>
          <a:xfrm>
            <a:off x="8142135" y="675473"/>
            <a:ext cx="352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创新实验</a:t>
            </a:r>
          </a:p>
        </p:txBody>
      </p:sp>
    </p:spTree>
    <p:extLst>
      <p:ext uri="{BB962C8B-B14F-4D97-AF65-F5344CB8AC3E}">
        <p14:creationId xmlns:p14="http://schemas.microsoft.com/office/powerpoint/2010/main" val="87732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2D8D-AC80-4B3A-9788-3B522914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System Block Diagram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121175D6-7F83-454C-8F42-A3A53823B7B7}"/>
              </a:ext>
            </a:extLst>
          </p:cNvPr>
          <p:cNvSpPr/>
          <p:nvPr/>
        </p:nvSpPr>
        <p:spPr>
          <a:xfrm rot="18507273" flipV="1">
            <a:off x="7016745" y="2078992"/>
            <a:ext cx="4259808" cy="3953735"/>
          </a:xfrm>
          <a:prstGeom prst="arc">
            <a:avLst>
              <a:gd name="adj1" fmla="val 16329664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203862C-8432-4142-85AC-0BD44571E341}"/>
              </a:ext>
            </a:extLst>
          </p:cNvPr>
          <p:cNvGrpSpPr/>
          <p:nvPr/>
        </p:nvGrpSpPr>
        <p:grpSpPr>
          <a:xfrm>
            <a:off x="785177" y="2028909"/>
            <a:ext cx="10916081" cy="3952527"/>
            <a:chOff x="785177" y="2028909"/>
            <a:chExt cx="10916081" cy="395252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EA1FFF7-08AA-4B27-B6DF-C2D55B4041E4}"/>
                </a:ext>
              </a:extLst>
            </p:cNvPr>
            <p:cNvSpPr/>
            <p:nvPr/>
          </p:nvSpPr>
          <p:spPr>
            <a:xfrm>
              <a:off x="8030817" y="3466768"/>
              <a:ext cx="2218414" cy="1144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主控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PSoC</a:t>
              </a:r>
              <a:endPara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PID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控制器）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16E9FF7-D19E-4618-9CF2-C17FA8D2D060}"/>
                </a:ext>
              </a:extLst>
            </p:cNvPr>
            <p:cNvSpPr/>
            <p:nvPr/>
          </p:nvSpPr>
          <p:spPr>
            <a:xfrm>
              <a:off x="8098403" y="2028909"/>
              <a:ext cx="2083242" cy="714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红外测距传感器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7EEBA47-C5B4-449D-94BE-EAC446185DC1}"/>
                </a:ext>
              </a:extLst>
            </p:cNvPr>
            <p:cNvSpPr/>
            <p:nvPr/>
          </p:nvSpPr>
          <p:spPr>
            <a:xfrm>
              <a:off x="7714752" y="5344601"/>
              <a:ext cx="2850544" cy="636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舵机、电机驱动模块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BD681A7-F394-490E-9E09-887CFF90AB69}"/>
                </a:ext>
              </a:extLst>
            </p:cNvPr>
            <p:cNvSpPr/>
            <p:nvPr/>
          </p:nvSpPr>
          <p:spPr>
            <a:xfrm>
              <a:off x="5052791" y="3682117"/>
              <a:ext cx="2083242" cy="714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蓝牙通讯模块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D8ED8B1-90F9-4807-9394-DB4CA179FC8F}"/>
                </a:ext>
              </a:extLst>
            </p:cNvPr>
            <p:cNvSpPr/>
            <p:nvPr/>
          </p:nvSpPr>
          <p:spPr>
            <a:xfrm>
              <a:off x="1966622" y="3682117"/>
              <a:ext cx="2350936" cy="714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Win32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调试助手程序（</a:t>
              </a:r>
              <a:r>
                <a:rPr lang="en-US" altLang="zh-CN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C#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4A347C-E87E-4368-9A62-2228BAC2CC12}"/>
                </a:ext>
              </a:extLst>
            </p:cNvPr>
            <p:cNvSpPr/>
            <p:nvPr/>
          </p:nvSpPr>
          <p:spPr>
            <a:xfrm>
              <a:off x="1141413" y="5194256"/>
              <a:ext cx="2083242" cy="714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传统</a:t>
              </a:r>
              <a:r>
                <a:rPr lang="en-US" altLang="zh-CN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GUI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控制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9910004-B255-410A-8862-FDEEFBF7CAB0}"/>
                </a:ext>
              </a:extLst>
            </p:cNvPr>
            <p:cNvSpPr/>
            <p:nvPr/>
          </p:nvSpPr>
          <p:spPr>
            <a:xfrm>
              <a:off x="1141413" y="2169978"/>
              <a:ext cx="2083242" cy="714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Kinect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87D13FD-DE6B-48D4-86CE-14E1FDEAC7C4}"/>
                </a:ext>
              </a:extLst>
            </p:cNvPr>
            <p:cNvCxnSpPr>
              <a:cxnSpLocks/>
            </p:cNvCxnSpPr>
            <p:nvPr/>
          </p:nvCxnSpPr>
          <p:spPr>
            <a:xfrm>
              <a:off x="2515401" y="3044967"/>
              <a:ext cx="840050" cy="4764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012C54D-811A-434D-BDE9-2026B7E18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401" y="4570361"/>
              <a:ext cx="840049" cy="44994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7DB42D8-CD20-4833-ADF8-573E64EEC6F0}"/>
                </a:ext>
              </a:extLst>
            </p:cNvPr>
            <p:cNvCxnSpPr>
              <a:cxnSpLocks/>
            </p:cNvCxnSpPr>
            <p:nvPr/>
          </p:nvCxnSpPr>
          <p:spPr>
            <a:xfrm>
              <a:off x="4397071" y="4055860"/>
              <a:ext cx="58839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4ACAD52-A916-489D-90ED-A5FB9EDAEDC6}"/>
                </a:ext>
              </a:extLst>
            </p:cNvPr>
            <p:cNvCxnSpPr>
              <a:cxnSpLocks/>
            </p:cNvCxnSpPr>
            <p:nvPr/>
          </p:nvCxnSpPr>
          <p:spPr>
            <a:xfrm>
              <a:off x="7308574" y="4055860"/>
              <a:ext cx="58839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6727062-ABCE-48B6-B8D4-E980CDD33A20}"/>
                </a:ext>
              </a:extLst>
            </p:cNvPr>
            <p:cNvCxnSpPr>
              <a:cxnSpLocks/>
            </p:cNvCxnSpPr>
            <p:nvPr/>
          </p:nvCxnSpPr>
          <p:spPr>
            <a:xfrm>
              <a:off x="9146650" y="4751698"/>
              <a:ext cx="0" cy="44255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6980AE3-428C-4A29-8063-E34A03269468}"/>
                </a:ext>
              </a:extLst>
            </p:cNvPr>
            <p:cNvCxnSpPr>
              <a:cxnSpLocks/>
            </p:cNvCxnSpPr>
            <p:nvPr/>
          </p:nvCxnSpPr>
          <p:spPr>
            <a:xfrm>
              <a:off x="9140024" y="2951644"/>
              <a:ext cx="0" cy="44255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832125-3684-417E-91E0-EDB5D98E348F}"/>
                </a:ext>
              </a:extLst>
            </p:cNvPr>
            <p:cNvSpPr txBox="1"/>
            <p:nvPr/>
          </p:nvSpPr>
          <p:spPr>
            <a:xfrm>
              <a:off x="3224655" y="3058222"/>
              <a:ext cx="137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Kinect API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5AF5E6-2F63-4390-AB4F-7F9C2C4712AE}"/>
                </a:ext>
              </a:extLst>
            </p:cNvPr>
            <p:cNvSpPr txBox="1"/>
            <p:nvPr/>
          </p:nvSpPr>
          <p:spPr>
            <a:xfrm>
              <a:off x="3914230" y="4570361"/>
              <a:ext cx="1566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等效为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COM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串口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105FB37-47A5-4ABF-908E-3B57C085548E}"/>
                </a:ext>
              </a:extLst>
            </p:cNvPr>
            <p:cNvSpPr txBox="1"/>
            <p:nvPr/>
          </p:nvSpPr>
          <p:spPr>
            <a:xfrm>
              <a:off x="6506787" y="4530433"/>
              <a:ext cx="1566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等效为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UART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串口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09DD025-853C-4D97-9919-E380EFA3C2DE}"/>
                </a:ext>
              </a:extLst>
            </p:cNvPr>
            <p:cNvSpPr txBox="1"/>
            <p:nvPr/>
          </p:nvSpPr>
          <p:spPr>
            <a:xfrm>
              <a:off x="11239593" y="3444240"/>
              <a:ext cx="461665" cy="1528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反馈调节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5488E83-24D0-4AA7-BEF2-450C59FFA506}"/>
                </a:ext>
              </a:extLst>
            </p:cNvPr>
            <p:cNvSpPr txBox="1"/>
            <p:nvPr/>
          </p:nvSpPr>
          <p:spPr>
            <a:xfrm>
              <a:off x="785177" y="3179836"/>
              <a:ext cx="19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捕捉手部动作和位置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4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875E8-C743-45EB-9F29-8E1469AF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solidFill>
                  <a:schemeClr val="bg1"/>
                </a:solidFill>
              </a:rPr>
              <a:t>Task 1: Hold Still and Keep Balance </a:t>
            </a:r>
            <a:endParaRPr lang="zh-CN" altLang="en-US" cap="none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669EA-ABDE-4DF9-AF14-1D1C6595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PID</a:t>
            </a:r>
            <a:r>
              <a:rPr lang="zh-CN" altLang="en-US" dirty="0">
                <a:solidFill>
                  <a:schemeClr val="bg1"/>
                </a:solidFill>
              </a:rPr>
              <a:t>控制是什么？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Proportion, Integration, differentiation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参数如何调节？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（待补充）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 descr="图片包含 物体&#10;&#10;已生成高可信度的说明">
            <a:extLst>
              <a:ext uri="{FF2B5EF4-FFF2-40B4-BE49-F238E27FC236}">
                <a16:creationId xmlns:a16="http://schemas.microsoft.com/office/drawing/2014/main" id="{BECD34F8-3AA4-490F-B56C-BFF64D91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00586"/>
            <a:ext cx="5695313" cy="17615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867D6B-4244-4757-AA89-9B62CF185C6D}"/>
              </a:ext>
            </a:extLst>
          </p:cNvPr>
          <p:cNvSpPr/>
          <p:nvPr/>
        </p:nvSpPr>
        <p:spPr>
          <a:xfrm>
            <a:off x="8268854" y="6353294"/>
            <a:ext cx="3748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http://www.51hei.com/mcu/2868.html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650A2-F798-4310-9D6A-547C360839DF}"/>
              </a:ext>
            </a:extLst>
          </p:cNvPr>
          <p:cNvSpPr txBox="1"/>
          <p:nvPr/>
        </p:nvSpPr>
        <p:spPr>
          <a:xfrm>
            <a:off x="8142135" y="675473"/>
            <a:ext cx="352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Demo</a:t>
            </a:r>
            <a:endParaRPr lang="zh-CN" altLang="en-US" sz="5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63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9012-2AD6-4882-A428-7430601E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solidFill>
                  <a:schemeClr val="bg1"/>
                </a:solidFill>
              </a:rPr>
              <a:t>Task 2: Totter under Control</a:t>
            </a:r>
            <a:endParaRPr lang="zh-CN" altLang="en-US" cap="none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E69B2-26FA-42A2-BBAD-1C394C4B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小车运动的原理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电机响应不够快？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增加一个舵机控制的摆臂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C99B7C-4047-4C4D-84CA-F62746666127}"/>
              </a:ext>
            </a:extLst>
          </p:cNvPr>
          <p:cNvSpPr txBox="1"/>
          <p:nvPr/>
        </p:nvSpPr>
        <p:spPr>
          <a:xfrm>
            <a:off x="8142135" y="675473"/>
            <a:ext cx="352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Demo</a:t>
            </a:r>
            <a:endParaRPr lang="zh-CN" altLang="en-US" sz="5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9B1EC9-8408-4E87-B0C4-E9994C54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070" y="2249487"/>
            <a:ext cx="2857500" cy="16478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3CFC8FE-C1D4-4CB8-917E-642240B3B88A}"/>
              </a:ext>
            </a:extLst>
          </p:cNvPr>
          <p:cNvSpPr/>
          <p:nvPr/>
        </p:nvSpPr>
        <p:spPr>
          <a:xfrm>
            <a:off x="7238258" y="6297635"/>
            <a:ext cx="482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http://www.eechina.com/thread-143982-1-1.html</a:t>
            </a:r>
          </a:p>
        </p:txBody>
      </p:sp>
    </p:spTree>
    <p:extLst>
      <p:ext uri="{BB962C8B-B14F-4D97-AF65-F5344CB8AC3E}">
        <p14:creationId xmlns:p14="http://schemas.microsoft.com/office/powerpoint/2010/main" val="388509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23559-F069-4A77-975C-45461A2B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solidFill>
                  <a:schemeClr val="bg1"/>
                </a:solidFill>
              </a:rPr>
              <a:t>Task 3: Kinect in Command</a:t>
            </a:r>
            <a:endParaRPr lang="zh-CN" altLang="en-US" cap="none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0381-B7DC-4FAE-982C-D6FD1DA6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Kinect</a:t>
            </a:r>
            <a:r>
              <a:rPr lang="zh-CN" altLang="en-US" dirty="0">
                <a:solidFill>
                  <a:schemeClr val="bg1"/>
                </a:solidFill>
              </a:rPr>
              <a:t>原理简介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RGB</a:t>
            </a:r>
            <a:r>
              <a:rPr lang="zh-CN" altLang="en-US" dirty="0">
                <a:solidFill>
                  <a:schemeClr val="bg1"/>
                </a:solidFill>
              </a:rPr>
              <a:t>相机 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zh-CN" altLang="en-US" dirty="0">
                <a:solidFill>
                  <a:schemeClr val="bg1"/>
                </a:solidFill>
              </a:rPr>
              <a:t>红外景深相机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三维重建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Kinect API for C#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人体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个关节的实时状态和位置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7F20EF-7254-4170-918D-004FF84C334A}"/>
              </a:ext>
            </a:extLst>
          </p:cNvPr>
          <p:cNvSpPr txBox="1"/>
          <p:nvPr/>
        </p:nvSpPr>
        <p:spPr>
          <a:xfrm>
            <a:off x="8142135" y="675473"/>
            <a:ext cx="352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Demo</a:t>
            </a:r>
            <a:endParaRPr lang="zh-CN" altLang="en-US" sz="5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 descr="图片包含 电子产品&#10;&#10;已生成极高可信度的说明">
            <a:extLst>
              <a:ext uri="{FF2B5EF4-FFF2-40B4-BE49-F238E27FC236}">
                <a16:creationId xmlns:a16="http://schemas.microsoft.com/office/drawing/2014/main" id="{1FC6129C-80AC-41F8-81B2-936ED191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64" y="1934082"/>
            <a:ext cx="3880159" cy="23746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1FE8A6-0639-4F65-97EB-175C2A50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64" y="4784780"/>
            <a:ext cx="4932699" cy="14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E247F-35AE-4365-8D57-EAC23EA1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刘江：</a:t>
            </a:r>
            <a:r>
              <a:rPr lang="en-US" altLang="zh-CN" dirty="0">
                <a:solidFill>
                  <a:schemeClr val="bg1"/>
                </a:solidFill>
              </a:rPr>
              <a:t>PID</a:t>
            </a:r>
            <a:r>
              <a:rPr lang="zh-CN" altLang="en-US" dirty="0">
                <a:solidFill>
                  <a:schemeClr val="bg1"/>
                </a:solidFill>
              </a:rPr>
              <a:t>调参师、团队领导核心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58FAC-A9A5-482A-AF41-D38C389C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20C504-543A-47F9-8296-A9BB3D0AA81E}"/>
              </a:ext>
            </a:extLst>
          </p:cNvPr>
          <p:cNvSpPr txBox="1"/>
          <p:nvPr/>
        </p:nvSpPr>
        <p:spPr>
          <a:xfrm>
            <a:off x="8142135" y="675473"/>
            <a:ext cx="352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任务分工</a:t>
            </a:r>
          </a:p>
        </p:txBody>
      </p:sp>
    </p:spTree>
    <p:extLst>
      <p:ext uri="{BB962C8B-B14F-4D97-AF65-F5344CB8AC3E}">
        <p14:creationId xmlns:p14="http://schemas.microsoft.com/office/powerpoint/2010/main" val="396380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1B57D-739C-430A-B92B-30D06DD1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孙竟耀：硬件与测试工程师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F2D41-3531-481D-8A94-263F3438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638402-9736-4164-9D8C-9800894C2156}"/>
              </a:ext>
            </a:extLst>
          </p:cNvPr>
          <p:cNvSpPr txBox="1"/>
          <p:nvPr/>
        </p:nvSpPr>
        <p:spPr>
          <a:xfrm>
            <a:off x="8142135" y="675473"/>
            <a:ext cx="352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任务分工</a:t>
            </a:r>
          </a:p>
        </p:txBody>
      </p:sp>
    </p:spTree>
    <p:extLst>
      <p:ext uri="{BB962C8B-B14F-4D97-AF65-F5344CB8AC3E}">
        <p14:creationId xmlns:p14="http://schemas.microsoft.com/office/powerpoint/2010/main" val="347198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85896-B999-4A05-A452-26869132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金帆：前端程序员、版本控制员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CFEC9-5518-4218-8A77-4F70B1BC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884E4-1B3F-4DB3-9314-42CEAE7E8978}"/>
              </a:ext>
            </a:extLst>
          </p:cNvPr>
          <p:cNvSpPr txBox="1"/>
          <p:nvPr/>
        </p:nvSpPr>
        <p:spPr>
          <a:xfrm>
            <a:off x="8142135" y="675473"/>
            <a:ext cx="352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任务分工</a:t>
            </a:r>
          </a:p>
        </p:txBody>
      </p:sp>
    </p:spTree>
    <p:extLst>
      <p:ext uri="{BB962C8B-B14F-4D97-AF65-F5344CB8AC3E}">
        <p14:creationId xmlns:p14="http://schemas.microsoft.com/office/powerpoint/2010/main" val="2360873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85</TotalTime>
  <Words>295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华文宋体</vt:lpstr>
      <vt:lpstr>宋体</vt:lpstr>
      <vt:lpstr>微软雅黑 Light</vt:lpstr>
      <vt:lpstr>Arial</vt:lpstr>
      <vt:lpstr>Trebuchet MS</vt:lpstr>
      <vt:lpstr>Tw Cen MT</vt:lpstr>
      <vt:lpstr>电路</vt:lpstr>
      <vt:lpstr>基于Kinect手势交互的自平衡小车 A Kinect-based Self-Balancing Scooter </vt:lpstr>
      <vt:lpstr>A dream of standing balance  on two wheels, even fewer…</vt:lpstr>
      <vt:lpstr>System Block Diagram</vt:lpstr>
      <vt:lpstr>Task 1: Hold Still and Keep Balance </vt:lpstr>
      <vt:lpstr>Task 2: Totter under Control</vt:lpstr>
      <vt:lpstr>Task 3: Kinect in Command</vt:lpstr>
      <vt:lpstr>刘江：PID调参师、团队领导核心</vt:lpstr>
      <vt:lpstr>孙竟耀：硬件与测试工程师</vt:lpstr>
      <vt:lpstr>金帆：前端程序员、版本控制员</vt:lpstr>
      <vt:lpstr>More Photos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Jin</dc:creator>
  <cp:lastModifiedBy>Fan Jin</cp:lastModifiedBy>
  <cp:revision>36</cp:revision>
  <dcterms:created xsi:type="dcterms:W3CDTF">2017-09-07T14:04:44Z</dcterms:created>
  <dcterms:modified xsi:type="dcterms:W3CDTF">2017-09-08T01:55:32Z</dcterms:modified>
</cp:coreProperties>
</file>