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220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87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178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995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053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407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927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03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51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15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60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83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1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62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84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9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FDB47D-2B0E-43AB-9B39-A900B18EAA72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AF1E3C-2602-4C8F-81A1-BE1DD3DE7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860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maz@mazcity.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Apache </a:t>
            </a:r>
            <a:r>
              <a:rPr lang="de-DE" dirty="0" smtClean="0"/>
              <a:t>CASSANDRA </a:t>
            </a:r>
            <a:r>
              <a:rPr lang="de-DE" dirty="0" smtClean="0"/>
              <a:t>- Essentials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29.04.2016 Goldschmiede </a:t>
            </a:r>
            <a:r>
              <a:rPr lang="de-DE" dirty="0" err="1" smtClean="0"/>
              <a:t>anderScore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by</a:t>
            </a:r>
            <a:r>
              <a:rPr lang="de-DE" dirty="0" smtClean="0"/>
              <a:t> Maz Rashid, </a:t>
            </a:r>
            <a:r>
              <a:rPr lang="de-DE" dirty="0" smtClean="0">
                <a:hlinkClick r:id="rId2"/>
              </a:rPr>
              <a:t>maz@mazcity.de</a:t>
            </a:r>
            <a:r>
              <a:rPr lang="de-DE" dirty="0" smtClean="0"/>
              <a:t> @geeky4lks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6077712"/>
            <a:ext cx="2968752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329185"/>
            <a:ext cx="10131425" cy="5608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Handling READS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6077712"/>
            <a:ext cx="2968752" cy="78028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2" y="890017"/>
            <a:ext cx="7902702" cy="567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329185"/>
            <a:ext cx="10131425" cy="560832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Tunable</a:t>
            </a:r>
            <a:r>
              <a:rPr lang="de-DE" dirty="0" smtClean="0"/>
              <a:t> </a:t>
            </a:r>
            <a:r>
              <a:rPr lang="de-DE" dirty="0" err="1" smtClean="0"/>
              <a:t>Consistency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6077712"/>
            <a:ext cx="2968752" cy="78028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035939"/>
            <a:ext cx="8003387" cy="441388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9095232" y="1035939"/>
            <a:ext cx="28651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BookAntiqua"/>
              </a:rPr>
              <a:t>Strong </a:t>
            </a:r>
            <a:r>
              <a:rPr lang="de-DE" dirty="0" err="1" smtClean="0">
                <a:latin typeface="BookAntiqua"/>
              </a:rPr>
              <a:t>Consistency</a:t>
            </a:r>
            <a:r>
              <a:rPr lang="de-DE" dirty="0" smtClean="0">
                <a:latin typeface="BookAntiqua"/>
              </a:rPr>
              <a:t> </a:t>
            </a:r>
            <a:r>
              <a:rPr lang="de-DE" dirty="0" err="1" smtClean="0">
                <a:latin typeface="BookAntiqua"/>
              </a:rPr>
              <a:t>when</a:t>
            </a:r>
            <a:endParaRPr lang="de-DE" dirty="0" smtClean="0">
              <a:latin typeface="BookAntiqua"/>
            </a:endParaRPr>
          </a:p>
          <a:p>
            <a:r>
              <a:rPr lang="de-DE" dirty="0" smtClean="0">
                <a:latin typeface="BookAntiqua"/>
              </a:rPr>
              <a:t>   </a:t>
            </a:r>
          </a:p>
          <a:p>
            <a:pPr algn="ctr"/>
            <a:r>
              <a:rPr lang="de-DE" dirty="0" smtClean="0">
                <a:latin typeface="BookAntiqua"/>
              </a:rPr>
              <a:t>R </a:t>
            </a:r>
            <a:r>
              <a:rPr lang="de-DE" dirty="0">
                <a:latin typeface="BookAntiqua"/>
              </a:rPr>
              <a:t>+ </a:t>
            </a:r>
            <a:r>
              <a:rPr lang="de-DE" dirty="0" smtClean="0">
                <a:latin typeface="BookAntiqua"/>
              </a:rPr>
              <a:t>W &gt; </a:t>
            </a:r>
            <a:r>
              <a:rPr lang="de-DE" dirty="0">
                <a:latin typeface="BookAntiqua"/>
              </a:rPr>
              <a:t>N </a:t>
            </a:r>
            <a:endParaRPr lang="de-DE" dirty="0" smtClean="0">
              <a:latin typeface="BookAntiqua"/>
            </a:endParaRPr>
          </a:p>
          <a:p>
            <a:endParaRPr lang="de-DE" dirty="0" smtClean="0"/>
          </a:p>
          <a:p>
            <a:r>
              <a:rPr lang="de-DE" dirty="0" smtClean="0"/>
              <a:t>N: </a:t>
            </a:r>
            <a:r>
              <a:rPr lang="de-DE" dirty="0" err="1" smtClean="0"/>
              <a:t>Replicaion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endParaRPr lang="de-DE" dirty="0" smtClean="0"/>
          </a:p>
          <a:p>
            <a:r>
              <a:rPr lang="de-DE" dirty="0" smtClean="0"/>
              <a:t>R: Read </a:t>
            </a:r>
            <a:r>
              <a:rPr lang="de-DE" dirty="0" err="1" smtClean="0"/>
              <a:t>Factor</a:t>
            </a:r>
            <a:endParaRPr lang="de-DE" dirty="0" smtClean="0"/>
          </a:p>
          <a:p>
            <a:r>
              <a:rPr lang="de-DE" dirty="0" smtClean="0"/>
              <a:t>W: Write </a:t>
            </a:r>
            <a:r>
              <a:rPr lang="de-DE" dirty="0" err="1" smtClean="0"/>
              <a:t>Factor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95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329185"/>
            <a:ext cx="10131425" cy="560832"/>
          </a:xfrm>
        </p:spPr>
        <p:txBody>
          <a:bodyPr>
            <a:normAutofit fontScale="90000"/>
          </a:bodyPr>
          <a:lstStyle/>
          <a:p>
            <a:r>
              <a:rPr lang="de-DE" altLang="de-DE" dirty="0" err="1" smtClean="0"/>
              <a:t>What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is</a:t>
            </a:r>
            <a:r>
              <a:rPr lang="de-DE" altLang="de-DE" dirty="0" smtClean="0"/>
              <a:t> Apache Cassandra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6077712"/>
            <a:ext cx="2968752" cy="78028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448" y="609601"/>
            <a:ext cx="5058552" cy="6121147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85801" y="151015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latin typeface="BookAntiqua"/>
              </a:rPr>
              <a:t>Quoting</a:t>
            </a:r>
            <a:r>
              <a:rPr lang="de-DE" dirty="0">
                <a:latin typeface="BookAntiqua"/>
              </a:rPr>
              <a:t> </a:t>
            </a:r>
            <a:r>
              <a:rPr lang="de-DE" dirty="0" err="1">
                <a:latin typeface="BookAntiqua"/>
              </a:rPr>
              <a:t>from</a:t>
            </a:r>
            <a:r>
              <a:rPr lang="de-DE" dirty="0">
                <a:latin typeface="BookAntiqua"/>
              </a:rPr>
              <a:t> Wikipedia:</a:t>
            </a:r>
          </a:p>
          <a:p>
            <a:pPr lvl="1"/>
            <a:r>
              <a:rPr lang="en-US" i="1" dirty="0">
                <a:latin typeface="BookAntiqua-Italic"/>
              </a:rPr>
              <a:t>"Apache Cassandra is an open source distributed database management system</a:t>
            </a:r>
          </a:p>
          <a:p>
            <a:pPr lvl="1"/>
            <a:r>
              <a:rPr lang="en-US" i="1" dirty="0">
                <a:latin typeface="BookAntiqua-Italic"/>
              </a:rPr>
              <a:t>designed to handle large amounts of data across many commodity servers,</a:t>
            </a:r>
          </a:p>
          <a:p>
            <a:pPr lvl="1"/>
            <a:r>
              <a:rPr lang="en-US" i="1" dirty="0">
                <a:latin typeface="BookAntiqua-Italic"/>
              </a:rPr>
              <a:t>providing high availability with no single point of failure. Cassandra offers robust</a:t>
            </a:r>
          </a:p>
          <a:p>
            <a:pPr lvl="1"/>
            <a:r>
              <a:rPr lang="en-US" i="1" dirty="0">
                <a:latin typeface="BookAntiqua-Italic"/>
              </a:rPr>
              <a:t>support for clusters spanning multiple datacenters, with asynchronous </a:t>
            </a:r>
            <a:r>
              <a:rPr lang="en-US" i="1" dirty="0" err="1">
                <a:latin typeface="BookAntiqua-Italic"/>
              </a:rPr>
              <a:t>masterless</a:t>
            </a:r>
            <a:endParaRPr lang="en-US" i="1" dirty="0">
              <a:latin typeface="BookAntiqua-Italic"/>
            </a:endParaRPr>
          </a:p>
          <a:p>
            <a:pPr lvl="1"/>
            <a:r>
              <a:rPr lang="en-US" i="1" dirty="0">
                <a:latin typeface="BookAntiqua-Italic"/>
              </a:rPr>
              <a:t>replication allowing low latency operations for all clients."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11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329185"/>
            <a:ext cx="10131425" cy="560832"/>
          </a:xfrm>
        </p:spPr>
        <p:txBody>
          <a:bodyPr>
            <a:normAutofit fontScale="90000"/>
          </a:bodyPr>
          <a:lstStyle/>
          <a:p>
            <a:r>
              <a:rPr lang="de-DE" altLang="de-DE" dirty="0" err="1" smtClean="0"/>
              <a:t>What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is</a:t>
            </a:r>
            <a:r>
              <a:rPr lang="de-DE" altLang="de-DE" dirty="0" smtClean="0"/>
              <a:t> Apache Cassandra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6077712"/>
            <a:ext cx="2968752" cy="780288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85801" y="151015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Distributed Database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High </a:t>
            </a:r>
            <a:r>
              <a:rPr lang="de-DE" dirty="0" err="1" smtClean="0"/>
              <a:t>Available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Integrated Replication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Across</a:t>
            </a:r>
            <a:r>
              <a:rPr lang="de-DE" dirty="0" smtClean="0"/>
              <a:t> Datacenters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Tunable</a:t>
            </a:r>
            <a:r>
              <a:rPr lang="de-DE" dirty="0" smtClean="0"/>
              <a:t> </a:t>
            </a:r>
            <a:r>
              <a:rPr lang="de-DE" dirty="0" err="1" smtClean="0"/>
              <a:t>Consistency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Lightweight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Easy </a:t>
            </a:r>
            <a:r>
              <a:rPr lang="de-DE" dirty="0" err="1" smtClean="0"/>
              <a:t>Operations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 smtClean="0"/>
              <a:t>Combined</a:t>
            </a:r>
            <a:r>
              <a:rPr lang="de-DE" dirty="0" smtClean="0"/>
              <a:t> </a:t>
            </a:r>
            <a:r>
              <a:rPr lang="de-DE" dirty="0" err="1" smtClean="0"/>
              <a:t>advanced</a:t>
            </a:r>
            <a:r>
              <a:rPr lang="de-DE" dirty="0" smtClean="0"/>
              <a:t> Technologies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Amazon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Google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…</a:t>
            </a:r>
          </a:p>
          <a:p>
            <a:pPr marL="742950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 smtClean="0"/>
              <a:t>Broad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endParaRPr lang="de-DE" dirty="0" smtClean="0"/>
          </a:p>
          <a:p>
            <a:pPr marL="742950" lvl="1" indent="-285750">
              <a:buFontTx/>
              <a:buChar char="-"/>
            </a:pPr>
            <a:r>
              <a:rPr lang="de-DE" dirty="0" err="1" smtClean="0"/>
              <a:t>Netflix</a:t>
            </a:r>
            <a:r>
              <a:rPr lang="de-DE" dirty="0" smtClean="0"/>
              <a:t> (</a:t>
            </a:r>
            <a:r>
              <a:rPr lang="de-DE" dirty="0" err="1" smtClean="0"/>
              <a:t>largest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 </a:t>
            </a:r>
            <a:r>
              <a:rPr lang="de-DE" dirty="0" err="1" smtClean="0"/>
              <a:t>ever</a:t>
            </a:r>
            <a:r>
              <a:rPr lang="de-DE" dirty="0" smtClean="0"/>
              <a:t>)</a:t>
            </a:r>
          </a:p>
          <a:p>
            <a:pPr marL="742950" lvl="1" indent="-285750">
              <a:buFontTx/>
              <a:buChar char="-"/>
            </a:pP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Big Players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2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329185"/>
            <a:ext cx="10131425" cy="560832"/>
          </a:xfrm>
        </p:spPr>
        <p:txBody>
          <a:bodyPr>
            <a:normAutofit fontScale="90000"/>
          </a:bodyPr>
          <a:lstStyle/>
          <a:p>
            <a:r>
              <a:rPr lang="de-DE" altLang="de-DE" dirty="0" smtClean="0"/>
              <a:t>Datamodel &amp; </a:t>
            </a:r>
            <a:r>
              <a:rPr lang="de-DE" altLang="de-DE" dirty="0" err="1" smtClean="0"/>
              <a:t>Terminology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6077712"/>
            <a:ext cx="2968752" cy="78028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8" y="1614487"/>
            <a:ext cx="6553200" cy="362902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040794" y="602029"/>
            <a:ext cx="34633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Std" panose="02070409020205020404" pitchFamily="49" charset="0"/>
              </a:rPr>
              <a:t>CREATE TABLE </a:t>
            </a:r>
            <a:r>
              <a:rPr lang="de-DE" dirty="0" err="1">
                <a:latin typeface="CourierStd" panose="02070409020205020404" pitchFamily="49" charset="0"/>
              </a:rPr>
              <a:t>customers</a:t>
            </a:r>
            <a:r>
              <a:rPr lang="de-DE" dirty="0">
                <a:latin typeface="CourierStd" panose="02070409020205020404" pitchFamily="49" charset="0"/>
              </a:rPr>
              <a:t> (</a:t>
            </a:r>
          </a:p>
          <a:p>
            <a:r>
              <a:rPr lang="de-DE" dirty="0" err="1">
                <a:latin typeface="CourierStd" panose="02070409020205020404" pitchFamily="49" charset="0"/>
              </a:rPr>
              <a:t>id</a:t>
            </a:r>
            <a:r>
              <a:rPr lang="de-DE" dirty="0">
                <a:latin typeface="CourierStd" panose="02070409020205020404" pitchFamily="49" charset="0"/>
              </a:rPr>
              <a:t> </a:t>
            </a:r>
            <a:r>
              <a:rPr lang="de-DE" dirty="0" err="1">
                <a:latin typeface="CourierStd" panose="02070409020205020404" pitchFamily="49" charset="0"/>
              </a:rPr>
              <a:t>uuid</a:t>
            </a:r>
            <a:r>
              <a:rPr lang="de-DE" dirty="0">
                <a:latin typeface="CourierStd" panose="02070409020205020404" pitchFamily="49" charset="0"/>
              </a:rPr>
              <a:t>,</a:t>
            </a:r>
          </a:p>
          <a:p>
            <a:r>
              <a:rPr lang="de-DE" dirty="0">
                <a:latin typeface="CourierStd" panose="02070409020205020404" pitchFamily="49" charset="0"/>
              </a:rPr>
              <a:t>email </a:t>
            </a:r>
            <a:r>
              <a:rPr lang="de-DE" dirty="0" err="1">
                <a:latin typeface="CourierStd" panose="02070409020205020404" pitchFamily="49" charset="0"/>
              </a:rPr>
              <a:t>text</a:t>
            </a:r>
            <a:r>
              <a:rPr lang="de-DE" dirty="0">
                <a:latin typeface="CourierStd" panose="02070409020205020404" pitchFamily="49" charset="0"/>
              </a:rPr>
              <a:t>,</a:t>
            </a:r>
          </a:p>
          <a:p>
            <a:r>
              <a:rPr lang="de-DE" dirty="0">
                <a:latin typeface="CourierStd" panose="02070409020205020404" pitchFamily="49" charset="0"/>
              </a:rPr>
              <a:t>PRIMARY KEY (</a:t>
            </a:r>
            <a:r>
              <a:rPr lang="de-DE" dirty="0" err="1">
                <a:latin typeface="CourierStd" panose="02070409020205020404" pitchFamily="49" charset="0"/>
              </a:rPr>
              <a:t>id</a:t>
            </a:r>
            <a:r>
              <a:rPr lang="de-DE" dirty="0">
                <a:latin typeface="CourierStd" panose="02070409020205020404" pitchFamily="49" charset="0"/>
              </a:rPr>
              <a:t>)</a:t>
            </a:r>
          </a:p>
          <a:p>
            <a:r>
              <a:rPr lang="de-DE" dirty="0">
                <a:latin typeface="CourierStd" panose="02070409020205020404" pitchFamily="49" charset="0"/>
              </a:rPr>
              <a:t>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8040144" y="2082283"/>
            <a:ext cx="35875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Std" panose="02070409020205020404" pitchFamily="49" charset="0"/>
              </a:rPr>
              <a:t>CREATE TABLE </a:t>
            </a:r>
            <a:r>
              <a:rPr lang="de-DE" dirty="0" err="1">
                <a:latin typeface="CourierStd" panose="02070409020205020404" pitchFamily="49" charset="0"/>
              </a:rPr>
              <a:t>country_states</a:t>
            </a:r>
            <a:r>
              <a:rPr lang="de-DE" dirty="0">
                <a:latin typeface="CourierStd" panose="02070409020205020404" pitchFamily="49" charset="0"/>
              </a:rPr>
              <a:t> (</a:t>
            </a:r>
          </a:p>
          <a:p>
            <a:r>
              <a:rPr lang="de-DE" dirty="0" err="1">
                <a:latin typeface="CourierStd" panose="02070409020205020404" pitchFamily="49" charset="0"/>
              </a:rPr>
              <a:t>country</a:t>
            </a:r>
            <a:r>
              <a:rPr lang="de-DE" dirty="0">
                <a:latin typeface="CourierStd" panose="02070409020205020404" pitchFamily="49" charset="0"/>
              </a:rPr>
              <a:t> </a:t>
            </a:r>
            <a:r>
              <a:rPr lang="de-DE" dirty="0" err="1">
                <a:latin typeface="CourierStd" panose="02070409020205020404" pitchFamily="49" charset="0"/>
              </a:rPr>
              <a:t>text</a:t>
            </a:r>
            <a:r>
              <a:rPr lang="de-DE" dirty="0">
                <a:latin typeface="CourierStd" panose="02070409020205020404" pitchFamily="49" charset="0"/>
              </a:rPr>
              <a:t>,</a:t>
            </a:r>
          </a:p>
          <a:p>
            <a:r>
              <a:rPr lang="de-DE" dirty="0" err="1">
                <a:latin typeface="CourierStd" panose="02070409020205020404" pitchFamily="49" charset="0"/>
              </a:rPr>
              <a:t>state</a:t>
            </a:r>
            <a:r>
              <a:rPr lang="de-DE" dirty="0">
                <a:latin typeface="CourierStd" panose="02070409020205020404" pitchFamily="49" charset="0"/>
              </a:rPr>
              <a:t> </a:t>
            </a:r>
            <a:r>
              <a:rPr lang="de-DE" dirty="0" err="1">
                <a:latin typeface="CourierStd" panose="02070409020205020404" pitchFamily="49" charset="0"/>
              </a:rPr>
              <a:t>text</a:t>
            </a:r>
            <a:r>
              <a:rPr lang="de-DE" dirty="0">
                <a:latin typeface="CourierStd" panose="02070409020205020404" pitchFamily="49" charset="0"/>
              </a:rPr>
              <a:t>,</a:t>
            </a:r>
          </a:p>
          <a:p>
            <a:r>
              <a:rPr lang="de-DE" dirty="0" err="1">
                <a:latin typeface="CourierStd" panose="02070409020205020404" pitchFamily="49" charset="0"/>
              </a:rPr>
              <a:t>population</a:t>
            </a:r>
            <a:r>
              <a:rPr lang="de-DE" dirty="0">
                <a:latin typeface="CourierStd" panose="02070409020205020404" pitchFamily="49" charset="0"/>
              </a:rPr>
              <a:t> </a:t>
            </a:r>
            <a:r>
              <a:rPr lang="de-DE" dirty="0" err="1">
                <a:latin typeface="CourierStd" panose="02070409020205020404" pitchFamily="49" charset="0"/>
              </a:rPr>
              <a:t>int</a:t>
            </a:r>
            <a:r>
              <a:rPr lang="de-DE" dirty="0">
                <a:latin typeface="CourierStd" panose="02070409020205020404" pitchFamily="49" charset="0"/>
              </a:rPr>
              <a:t>,</a:t>
            </a:r>
          </a:p>
          <a:p>
            <a:r>
              <a:rPr lang="de-DE" dirty="0">
                <a:latin typeface="CourierStd" panose="02070409020205020404" pitchFamily="49" charset="0"/>
              </a:rPr>
              <a:t>PRIMARY KEY (</a:t>
            </a:r>
            <a:r>
              <a:rPr lang="de-DE" dirty="0" err="1">
                <a:latin typeface="CourierStd" panose="02070409020205020404" pitchFamily="49" charset="0"/>
              </a:rPr>
              <a:t>country</a:t>
            </a:r>
            <a:r>
              <a:rPr lang="de-DE" dirty="0">
                <a:latin typeface="CourierStd" panose="02070409020205020404" pitchFamily="49" charset="0"/>
              </a:rPr>
              <a:t>, </a:t>
            </a:r>
            <a:r>
              <a:rPr lang="de-DE" dirty="0" err="1">
                <a:latin typeface="CourierStd" panose="02070409020205020404" pitchFamily="49" charset="0"/>
              </a:rPr>
              <a:t>state</a:t>
            </a:r>
            <a:r>
              <a:rPr lang="de-DE" dirty="0">
                <a:latin typeface="CourierStd" panose="02070409020205020404" pitchFamily="49" charset="0"/>
              </a:rPr>
              <a:t>)</a:t>
            </a:r>
          </a:p>
          <a:p>
            <a:r>
              <a:rPr lang="de-DE" dirty="0">
                <a:latin typeface="CourierStd" panose="02070409020205020404" pitchFamily="49" charset="0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62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329185"/>
            <a:ext cx="10131425" cy="560832"/>
          </a:xfrm>
        </p:spPr>
        <p:txBody>
          <a:bodyPr>
            <a:normAutofit fontScale="90000"/>
          </a:bodyPr>
          <a:lstStyle/>
          <a:p>
            <a:r>
              <a:rPr lang="de-DE" altLang="de-DE" dirty="0" smtClean="0"/>
              <a:t>Datamodel &amp; </a:t>
            </a:r>
            <a:r>
              <a:rPr lang="de-DE" altLang="de-DE" dirty="0" err="1" smtClean="0"/>
              <a:t>Terminology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6077712"/>
            <a:ext cx="2968752" cy="78028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8" y="1614487"/>
            <a:ext cx="6553200" cy="36290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7459362" y="161448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latin typeface="CourierStd" panose="02070409020205020404" pitchFamily="49" charset="0"/>
              </a:rPr>
              <a:t>CREATE TABLE </a:t>
            </a:r>
            <a:r>
              <a:rPr lang="de-DE" dirty="0" err="1">
                <a:latin typeface="CourierStd" panose="02070409020205020404" pitchFamily="49" charset="0"/>
              </a:rPr>
              <a:t>country_chiefs</a:t>
            </a:r>
            <a:r>
              <a:rPr lang="de-DE" dirty="0">
                <a:latin typeface="CourierStd" panose="02070409020205020404" pitchFamily="49" charset="0"/>
              </a:rPr>
              <a:t> (</a:t>
            </a:r>
          </a:p>
          <a:p>
            <a:r>
              <a:rPr lang="de-DE" dirty="0" err="1">
                <a:latin typeface="CourierStd" panose="02070409020205020404" pitchFamily="49" charset="0"/>
              </a:rPr>
              <a:t>country</a:t>
            </a:r>
            <a:r>
              <a:rPr lang="de-DE" dirty="0">
                <a:latin typeface="CourierStd" panose="02070409020205020404" pitchFamily="49" charset="0"/>
              </a:rPr>
              <a:t> </a:t>
            </a:r>
            <a:r>
              <a:rPr lang="de-DE" dirty="0" err="1">
                <a:latin typeface="CourierStd" panose="02070409020205020404" pitchFamily="49" charset="0"/>
              </a:rPr>
              <a:t>text</a:t>
            </a:r>
            <a:r>
              <a:rPr lang="de-DE" dirty="0">
                <a:latin typeface="CourierStd" panose="02070409020205020404" pitchFamily="49" charset="0"/>
              </a:rPr>
              <a:t>,</a:t>
            </a:r>
          </a:p>
          <a:p>
            <a:r>
              <a:rPr lang="de-DE" dirty="0" err="1">
                <a:latin typeface="CourierStd" panose="02070409020205020404" pitchFamily="49" charset="0"/>
              </a:rPr>
              <a:t>prez_name</a:t>
            </a:r>
            <a:r>
              <a:rPr lang="de-DE" dirty="0">
                <a:latin typeface="CourierStd" panose="02070409020205020404" pitchFamily="49" charset="0"/>
              </a:rPr>
              <a:t> </a:t>
            </a:r>
            <a:r>
              <a:rPr lang="de-DE" dirty="0" err="1">
                <a:latin typeface="CourierStd" panose="02070409020205020404" pitchFamily="49" charset="0"/>
              </a:rPr>
              <a:t>text</a:t>
            </a:r>
            <a:r>
              <a:rPr lang="de-DE" dirty="0">
                <a:latin typeface="CourierStd" panose="02070409020205020404" pitchFamily="49" charset="0"/>
              </a:rPr>
              <a:t>,</a:t>
            </a:r>
          </a:p>
          <a:p>
            <a:r>
              <a:rPr lang="de-DE" dirty="0" err="1">
                <a:latin typeface="CourierStd" panose="02070409020205020404" pitchFamily="49" charset="0"/>
              </a:rPr>
              <a:t>num_states</a:t>
            </a:r>
            <a:r>
              <a:rPr lang="de-DE" dirty="0">
                <a:latin typeface="CourierStd" panose="02070409020205020404" pitchFamily="49" charset="0"/>
              </a:rPr>
              <a:t> </a:t>
            </a:r>
            <a:r>
              <a:rPr lang="de-DE" dirty="0" err="1">
                <a:latin typeface="CourierStd" panose="02070409020205020404" pitchFamily="49" charset="0"/>
              </a:rPr>
              <a:t>int</a:t>
            </a:r>
            <a:r>
              <a:rPr lang="de-DE" dirty="0">
                <a:latin typeface="CourierStd" panose="02070409020205020404" pitchFamily="49" charset="0"/>
              </a:rPr>
              <a:t>,</a:t>
            </a:r>
          </a:p>
          <a:p>
            <a:r>
              <a:rPr lang="de-DE" dirty="0" err="1">
                <a:latin typeface="CourierStd" panose="02070409020205020404" pitchFamily="49" charset="0"/>
              </a:rPr>
              <a:t>capital</a:t>
            </a:r>
            <a:r>
              <a:rPr lang="de-DE" dirty="0">
                <a:latin typeface="CourierStd" panose="02070409020205020404" pitchFamily="49" charset="0"/>
              </a:rPr>
              <a:t> </a:t>
            </a:r>
            <a:r>
              <a:rPr lang="de-DE" dirty="0" err="1">
                <a:latin typeface="CourierStd" panose="02070409020205020404" pitchFamily="49" charset="0"/>
              </a:rPr>
              <a:t>text</a:t>
            </a:r>
            <a:r>
              <a:rPr lang="de-DE" dirty="0">
                <a:latin typeface="CourierStd" panose="02070409020205020404" pitchFamily="49" charset="0"/>
              </a:rPr>
              <a:t>,</a:t>
            </a:r>
          </a:p>
          <a:p>
            <a:r>
              <a:rPr lang="de-DE" dirty="0" err="1">
                <a:latin typeface="CourierStd" panose="02070409020205020404" pitchFamily="49" charset="0"/>
              </a:rPr>
              <a:t>ruling_year</a:t>
            </a:r>
            <a:r>
              <a:rPr lang="de-DE" dirty="0">
                <a:latin typeface="CourierStd" panose="02070409020205020404" pitchFamily="49" charset="0"/>
              </a:rPr>
              <a:t> </a:t>
            </a:r>
            <a:r>
              <a:rPr lang="de-DE" dirty="0" err="1">
                <a:latin typeface="CourierStd" panose="02070409020205020404" pitchFamily="49" charset="0"/>
              </a:rPr>
              <a:t>int</a:t>
            </a:r>
            <a:r>
              <a:rPr lang="de-DE" dirty="0">
                <a:latin typeface="CourierStd" panose="02070409020205020404" pitchFamily="49" charset="0"/>
              </a:rPr>
              <a:t>,</a:t>
            </a:r>
          </a:p>
          <a:p>
            <a:r>
              <a:rPr lang="en-US" dirty="0">
                <a:latin typeface="CourierStd" panose="02070409020205020404" pitchFamily="49" charset="0"/>
              </a:rPr>
              <a:t>PRIMARY KEY ((country, </a:t>
            </a:r>
            <a:r>
              <a:rPr lang="en-US" dirty="0" err="1">
                <a:latin typeface="CourierStd" panose="02070409020205020404" pitchFamily="49" charset="0"/>
              </a:rPr>
              <a:t>prez_name</a:t>
            </a:r>
            <a:r>
              <a:rPr lang="en-US" dirty="0">
                <a:latin typeface="CourierStd" panose="02070409020205020404" pitchFamily="49" charset="0"/>
              </a:rPr>
              <a:t>), </a:t>
            </a:r>
            <a:r>
              <a:rPr lang="en-US" dirty="0" err="1">
                <a:latin typeface="CourierStd" panose="02070409020205020404" pitchFamily="49" charset="0"/>
              </a:rPr>
              <a:t>num_states</a:t>
            </a:r>
            <a:r>
              <a:rPr lang="en-US" dirty="0">
                <a:latin typeface="CourierStd" panose="02070409020205020404" pitchFamily="49" charset="0"/>
              </a:rPr>
              <a:t>,</a:t>
            </a:r>
          </a:p>
          <a:p>
            <a:r>
              <a:rPr lang="de-DE" dirty="0" err="1">
                <a:latin typeface="CourierStd" panose="02070409020205020404" pitchFamily="49" charset="0"/>
              </a:rPr>
              <a:t>capital</a:t>
            </a:r>
            <a:r>
              <a:rPr lang="de-DE" dirty="0">
                <a:latin typeface="CourierStd" panose="02070409020205020404" pitchFamily="49" charset="0"/>
              </a:rPr>
              <a:t>)</a:t>
            </a:r>
          </a:p>
          <a:p>
            <a:r>
              <a:rPr lang="de-DE" dirty="0">
                <a:latin typeface="CourierStd" panose="02070409020205020404" pitchFamily="49" charset="0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25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329185"/>
            <a:ext cx="10131425" cy="560832"/>
          </a:xfrm>
        </p:spPr>
        <p:txBody>
          <a:bodyPr>
            <a:normAutofit fontScale="90000"/>
          </a:bodyPr>
          <a:lstStyle/>
          <a:p>
            <a:r>
              <a:rPr lang="de-DE" altLang="de-DE" dirty="0" smtClean="0"/>
              <a:t>CAP Theorem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6077712"/>
            <a:ext cx="2968752" cy="78028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20" y="1133475"/>
            <a:ext cx="7496175" cy="459105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8497823" y="1133475"/>
            <a:ext cx="33131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Antiqua"/>
              </a:rPr>
              <a:t>"A distributed system requiring always-on, highly-available operations cannot</a:t>
            </a:r>
          </a:p>
          <a:p>
            <a:r>
              <a:rPr lang="en-US" dirty="0">
                <a:latin typeface="BookAntiqua"/>
              </a:rPr>
              <a:t>guarantee the illusion of coherent, consistent single-system operation in the presence</a:t>
            </a:r>
          </a:p>
          <a:p>
            <a:r>
              <a:rPr lang="en-US" dirty="0">
                <a:latin typeface="BookAntiqua"/>
              </a:rPr>
              <a:t>of network partitions, which cut communication between active </a:t>
            </a:r>
            <a:r>
              <a:rPr lang="en-US" dirty="0" smtClean="0">
                <a:latin typeface="BookAntiqua"/>
              </a:rPr>
              <a:t>servers“ - </a:t>
            </a:r>
            <a:r>
              <a:rPr lang="de-DE" dirty="0"/>
              <a:t>Eric </a:t>
            </a:r>
            <a:r>
              <a:rPr lang="de-DE" dirty="0" smtClean="0"/>
              <a:t>Brewer 2000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76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329185"/>
            <a:ext cx="10131425" cy="560832"/>
          </a:xfrm>
        </p:spPr>
        <p:txBody>
          <a:bodyPr>
            <a:normAutofit fontScale="90000"/>
          </a:bodyPr>
          <a:lstStyle/>
          <a:p>
            <a:r>
              <a:rPr lang="de-DE" altLang="de-DE" dirty="0" smtClean="0"/>
              <a:t>Cassandra </a:t>
            </a:r>
            <a:r>
              <a:rPr lang="de-DE" altLang="de-DE" dirty="0" err="1" smtClean="0"/>
              <a:t>provides</a:t>
            </a:r>
            <a:r>
              <a:rPr lang="de-DE" altLang="de-DE" dirty="0" smtClean="0"/>
              <a:t> linear </a:t>
            </a:r>
            <a:r>
              <a:rPr lang="de-DE" altLang="de-DE" dirty="0" err="1" smtClean="0"/>
              <a:t>scalAbility</a:t>
            </a:r>
            <a:r>
              <a:rPr lang="de-DE" altLang="de-DE" dirty="0" smtClean="0"/>
              <a:t> </a:t>
            </a:r>
            <a:r>
              <a:rPr lang="de-DE" altLang="de-DE" sz="2700" dirty="0" smtClean="0"/>
              <a:t>(Read </a:t>
            </a:r>
            <a:r>
              <a:rPr lang="de-DE" altLang="de-DE" sz="2700" dirty="0" err="1" smtClean="0"/>
              <a:t>Throuput</a:t>
            </a:r>
            <a:r>
              <a:rPr lang="de-DE" altLang="de-DE" sz="2700" dirty="0" smtClean="0"/>
              <a:t>)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6077712"/>
            <a:ext cx="2968752" cy="78028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131189"/>
            <a:ext cx="87534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6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329185"/>
            <a:ext cx="10131425" cy="560832"/>
          </a:xfrm>
        </p:spPr>
        <p:txBody>
          <a:bodyPr>
            <a:normAutofit fontScale="90000"/>
          </a:bodyPr>
          <a:lstStyle/>
          <a:p>
            <a:r>
              <a:rPr lang="de-DE" altLang="de-DE" dirty="0" smtClean="0"/>
              <a:t>Data Distribution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6077712"/>
            <a:ext cx="2968752" cy="78028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43" y="1097851"/>
            <a:ext cx="7495985" cy="513796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770" y="329185"/>
            <a:ext cx="3447226" cy="351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329185"/>
            <a:ext cx="10131425" cy="5608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Handling </a:t>
            </a:r>
            <a:r>
              <a:rPr lang="de-DE" dirty="0" err="1" smtClean="0"/>
              <a:t>Writes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6077712"/>
            <a:ext cx="2968752" cy="78028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" y="1050227"/>
            <a:ext cx="6565041" cy="448494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843" y="1050227"/>
            <a:ext cx="4579430" cy="278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257</Words>
  <Application>Microsoft Office PowerPoint</Application>
  <PresentationFormat>Breitbild</PresentationFormat>
  <Paragraphs>64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BookAntiqua</vt:lpstr>
      <vt:lpstr>BookAntiqua-Italic</vt:lpstr>
      <vt:lpstr>Calibri</vt:lpstr>
      <vt:lpstr>Calibri Light</vt:lpstr>
      <vt:lpstr>CourierStd</vt:lpstr>
      <vt:lpstr>Himmel</vt:lpstr>
      <vt:lpstr>Apache CASSANDRA - Essentials</vt:lpstr>
      <vt:lpstr>What is Apache Cassandra</vt:lpstr>
      <vt:lpstr>What is Apache Cassandra</vt:lpstr>
      <vt:lpstr>Datamodel &amp; Terminology</vt:lpstr>
      <vt:lpstr>Datamodel &amp; Terminology</vt:lpstr>
      <vt:lpstr>CAP Theorem</vt:lpstr>
      <vt:lpstr>Cassandra provides linear scalAbility (Read Throuput)</vt:lpstr>
      <vt:lpstr>Data Distribution</vt:lpstr>
      <vt:lpstr>Handling Writes</vt:lpstr>
      <vt:lpstr>Handling READS</vt:lpstr>
      <vt:lpstr>Tunable Consistency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Camel - Essentials</dc:title>
  <dc:creator>x xx</dc:creator>
  <cp:lastModifiedBy>x xx</cp:lastModifiedBy>
  <cp:revision>11</cp:revision>
  <dcterms:created xsi:type="dcterms:W3CDTF">2016-04-29T09:35:02Z</dcterms:created>
  <dcterms:modified xsi:type="dcterms:W3CDTF">2016-04-29T10:45:03Z</dcterms:modified>
</cp:coreProperties>
</file>