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288" r:id="rId3"/>
    <p:sldId id="287" r:id="rId4"/>
    <p:sldId id="290" r:id="rId5"/>
    <p:sldId id="296" r:id="rId6"/>
    <p:sldId id="311" r:id="rId7"/>
    <p:sldId id="312" r:id="rId8"/>
    <p:sldId id="292" r:id="rId9"/>
    <p:sldId id="309" r:id="rId10"/>
    <p:sldId id="298" r:id="rId11"/>
    <p:sldId id="299" r:id="rId12"/>
    <p:sldId id="316" r:id="rId13"/>
    <p:sldId id="305" r:id="rId14"/>
    <p:sldId id="307" r:id="rId15"/>
    <p:sldId id="302" r:id="rId16"/>
    <p:sldId id="317" r:id="rId17"/>
    <p:sldId id="313" r:id="rId18"/>
    <p:sldId id="314" r:id="rId19"/>
    <p:sldId id="306" r:id="rId20"/>
    <p:sldId id="300" r:id="rId21"/>
    <p:sldId id="315" r:id="rId22"/>
    <p:sldId id="308" r:id="rId23"/>
    <p:sldId id="293" r:id="rId24"/>
  </p:sldIdLst>
  <p:sldSz cx="9144000" cy="6858000" type="screen4x3"/>
  <p:notesSz cx="6784975" cy="99218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8C5A"/>
    <a:srgbClr val="800000"/>
    <a:srgbClr val="FFFFFF"/>
    <a:srgbClr val="037C03"/>
    <a:srgbClr val="060165"/>
    <a:srgbClr val="006A42"/>
    <a:srgbClr val="0249FC"/>
    <a:srgbClr val="2F6AF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 autoAdjust="0"/>
    <p:restoredTop sz="94580" autoAdjust="0"/>
  </p:normalViewPr>
  <p:slideViewPr>
    <p:cSldViewPr>
      <p:cViewPr>
        <p:scale>
          <a:sx n="100" d="100"/>
          <a:sy n="100" d="100"/>
        </p:scale>
        <p:origin x="-28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354" y="-96"/>
      </p:cViewPr>
      <p:guideLst>
        <p:guide orient="horz" pos="3124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EEB2043-39E0-4857-97FD-4040F8AC562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0DB3560-CE72-4C24-8990-C90869509C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AA88D-5969-4CFE-B4CF-AC39A1D12BF5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</p:spPr>
        <p:txBody>
          <a:bodyPr/>
          <a:lstStyle/>
          <a:p>
            <a:pPr defTabSz="914400"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André Arnold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84663" y="6424613"/>
            <a:ext cx="10620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XtextDSLs.pptx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de-DE" sz="600" dirty="0">
                <a:latin typeface="+mj-lt"/>
                <a:cs typeface="+mn-cs"/>
              </a:rPr>
              <a:t>© Copyright 2012 </a:t>
            </a:r>
            <a:r>
              <a:rPr lang="de-DE" sz="600" dirty="0" err="1">
                <a:latin typeface="+mj-lt"/>
                <a:cs typeface="+mn-cs"/>
              </a:rPr>
              <a:t>anderScore</a:t>
            </a:r>
            <a:r>
              <a:rPr lang="de-DE" sz="600" dirty="0">
                <a:latin typeface="+mj-lt"/>
                <a:cs typeface="+mn-cs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André Arnold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300538" y="6424613"/>
            <a:ext cx="1063625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XtextDSLs.pptx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  <a:cs typeface="+mn-cs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 50667 Köln</a:t>
            </a:r>
          </a:p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+mn-cs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  <a:cs typeface="+mn-cs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Arial" pitchFamily="34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Arial" pitchFamily="34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  <a:cs typeface="+mn-cs"/>
              </a:rPr>
              <a:pPr algn="ctr" eaLnBrk="0" hangingPunct="0">
                <a:defRPr/>
              </a:pPr>
              <a:t>25.05.2012</a:t>
            </a:fld>
            <a:endParaRPr lang="de-DE" sz="10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2254CF9B-B1DB-4EA4-A685-A432B9F3BD0D}" type="slidenum">
              <a:rPr lang="de-DE" sz="1000">
                <a:solidFill>
                  <a:schemeClr val="bg1"/>
                </a:solidFill>
                <a:latin typeface="Arial" charset="0"/>
                <a:cs typeface="+mn-cs"/>
              </a:rPr>
              <a:pPr algn="r" eaLnBrk="0" hangingPunct="0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 dirty="0">
              <a:latin typeface="Arial" pitchFamily="34" charset="0"/>
              <a:cs typeface="+mn-cs"/>
            </a:endParaRPr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 eaLnBrk="0" hangingPunct="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 eaLnBrk="0" hangingPunct="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 eaLnBrk="0" hangingPunct="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/>
        <a:buChar char="l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 userDrawn="1"/>
        </p:nvSpPr>
        <p:spPr bwMode="auto">
          <a:xfrm>
            <a:off x="8018463" y="4508500"/>
            <a:ext cx="11001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  <a:cs typeface="+mn-cs"/>
              </a:rPr>
              <a:t> 2012 </a:t>
            </a:r>
            <a:r>
              <a:rPr lang="de-DE" sz="600" dirty="0" err="1">
                <a:latin typeface="Arial" charset="0"/>
                <a:cs typeface="+mn-cs"/>
              </a:rPr>
              <a:t>anderScore</a:t>
            </a:r>
            <a:r>
              <a:rPr lang="de-DE" sz="600" dirty="0">
                <a:latin typeface="Arial" charset="0"/>
                <a:cs typeface="+mn-cs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Arial" pitchFamily="34" charset="0"/>
              <a:cs typeface="+mn-cs"/>
            </a:endParaRPr>
          </a:p>
        </p:txBody>
      </p:sp>
      <p:sp>
        <p:nvSpPr>
          <p:cNvPr id="79884" name="Rectangle 12"/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Arial" pitchFamily="34" charset="0"/>
              <a:cs typeface="+mn-cs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4967287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dirty="0" smtClean="0"/>
              <a:t>Codegeneratoren mit Xtend2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3" y="4462463"/>
            <a:ext cx="2159000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 smtClean="0"/>
              <a:t>11.04.2012, A. Arnold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4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Multidispatch</a:t>
            </a:r>
            <a:endParaRPr lang="de-DE" dirty="0" smtClean="0"/>
          </a:p>
        </p:txBody>
      </p:sp>
      <p:sp>
        <p:nvSpPr>
          <p:cNvPr id="2867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Zur Laufzeit die am besten passende Methode für den Aufruf aussuchen</a:t>
            </a:r>
          </a:p>
          <a:p>
            <a:pPr>
              <a:buNone/>
            </a:pPr>
            <a:endParaRPr lang="de-DE" sz="2000" dirty="0" smtClean="0"/>
          </a:p>
          <a:p>
            <a:pPr lvl="1"/>
            <a:r>
              <a:rPr lang="de-DE" sz="1800" dirty="0" smtClean="0"/>
              <a:t>Parametertypen zur Laufzeit ausgewertet</a:t>
            </a:r>
          </a:p>
          <a:p>
            <a:pPr lvl="1"/>
            <a:endParaRPr lang="de-DE" sz="1800" dirty="0" smtClean="0"/>
          </a:p>
          <a:p>
            <a:pPr lvl="1"/>
            <a:r>
              <a:rPr lang="de-DE" sz="1800" dirty="0" smtClean="0"/>
              <a:t>Nur mit „</a:t>
            </a:r>
            <a:r>
              <a:rPr lang="de-DE" sz="1800" dirty="0" err="1" smtClean="0"/>
              <a:t>dispatch</a:t>
            </a:r>
            <a:r>
              <a:rPr lang="de-DE" sz="1800" dirty="0" smtClean="0"/>
              <a:t>“ gekennzeichnete Methoden</a:t>
            </a:r>
          </a:p>
          <a:p>
            <a:pPr lvl="1"/>
            <a:endParaRPr lang="de-DE" sz="1800" dirty="0" smtClean="0"/>
          </a:p>
          <a:p>
            <a:pPr lvl="1"/>
            <a:r>
              <a:rPr lang="de-DE" sz="1800" dirty="0" smtClean="0"/>
              <a:t>Java wertet Parametertypen zur </a:t>
            </a:r>
            <a:r>
              <a:rPr lang="de-DE" sz="1800" dirty="0" err="1" smtClean="0"/>
              <a:t>Compiletime</a:t>
            </a:r>
            <a:r>
              <a:rPr lang="de-DE" sz="1800" dirty="0" smtClean="0"/>
              <a:t> aus (kein </a:t>
            </a:r>
            <a:r>
              <a:rPr lang="de-DE" sz="1800" dirty="0" err="1" smtClean="0"/>
              <a:t>Multidispatch</a:t>
            </a:r>
            <a:r>
              <a:rPr lang="de-DE" sz="1800" dirty="0" smtClean="0"/>
              <a:t>)</a:t>
            </a:r>
          </a:p>
          <a:p>
            <a:pPr lvl="2"/>
            <a:r>
              <a:rPr lang="de-DE" sz="1600" dirty="0" err="1" smtClean="0"/>
              <a:t>Xtend</a:t>
            </a:r>
            <a:r>
              <a:rPr lang="de-DE" sz="1600" dirty="0" smtClean="0"/>
              <a:t>-Verhalten, wenn </a:t>
            </a:r>
            <a:r>
              <a:rPr lang="de-DE" sz="1600" dirty="0" err="1" smtClean="0"/>
              <a:t>Xtend</a:t>
            </a:r>
            <a:r>
              <a:rPr lang="de-DE" sz="1600" dirty="0" smtClean="0"/>
              <a:t>-Methoden nicht mit „</a:t>
            </a:r>
            <a:r>
              <a:rPr lang="de-DE" sz="1600" dirty="0" err="1" smtClean="0"/>
              <a:t>dispatch</a:t>
            </a:r>
            <a:r>
              <a:rPr lang="de-DE" sz="1600" dirty="0" smtClean="0"/>
              <a:t>“ gekennzeichnet</a:t>
            </a:r>
          </a:p>
          <a:p>
            <a:pPr lvl="2">
              <a:buNone/>
            </a:pPr>
            <a:endParaRPr lang="de-DE" sz="1600" dirty="0" smtClean="0"/>
          </a:p>
          <a:p>
            <a:pPr lvl="2">
              <a:buNone/>
            </a:pPr>
            <a:endParaRPr 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Multidispatch</a:t>
            </a:r>
            <a:r>
              <a:rPr lang="de-DE" dirty="0" smtClean="0"/>
              <a:t>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Bsp.: Type sei Basistype von </a:t>
            </a:r>
            <a:r>
              <a:rPr lang="de-DE" sz="2000" dirty="0" err="1" smtClean="0"/>
              <a:t>BusinessObject</a:t>
            </a:r>
            <a:endParaRPr lang="de-DE" sz="2000" dirty="0" smtClean="0"/>
          </a:p>
          <a:p>
            <a:r>
              <a:rPr lang="de-DE" sz="1400" dirty="0" smtClean="0"/>
              <a:t>//Die Definition…</a:t>
            </a:r>
          </a:p>
          <a:p>
            <a:endParaRPr lang="de-DE" sz="1400" dirty="0" smtClean="0"/>
          </a:p>
          <a:p>
            <a:pPr lvl="1">
              <a:buNone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dispatch</a:t>
            </a:r>
            <a:r>
              <a:rPr lang="de-DE" sz="1600" dirty="0" smtClean="0"/>
              <a:t> </a:t>
            </a:r>
            <a:r>
              <a:rPr lang="de-DE" sz="1600" dirty="0" err="1" smtClean="0"/>
              <a:t>toTypeName</a:t>
            </a:r>
            <a:r>
              <a:rPr lang="de-DE" sz="1600" dirty="0" smtClean="0"/>
              <a:t> (Type t) {</a:t>
            </a:r>
          </a:p>
          <a:p>
            <a:pPr lvl="1">
              <a:buNone/>
            </a:pPr>
            <a:r>
              <a:rPr lang="de-DE" sz="1600" dirty="0" smtClean="0"/>
              <a:t>}</a:t>
            </a:r>
          </a:p>
          <a:p>
            <a:pPr lvl="1">
              <a:buNone/>
            </a:pPr>
            <a:endParaRPr lang="de-DE" sz="16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dispatch</a:t>
            </a:r>
            <a:r>
              <a:rPr lang="de-DE" sz="1600" dirty="0" smtClean="0"/>
              <a:t> </a:t>
            </a:r>
            <a:r>
              <a:rPr lang="de-DE" sz="1600" dirty="0" err="1" smtClean="0"/>
              <a:t>toTypeName</a:t>
            </a:r>
            <a:r>
              <a:rPr lang="de-DE" sz="1600" dirty="0" smtClean="0"/>
              <a:t> (</a:t>
            </a:r>
            <a:r>
              <a:rPr lang="de-DE" sz="1600" dirty="0" err="1" smtClean="0"/>
              <a:t>Enum</a:t>
            </a:r>
            <a:r>
              <a:rPr lang="de-DE" sz="1600" dirty="0" smtClean="0"/>
              <a:t> t) {</a:t>
            </a:r>
          </a:p>
          <a:p>
            <a:pPr lvl="1">
              <a:buNone/>
            </a:pPr>
            <a:r>
              <a:rPr lang="de-DE" sz="1600" dirty="0" smtClean="0"/>
              <a:t>}</a:t>
            </a:r>
          </a:p>
          <a:p>
            <a:pPr lvl="1">
              <a:buNone/>
            </a:pPr>
            <a:endParaRPr lang="de-DE" sz="16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dispatch</a:t>
            </a:r>
            <a:r>
              <a:rPr lang="de-DE" sz="1600" dirty="0" smtClean="0"/>
              <a:t> </a:t>
            </a:r>
            <a:r>
              <a:rPr lang="de-DE" sz="1600" dirty="0" err="1" smtClean="0"/>
              <a:t>toTypeName</a:t>
            </a:r>
            <a:r>
              <a:rPr lang="de-DE" sz="1600" dirty="0" smtClean="0"/>
              <a:t> (</a:t>
            </a:r>
            <a:r>
              <a:rPr lang="de-DE" sz="1600" dirty="0" err="1" smtClean="0"/>
              <a:t>BusinessObject</a:t>
            </a:r>
            <a:r>
              <a:rPr lang="de-DE" sz="1600" dirty="0" smtClean="0"/>
              <a:t> </a:t>
            </a:r>
            <a:r>
              <a:rPr lang="de-DE" sz="1600" dirty="0" err="1" smtClean="0"/>
              <a:t>bo</a:t>
            </a:r>
            <a:r>
              <a:rPr lang="de-DE" sz="1600" dirty="0" smtClean="0"/>
              <a:t>) {</a:t>
            </a:r>
          </a:p>
          <a:p>
            <a:pPr lvl="1">
              <a:buNone/>
            </a:pPr>
            <a:r>
              <a:rPr lang="de-DE" sz="1600" dirty="0" smtClean="0"/>
              <a:t>}</a:t>
            </a:r>
          </a:p>
          <a:p>
            <a:pPr lvl="1">
              <a:buNone/>
            </a:pPr>
            <a:endParaRPr lang="de-DE" sz="1800" dirty="0" smtClean="0"/>
          </a:p>
          <a:p>
            <a:pPr lvl="1">
              <a:buNone/>
            </a:pPr>
            <a:r>
              <a:rPr lang="de-DE" sz="1600" dirty="0" smtClean="0"/>
              <a:t>… und der Aufruf …</a:t>
            </a:r>
          </a:p>
          <a:p>
            <a:pPr lvl="1">
              <a:buNone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/>
              <a:t> </a:t>
            </a:r>
            <a:r>
              <a:rPr lang="de-DE" sz="1600" dirty="0" err="1" smtClean="0"/>
              <a:t>Iterable</a:t>
            </a:r>
            <a:r>
              <a:rPr lang="de-DE" sz="1600" dirty="0" smtClean="0"/>
              <a:t>&lt;String&gt; </a:t>
            </a:r>
            <a:r>
              <a:rPr lang="de-DE" sz="1600" dirty="0" err="1" smtClean="0"/>
              <a:t>getTypeNames</a:t>
            </a:r>
            <a:r>
              <a:rPr lang="de-DE" sz="1600" dirty="0" smtClean="0"/>
              <a:t> (</a:t>
            </a:r>
            <a:r>
              <a:rPr lang="de-DE" sz="1600" dirty="0" err="1" smtClean="0"/>
              <a:t>Package</a:t>
            </a:r>
            <a:r>
              <a:rPr lang="de-DE" sz="1600" dirty="0" smtClean="0"/>
              <a:t> p) {</a:t>
            </a:r>
          </a:p>
          <a:p>
            <a:pPr lvl="2">
              <a:buNone/>
            </a:pPr>
            <a:r>
              <a:rPr lang="de-DE" sz="1600" dirty="0" err="1" smtClean="0">
                <a:solidFill>
                  <a:srgbClr val="C00000"/>
                </a:solidFill>
              </a:rPr>
              <a:t>return</a:t>
            </a:r>
            <a:r>
              <a:rPr lang="de-DE" sz="1600" dirty="0" smtClean="0"/>
              <a:t> </a:t>
            </a:r>
            <a:r>
              <a:rPr lang="de-DE" sz="1600" dirty="0" err="1" smtClean="0"/>
              <a:t>p.getTypes</a:t>
            </a:r>
            <a:r>
              <a:rPr lang="de-DE" sz="1600" dirty="0" smtClean="0"/>
              <a:t>().</a:t>
            </a:r>
            <a:r>
              <a:rPr lang="de-DE" sz="1600" dirty="0" err="1" smtClean="0"/>
              <a:t>map</a:t>
            </a:r>
            <a:r>
              <a:rPr lang="de-DE" sz="1600" dirty="0" smtClean="0"/>
              <a:t> ( t | </a:t>
            </a:r>
            <a:r>
              <a:rPr lang="de-DE" sz="1600" dirty="0" err="1" smtClean="0"/>
              <a:t>t.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toTypeName</a:t>
            </a:r>
            <a:r>
              <a:rPr lang="de-DE" sz="1600" dirty="0" smtClean="0"/>
              <a:t>)</a:t>
            </a:r>
          </a:p>
          <a:p>
            <a:pPr lvl="1">
              <a:buNone/>
            </a:pPr>
            <a:r>
              <a:rPr lang="de-DE" sz="1600" dirty="0" smtClean="0"/>
              <a:t>}</a:t>
            </a:r>
          </a:p>
          <a:p>
            <a:endParaRPr lang="de-DE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355976" y="5589240"/>
            <a:ext cx="3456384" cy="648072"/>
          </a:xfrm>
          <a:prstGeom prst="wedgeRoundRectCallout">
            <a:avLst>
              <a:gd name="adj1" fmla="val -37778"/>
              <a:gd name="adj2" fmla="val -7859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Polymorpher Methodenaufruf mit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Multidispatch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Closures</a:t>
            </a:r>
            <a:endParaRPr lang="de-DE" dirty="0" smtClean="0"/>
          </a:p>
        </p:txBody>
      </p:sp>
      <p:sp>
        <p:nvSpPr>
          <p:cNvPr id="2662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s. Groovy, Scala etc.</a:t>
            </a:r>
          </a:p>
          <a:p>
            <a:r>
              <a:rPr lang="de-DE" sz="2000" dirty="0" smtClean="0"/>
              <a:t>Bsp.:</a:t>
            </a:r>
          </a:p>
          <a:p>
            <a:r>
              <a:rPr lang="de-DE" sz="2000" dirty="0" smtClean="0"/>
              <a:t>	</a:t>
            </a:r>
            <a:r>
              <a:rPr lang="de-DE" sz="1400" dirty="0" err="1" smtClean="0"/>
              <a:t>def</a:t>
            </a:r>
            <a:r>
              <a:rPr lang="de-DE" sz="1400" dirty="0" smtClean="0"/>
              <a:t> closures_01(List&lt;Person&gt; </a:t>
            </a:r>
            <a:r>
              <a:rPr lang="de-DE" sz="1400" dirty="0" err="1" smtClean="0"/>
              <a:t>persons</a:t>
            </a:r>
            <a:r>
              <a:rPr lang="de-DE" sz="1400" dirty="0" smtClean="0"/>
              <a:t>) {</a:t>
            </a:r>
          </a:p>
          <a:p>
            <a:r>
              <a:rPr lang="de-DE" sz="1400" dirty="0" smtClean="0"/>
              <a:t>		</a:t>
            </a:r>
            <a:r>
              <a:rPr lang="de-DE" sz="1400" dirty="0" err="1" smtClean="0"/>
              <a:t>persons.personsToString</a:t>
            </a:r>
            <a:r>
              <a:rPr lang="de-DE" sz="1400" dirty="0" smtClean="0"/>
              <a:t>(p | p.name+", "+</a:t>
            </a:r>
            <a:r>
              <a:rPr lang="de-DE" sz="1400" dirty="0" err="1" smtClean="0"/>
              <a:t>p.forename</a:t>
            </a:r>
            <a:r>
              <a:rPr lang="de-DE" sz="1400" dirty="0" smtClean="0"/>
              <a:t> )</a:t>
            </a:r>
          </a:p>
          <a:p>
            <a:r>
              <a:rPr lang="de-DE" sz="1400" dirty="0" smtClean="0"/>
              <a:t>	}</a:t>
            </a:r>
          </a:p>
          <a:p>
            <a:endParaRPr lang="de-DE" sz="1600" dirty="0" smtClean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8C5A"/>
                </a:solidFill>
              </a:rPr>
              <a:t>/** </a:t>
            </a:r>
            <a:r>
              <a:rPr lang="en-US" sz="1400" dirty="0" err="1" smtClean="0">
                <a:solidFill>
                  <a:srgbClr val="008C5A"/>
                </a:solidFill>
              </a:rPr>
              <a:t>Funktion</a:t>
            </a:r>
            <a:r>
              <a:rPr lang="en-US" sz="1400" dirty="0" smtClean="0">
                <a:solidFill>
                  <a:srgbClr val="008C5A"/>
                </a:solidFill>
              </a:rPr>
              <a:t> </a:t>
            </a:r>
            <a:r>
              <a:rPr lang="en-US" sz="1400" dirty="0" err="1" smtClean="0">
                <a:solidFill>
                  <a:srgbClr val="008C5A"/>
                </a:solidFill>
              </a:rPr>
              <a:t>mit</a:t>
            </a:r>
            <a:r>
              <a:rPr lang="en-US" sz="1400" dirty="0" smtClean="0">
                <a:solidFill>
                  <a:srgbClr val="008C5A"/>
                </a:solidFill>
              </a:rPr>
              <a:t> Closure </a:t>
            </a:r>
            <a:r>
              <a:rPr lang="en-US" sz="1400" dirty="0" err="1" smtClean="0">
                <a:solidFill>
                  <a:srgbClr val="008C5A"/>
                </a:solidFill>
              </a:rPr>
              <a:t>als</a:t>
            </a:r>
            <a:r>
              <a:rPr lang="en-US" sz="1400" dirty="0" smtClean="0">
                <a:solidFill>
                  <a:srgbClr val="008C5A"/>
                </a:solidFill>
              </a:rPr>
              <a:t> Parameter “</a:t>
            </a:r>
            <a:r>
              <a:rPr lang="en-US" sz="1400" dirty="0" err="1" smtClean="0">
                <a:solidFill>
                  <a:srgbClr val="008C5A"/>
                </a:solidFill>
              </a:rPr>
              <a:t>toString</a:t>
            </a:r>
            <a:r>
              <a:rPr lang="en-US" sz="1400" dirty="0" smtClean="0">
                <a:solidFill>
                  <a:srgbClr val="008C5A"/>
                </a:solidFill>
              </a:rPr>
              <a:t>” */</a:t>
            </a:r>
          </a:p>
          <a:p>
            <a:r>
              <a:rPr lang="en-US" sz="1400" dirty="0" smtClean="0"/>
              <a:t>	def </a:t>
            </a:r>
            <a:r>
              <a:rPr lang="en-US" sz="1400" dirty="0" err="1" smtClean="0"/>
              <a:t>personsToString</a:t>
            </a:r>
            <a:r>
              <a:rPr lang="en-US" sz="1400" dirty="0" smtClean="0"/>
              <a:t>(List&lt;Person&gt; persons,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(Person)=&gt;String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</a:rPr>
              <a:t>toString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val</a:t>
            </a:r>
            <a:r>
              <a:rPr lang="en-US" sz="1400" dirty="0" smtClean="0"/>
              <a:t> result = </a:t>
            </a:r>
            <a:r>
              <a:rPr lang="en-US" sz="1400" dirty="0" err="1" smtClean="0"/>
              <a:t>newArrayList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		for (p : persons) </a:t>
            </a:r>
          </a:p>
          <a:p>
            <a:r>
              <a:rPr lang="en-US" sz="1400" dirty="0" smtClean="0"/>
              <a:t>			result +=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toString</a:t>
            </a:r>
            <a:r>
              <a:rPr lang="en-US" sz="1400" dirty="0" err="1" smtClean="0"/>
              <a:t>.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(p)</a:t>
            </a:r>
          </a:p>
          <a:p>
            <a:r>
              <a:rPr lang="en-US" sz="1400" dirty="0" smtClean="0"/>
              <a:t>		return result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8C5A"/>
                </a:solidFill>
              </a:rPr>
              <a:t>/** </a:t>
            </a:r>
            <a:r>
              <a:rPr lang="en-US" sz="1400" dirty="0" err="1" smtClean="0">
                <a:solidFill>
                  <a:srgbClr val="008C5A"/>
                </a:solidFill>
              </a:rPr>
              <a:t>Funktionsaufruf</a:t>
            </a:r>
            <a:r>
              <a:rPr lang="en-US" sz="1400" dirty="0" smtClean="0">
                <a:solidFill>
                  <a:srgbClr val="008C5A"/>
                </a:solidFill>
              </a:rPr>
              <a:t> </a:t>
            </a:r>
            <a:r>
              <a:rPr lang="en-US" sz="1400" dirty="0" err="1" smtClean="0">
                <a:solidFill>
                  <a:srgbClr val="008C5A"/>
                </a:solidFill>
              </a:rPr>
              <a:t>mit</a:t>
            </a:r>
            <a:r>
              <a:rPr lang="en-US" sz="1400" dirty="0" smtClean="0">
                <a:solidFill>
                  <a:srgbClr val="008C5A"/>
                </a:solidFill>
              </a:rPr>
              <a:t> Closure */</a:t>
            </a:r>
          </a:p>
          <a:p>
            <a:r>
              <a:rPr lang="en-US" sz="1400" dirty="0" smtClean="0"/>
              <a:t>	def closures_02(List&lt;Person&gt; persons) {</a:t>
            </a:r>
          </a:p>
          <a:p>
            <a:r>
              <a:rPr lang="en-US" sz="1400" dirty="0" smtClean="0"/>
              <a:t>		Collections::sort(persons,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[ a, b |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</a:rPr>
              <a:t>a.name.compareTo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( b.name ) ]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}</a:t>
            </a:r>
          </a:p>
          <a:p>
            <a:endParaRPr lang="de-DE" sz="2000" dirty="0" smtClean="0"/>
          </a:p>
        </p:txBody>
      </p:sp>
      <p:cxnSp>
        <p:nvCxnSpPr>
          <p:cNvPr id="5" name="Gerade Verbindung mit Pfeil 4"/>
          <p:cNvCxnSpPr/>
          <p:nvPr/>
        </p:nvCxnSpPr>
        <p:spPr bwMode="auto">
          <a:xfrm flipV="1">
            <a:off x="5076056" y="3356992"/>
            <a:ext cx="72008" cy="57606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ist ein Ausdruck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sz="1800" dirty="0" smtClean="0"/>
              <a:t>Also </a:t>
            </a:r>
            <a:r>
              <a:rPr lang="en-US" sz="1800" dirty="0" err="1" smtClean="0"/>
              <a:t>kann</a:t>
            </a:r>
            <a:r>
              <a:rPr lang="en-US" sz="1800" dirty="0" smtClean="0"/>
              <a:t> </a:t>
            </a:r>
            <a:r>
              <a:rPr lang="en-US" sz="1800" dirty="0" err="1" smtClean="0"/>
              <a:t>alles</a:t>
            </a:r>
            <a:r>
              <a:rPr lang="en-US" sz="1800" dirty="0" smtClean="0"/>
              <a:t>  </a:t>
            </a:r>
            <a:r>
              <a:rPr lang="en-US" sz="1800" dirty="0" err="1" smtClean="0"/>
              <a:t>Variablen</a:t>
            </a:r>
            <a:r>
              <a:rPr lang="en-US" sz="1800" dirty="0" smtClean="0"/>
              <a:t> </a:t>
            </a:r>
            <a:r>
              <a:rPr lang="en-US" sz="1800" dirty="0" err="1" smtClean="0"/>
              <a:t>zugewiesen</a:t>
            </a:r>
            <a:r>
              <a:rPr lang="en-US" sz="1800" dirty="0" smtClean="0"/>
              <a:t> </a:t>
            </a:r>
            <a:r>
              <a:rPr lang="en-US" sz="1800" dirty="0" err="1" smtClean="0"/>
              <a:t>oder</a:t>
            </a:r>
            <a:r>
              <a:rPr lang="en-US" sz="1800" dirty="0" smtClean="0"/>
              <a:t> </a:t>
            </a:r>
            <a:r>
              <a:rPr lang="en-US" sz="1800" dirty="0" err="1" smtClean="0"/>
              <a:t>als</a:t>
            </a:r>
            <a:r>
              <a:rPr lang="en-US" sz="1800" dirty="0" smtClean="0"/>
              <a:t> Parameter an </a:t>
            </a:r>
            <a:r>
              <a:rPr lang="en-US" sz="1800" dirty="0" err="1" smtClean="0"/>
              <a:t>Methoden</a:t>
            </a:r>
            <a:r>
              <a:rPr lang="en-US" sz="1800" dirty="0" smtClean="0"/>
              <a:t> </a:t>
            </a:r>
            <a:r>
              <a:rPr lang="en-US" sz="1800" dirty="0" err="1" smtClean="0"/>
              <a:t>übergeben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…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sz="2000" dirty="0" smtClean="0"/>
          </a:p>
          <a:p>
            <a:pPr>
              <a:buFont typeface="Monotype Sorts" pitchFamily="2" charset="2"/>
              <a:buChar char="l"/>
              <a:defRPr/>
            </a:pPr>
            <a:r>
              <a:rPr lang="en-US" sz="2000" dirty="0" err="1" smtClean="0"/>
              <a:t>Bsp</a:t>
            </a:r>
            <a:r>
              <a:rPr lang="en-US" sz="2000" dirty="0" smtClean="0"/>
              <a:t>.: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sz="1600" dirty="0" smtClean="0"/>
              <a:t> data = try { 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fileContentsToString</a:t>
            </a:r>
            <a:r>
              <a:rPr lang="en-US" sz="1600" dirty="0" smtClean="0"/>
              <a:t>('data.txt') 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en-US" sz="1600" dirty="0" smtClean="0"/>
              <a:t>  } catch 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e) { 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en-US" sz="1600" dirty="0" smtClean="0"/>
              <a:t>    'data.txt'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en-US" sz="1600" dirty="0" smtClean="0"/>
              <a:t>  }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sz="2000" dirty="0" smtClean="0"/>
          </a:p>
          <a:p>
            <a:pPr>
              <a:buFont typeface="Monotype Sorts" pitchFamily="2" charset="2"/>
              <a:buChar char="l"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Bessere Switch-</a:t>
            </a:r>
            <a:r>
              <a:rPr lang="de-DE" dirty="0" err="1" smtClean="0"/>
              <a:t>Expressions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Ähnlich „</a:t>
            </a:r>
            <a:r>
              <a:rPr lang="de-DE" sz="1800" dirty="0" err="1" smtClean="0"/>
              <a:t>switch</a:t>
            </a:r>
            <a:r>
              <a:rPr lang="de-DE" sz="1800" dirty="0" smtClean="0"/>
              <a:t>“ Statement in Java</a:t>
            </a:r>
          </a:p>
          <a:p>
            <a:pPr>
              <a:buFont typeface="Monotype Sorts" pitchFamily="2" charset="2"/>
              <a:buChar char="l"/>
              <a:defRPr/>
            </a:pPr>
            <a:endParaRPr lang="de-DE" sz="2000" dirty="0" smtClean="0"/>
          </a:p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Aber: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Case-Ausdrücke mit Strings oder </a:t>
            </a:r>
            <a:r>
              <a:rPr lang="de-DE" sz="1400" dirty="0" err="1" smtClean="0"/>
              <a:t>Expressions</a:t>
            </a:r>
            <a:endParaRPr lang="de-DE" sz="1400" dirty="0" smtClean="0"/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Switch ist selbst ein Ausdruck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Case-Ausdrücke können Type-</a:t>
            </a:r>
            <a:r>
              <a:rPr lang="de-DE" sz="1400" dirty="0" err="1" smtClean="0"/>
              <a:t>Guards</a:t>
            </a:r>
            <a:r>
              <a:rPr lang="de-DE" sz="1400" dirty="0" smtClean="0"/>
              <a:t> haben</a:t>
            </a:r>
          </a:p>
          <a:p>
            <a:pPr lvl="2">
              <a:buFont typeface="Monotype Sorts" pitchFamily="2" charset="2"/>
              <a:buChar char="l"/>
              <a:defRPr/>
            </a:pPr>
            <a:r>
              <a:rPr lang="de-DE" sz="1200" dirty="0" smtClean="0"/>
              <a:t>Nur bei  passendem Typ des </a:t>
            </a:r>
            <a:r>
              <a:rPr lang="de-DE" sz="1200" dirty="0" err="1" smtClean="0"/>
              <a:t>switch</a:t>
            </a:r>
            <a:r>
              <a:rPr lang="de-DE" sz="1200" dirty="0" smtClean="0"/>
              <a:t>-Values ausgewertet</a:t>
            </a:r>
          </a:p>
          <a:p>
            <a:pPr lvl="2">
              <a:buFont typeface="Monotype Sorts" pitchFamily="2" charset="2"/>
              <a:buChar char="l"/>
              <a:defRPr/>
            </a:pPr>
            <a:endParaRPr lang="de-DE" sz="1200" dirty="0" smtClean="0"/>
          </a:p>
          <a:p>
            <a:pPr lvl="2">
              <a:buFont typeface="Monotype Sorts" pitchFamily="2" charset="2"/>
              <a:buChar char="l"/>
              <a:defRPr/>
            </a:pPr>
            <a:endParaRPr lang="de-DE" sz="1200" dirty="0" smtClean="0"/>
          </a:p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Bsp.:</a:t>
            </a:r>
          </a:p>
          <a:p>
            <a:pPr>
              <a:buNone/>
              <a:defRPr/>
            </a:pPr>
            <a:r>
              <a:rPr lang="de-DE" sz="1400" dirty="0" smtClean="0"/>
              <a:t>		</a:t>
            </a:r>
            <a:r>
              <a:rPr lang="de-DE" sz="1400" dirty="0" err="1" smtClean="0"/>
              <a:t>val</a:t>
            </a:r>
            <a:r>
              <a:rPr lang="de-DE" sz="1400" dirty="0" smtClean="0"/>
              <a:t> Shape </a:t>
            </a:r>
            <a:r>
              <a:rPr lang="de-DE" sz="1400" dirty="0" err="1" smtClean="0"/>
              <a:t>shape</a:t>
            </a:r>
            <a:r>
              <a:rPr lang="de-DE" sz="1400" dirty="0" smtClean="0"/>
              <a:t> = ...</a:t>
            </a:r>
          </a:p>
          <a:p>
            <a:pPr lvl="2">
              <a:buNone/>
              <a:defRPr/>
            </a:pP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switch</a:t>
            </a:r>
            <a:r>
              <a:rPr lang="de-DE" sz="1400" dirty="0" smtClean="0"/>
              <a:t> (</a:t>
            </a:r>
            <a:r>
              <a:rPr lang="de-DE" sz="1400" dirty="0" err="1" smtClean="0"/>
              <a:t>shape</a:t>
            </a:r>
            <a:r>
              <a:rPr lang="de-DE" sz="1400" dirty="0" smtClean="0"/>
              <a:t>) {</a:t>
            </a:r>
          </a:p>
          <a:p>
            <a:pPr lvl="2">
              <a:buNone/>
              <a:defRPr/>
            </a:pPr>
            <a:r>
              <a:rPr lang="de-DE" sz="1400" dirty="0" smtClean="0"/>
              <a:t>	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de-DE" sz="1400" dirty="0" smtClean="0"/>
              <a:t>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case</a:t>
            </a:r>
            <a:r>
              <a:rPr lang="de-DE" sz="1400" dirty="0" smtClean="0"/>
              <a:t> </a:t>
            </a:r>
            <a:r>
              <a:rPr lang="de-DE" sz="1400" dirty="0" err="1" smtClean="0"/>
              <a:t>shape.width</a:t>
            </a:r>
            <a:r>
              <a:rPr lang="de-DE" sz="1400" dirty="0" smtClean="0"/>
              <a:t> == </a:t>
            </a:r>
            <a:r>
              <a:rPr lang="de-DE" sz="1400" dirty="0" err="1" smtClean="0"/>
              <a:t>shape.height</a:t>
            </a:r>
            <a:r>
              <a:rPr lang="de-DE" sz="1400" dirty="0" smtClean="0"/>
              <a:t> : "Square ("+</a:t>
            </a:r>
            <a:r>
              <a:rPr lang="de-DE" sz="1400" dirty="0" err="1" smtClean="0"/>
              <a:t>shape.width</a:t>
            </a:r>
            <a:r>
              <a:rPr lang="de-DE" sz="1400" dirty="0" smtClean="0"/>
              <a:t>+")"</a:t>
            </a:r>
          </a:p>
          <a:p>
            <a:pPr lvl="2">
              <a:buNone/>
              <a:defRPr/>
            </a:pPr>
            <a:r>
              <a:rPr lang="de-DE" sz="1400" dirty="0" smtClean="0"/>
              <a:t>  	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de-DE" sz="1400" dirty="0" smtClean="0"/>
              <a:t> :		     "</a:t>
            </a:r>
            <a:r>
              <a:rPr lang="de-DE" sz="1400" dirty="0" err="1" smtClean="0"/>
              <a:t>Rectangle</a:t>
            </a:r>
            <a:r>
              <a:rPr lang="de-DE" sz="1400" dirty="0" smtClean="0"/>
              <a:t> ("+</a:t>
            </a:r>
            <a:r>
              <a:rPr lang="de-DE" sz="1400" dirty="0" err="1" smtClean="0"/>
              <a:t>shape.width</a:t>
            </a:r>
            <a:r>
              <a:rPr lang="de-DE" sz="1400" dirty="0" smtClean="0"/>
              <a:t>+" x "+</a:t>
            </a:r>
            <a:r>
              <a:rPr lang="de-DE" sz="1400" dirty="0" err="1" smtClean="0"/>
              <a:t>shape.height</a:t>
            </a:r>
            <a:r>
              <a:rPr lang="de-DE" sz="1400" dirty="0" smtClean="0"/>
              <a:t>+")"</a:t>
            </a:r>
          </a:p>
          <a:p>
            <a:pPr lvl="2">
              <a:buNone/>
              <a:defRPr/>
            </a:pPr>
            <a:r>
              <a:rPr lang="de-DE" sz="1400" dirty="0" smtClean="0"/>
              <a:t> 	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de-DE" sz="1400" dirty="0" smtClean="0"/>
              <a:t> :     "Circle ("+</a:t>
            </a:r>
            <a:r>
              <a:rPr lang="de-DE" sz="1400" dirty="0" err="1" smtClean="0"/>
              <a:t>shape.diameter</a:t>
            </a:r>
            <a:r>
              <a:rPr lang="de-DE" sz="1400" dirty="0" smtClean="0"/>
              <a:t>+")"</a:t>
            </a:r>
          </a:p>
          <a:p>
            <a:pPr lvl="2">
              <a:buNone/>
              <a:defRPr/>
            </a:pPr>
            <a:r>
              <a:rPr lang="de-DE" sz="1400" dirty="0" smtClean="0"/>
              <a:t>	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default</a:t>
            </a:r>
            <a:r>
              <a:rPr lang="de-DE" sz="1400" dirty="0" smtClean="0"/>
              <a:t> : 	 "</a:t>
            </a:r>
            <a:r>
              <a:rPr lang="de-DE" sz="1400" dirty="0" err="1" smtClean="0"/>
              <a:t>Don't</a:t>
            </a:r>
            <a:r>
              <a:rPr lang="de-DE" sz="1400" dirty="0" smtClean="0"/>
              <a:t> </a:t>
            </a:r>
            <a:r>
              <a:rPr lang="de-DE" sz="1400" dirty="0" err="1" smtClean="0"/>
              <a:t>know</a:t>
            </a:r>
            <a:r>
              <a:rPr lang="de-DE" sz="1400" dirty="0" smtClean="0"/>
              <a:t>"</a:t>
            </a:r>
          </a:p>
          <a:p>
            <a:pPr>
              <a:buNone/>
              <a:defRPr/>
            </a:pPr>
            <a:r>
              <a:rPr lang="de-DE" sz="1400" dirty="0" smtClean="0"/>
              <a:t>		}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Besipiele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defRPr/>
            </a:pPr>
            <a:r>
              <a:rPr lang="de-DE" sz="1800" dirty="0" smtClean="0">
                <a:solidFill>
                  <a:srgbClr val="008C5A"/>
                </a:solidFill>
              </a:rPr>
              <a:t>/* mit Type </a:t>
            </a:r>
            <a:r>
              <a:rPr lang="de-DE" sz="1800" dirty="0" err="1" smtClean="0">
                <a:solidFill>
                  <a:srgbClr val="008C5A"/>
                </a:solidFill>
              </a:rPr>
              <a:t>Guards</a:t>
            </a:r>
            <a:r>
              <a:rPr lang="de-DE" sz="1800" dirty="0" smtClean="0">
                <a:solidFill>
                  <a:srgbClr val="008C5A"/>
                </a:solidFill>
              </a:rPr>
              <a:t> */	</a:t>
            </a:r>
          </a:p>
          <a:p>
            <a:pPr lvl="1">
              <a:buNone/>
              <a:defRPr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/>
              <a:t> switchExpression_01(Shape </a:t>
            </a:r>
            <a:r>
              <a:rPr lang="de-DE" sz="1600" dirty="0" err="1" smtClean="0"/>
              <a:t>shape</a:t>
            </a:r>
            <a:r>
              <a:rPr lang="de-DE" sz="1600" dirty="0" smtClean="0"/>
              <a:t>) {</a:t>
            </a:r>
          </a:p>
          <a:p>
            <a:pPr lvl="1">
              <a:buNone/>
              <a:defRPr/>
            </a:pPr>
            <a:r>
              <a:rPr lang="de-DE" sz="1600" dirty="0" smtClean="0"/>
              <a:t>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switch</a:t>
            </a:r>
            <a:r>
              <a:rPr lang="de-DE" sz="1600" dirty="0" smtClean="0"/>
              <a:t> (</a:t>
            </a:r>
            <a:r>
              <a:rPr lang="de-DE" sz="1600" dirty="0" err="1" smtClean="0"/>
              <a:t>shape</a:t>
            </a:r>
            <a:r>
              <a:rPr lang="de-DE" sz="1600" dirty="0" smtClean="0"/>
              <a:t>) {</a:t>
            </a:r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de-DE" sz="1600" dirty="0" smtClean="0"/>
              <a:t> 	:  	'a </a:t>
            </a:r>
            <a:r>
              <a:rPr lang="de-DE" sz="1600" dirty="0" err="1" smtClean="0"/>
              <a:t>circle</a:t>
            </a:r>
            <a:r>
              <a:rPr lang="de-DE" sz="1600" dirty="0" smtClean="0"/>
              <a:t> : </a:t>
            </a:r>
            <a:r>
              <a:rPr lang="de-DE" sz="1600" dirty="0" err="1" smtClean="0"/>
              <a:t>diameter</a:t>
            </a:r>
            <a:r>
              <a:rPr lang="de-DE" sz="1600" dirty="0" smtClean="0"/>
              <a:t>='+</a:t>
            </a:r>
            <a:r>
              <a:rPr lang="de-DE" sz="1600" dirty="0" err="1" smtClean="0"/>
              <a:t>shape.diameter</a:t>
            </a:r>
            <a:endParaRPr lang="de-DE" sz="1600" dirty="0" smtClean="0"/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case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shape.height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 == 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shape.width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dirty="0" smtClean="0"/>
              <a:t>: </a:t>
            </a:r>
          </a:p>
          <a:p>
            <a:pPr lvl="1">
              <a:buNone/>
              <a:defRPr/>
            </a:pPr>
            <a:r>
              <a:rPr lang="de-DE" sz="1600" dirty="0" smtClean="0"/>
              <a:t>				'a </a:t>
            </a:r>
            <a:r>
              <a:rPr lang="de-DE" sz="1600" dirty="0" err="1" smtClean="0"/>
              <a:t>square</a:t>
            </a:r>
            <a:r>
              <a:rPr lang="de-DE" sz="1600" dirty="0" smtClean="0"/>
              <a:t> : </a:t>
            </a:r>
            <a:r>
              <a:rPr lang="de-DE" sz="1600" dirty="0" err="1" smtClean="0"/>
              <a:t>size</a:t>
            </a:r>
            <a:r>
              <a:rPr lang="de-DE" sz="1600" dirty="0" smtClean="0"/>
              <a:t>='+</a:t>
            </a:r>
            <a:r>
              <a:rPr lang="de-DE" sz="1600" dirty="0" err="1" smtClean="0"/>
              <a:t>shape.width</a:t>
            </a:r>
            <a:endParaRPr lang="de-DE" sz="1600" dirty="0" smtClean="0"/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de-DE" sz="1600" dirty="0" smtClean="0"/>
              <a:t> :	'a </a:t>
            </a:r>
            <a:r>
              <a:rPr lang="de-DE" sz="1600" dirty="0" err="1" smtClean="0"/>
              <a:t>rectangle</a:t>
            </a:r>
            <a:r>
              <a:rPr lang="de-DE" sz="1600" dirty="0" smtClean="0"/>
              <a:t> : </a:t>
            </a:r>
            <a:r>
              <a:rPr lang="de-DE" sz="1600" dirty="0" err="1" smtClean="0"/>
              <a:t>width</a:t>
            </a:r>
            <a:r>
              <a:rPr lang="de-DE" sz="1600" dirty="0" smtClean="0"/>
              <a:t>='+</a:t>
            </a:r>
            <a:r>
              <a:rPr lang="de-DE" sz="1600" dirty="0" err="1" smtClean="0"/>
              <a:t>shape.width</a:t>
            </a:r>
            <a:r>
              <a:rPr lang="de-DE" sz="1600" dirty="0" smtClean="0"/>
              <a:t>+', </a:t>
            </a:r>
            <a:r>
              <a:rPr lang="de-DE" sz="1600" dirty="0" err="1" smtClean="0"/>
              <a:t>height</a:t>
            </a:r>
            <a:r>
              <a:rPr lang="de-DE" sz="1600" dirty="0" smtClean="0"/>
              <a:t>='+</a:t>
            </a:r>
            <a:r>
              <a:rPr lang="de-DE" sz="1600" dirty="0" err="1" smtClean="0"/>
              <a:t>shape.height</a:t>
            </a:r>
            <a:endParaRPr lang="de-DE" sz="1600" dirty="0" smtClean="0"/>
          </a:p>
          <a:p>
            <a:pPr lvl="1">
              <a:buNone/>
              <a:defRPr/>
            </a:pPr>
            <a:r>
              <a:rPr lang="de-DE" sz="1600" dirty="0" smtClean="0"/>
              <a:t>	}</a:t>
            </a:r>
          </a:p>
          <a:p>
            <a:pPr lvl="1">
              <a:buNone/>
              <a:defRPr/>
            </a:pPr>
            <a:r>
              <a:rPr lang="de-DE" sz="1600" dirty="0" smtClean="0"/>
              <a:t>}</a:t>
            </a:r>
          </a:p>
          <a:p>
            <a:pPr lvl="1">
              <a:buNone/>
              <a:defRPr/>
            </a:pPr>
            <a:r>
              <a:rPr lang="de-DE" sz="1600" dirty="0" smtClean="0"/>
              <a:t>	</a:t>
            </a:r>
          </a:p>
          <a:p>
            <a:pPr lvl="1">
              <a:buNone/>
              <a:defRPr/>
            </a:pPr>
            <a:r>
              <a:rPr lang="de-DE" sz="1600" dirty="0" err="1" smtClean="0">
                <a:solidFill>
                  <a:srgbClr val="C00000"/>
                </a:solidFill>
              </a:rPr>
              <a:t>def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smtClean="0"/>
              <a:t>switchExpression_02(String </a:t>
            </a:r>
            <a:r>
              <a:rPr lang="de-DE" sz="1600" dirty="0" err="1" smtClean="0"/>
              <a:t>value</a:t>
            </a:r>
            <a:r>
              <a:rPr lang="de-DE" sz="1600" dirty="0" smtClean="0"/>
              <a:t>) {</a:t>
            </a:r>
          </a:p>
          <a:p>
            <a:pPr lvl="1">
              <a:buNone/>
              <a:defRPr/>
            </a:pPr>
            <a:r>
              <a:rPr lang="de-DE" sz="1600" dirty="0" smtClean="0"/>
              <a:t>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switch</a:t>
            </a:r>
            <a:r>
              <a:rPr lang="de-DE" sz="1600" dirty="0" smtClean="0"/>
              <a:t>(</a:t>
            </a:r>
            <a:r>
              <a:rPr lang="de-DE" sz="1600" dirty="0" err="1" smtClean="0"/>
              <a:t>value</a:t>
            </a:r>
            <a:r>
              <a:rPr lang="de-DE" sz="1600" dirty="0" smtClean="0"/>
              <a:t>) {</a:t>
            </a:r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case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 '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foo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' </a:t>
            </a:r>
            <a:r>
              <a:rPr lang="de-DE" sz="1600" dirty="0" smtClean="0"/>
              <a:t>: 	"</a:t>
            </a:r>
            <a:r>
              <a:rPr lang="de-DE" sz="1600" dirty="0" err="1" smtClean="0"/>
              <a:t>it's</a:t>
            </a:r>
            <a:r>
              <a:rPr lang="de-DE" sz="1600" dirty="0" smtClean="0"/>
              <a:t> </a:t>
            </a:r>
            <a:r>
              <a:rPr lang="de-DE" sz="1600" dirty="0" err="1" smtClean="0"/>
              <a:t>foo</a:t>
            </a:r>
            <a:r>
              <a:rPr lang="de-DE" sz="1600" dirty="0" smtClean="0"/>
              <a:t> "</a:t>
            </a:r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case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chemeClr val="accent1">
                    <a:lumMod val="50000"/>
                  </a:schemeClr>
                </a:solidFill>
              </a:rPr>
              <a:t>'bar' </a:t>
            </a:r>
            <a:r>
              <a:rPr lang="de-DE" sz="1600" dirty="0" smtClean="0"/>
              <a:t>: 	'a bar'</a:t>
            </a:r>
          </a:p>
          <a:p>
            <a:pPr lvl="1">
              <a:buNone/>
              <a:defRPr/>
            </a:pPr>
            <a:r>
              <a:rPr lang="de-DE" sz="1600" dirty="0" smtClean="0"/>
              <a:t>		</a:t>
            </a:r>
            <a:r>
              <a:rPr lang="de-DE" sz="1600" dirty="0" err="1" smtClean="0">
                <a:solidFill>
                  <a:schemeClr val="accent1">
                    <a:lumMod val="50000"/>
                  </a:schemeClr>
                </a:solidFill>
              </a:rPr>
              <a:t>default</a:t>
            </a:r>
            <a:r>
              <a:rPr lang="de-DE" sz="1600" dirty="0" smtClean="0"/>
              <a:t> : 		"</a:t>
            </a:r>
            <a:r>
              <a:rPr lang="de-DE" sz="1600" dirty="0" err="1" smtClean="0"/>
              <a:t>don't</a:t>
            </a:r>
            <a:r>
              <a:rPr lang="de-DE" sz="1600" dirty="0" smtClean="0"/>
              <a:t> </a:t>
            </a:r>
            <a:r>
              <a:rPr lang="de-DE" sz="1600" dirty="0" err="1" smtClean="0"/>
              <a:t>know</a:t>
            </a:r>
            <a:r>
              <a:rPr lang="de-DE" sz="1600" dirty="0" smtClean="0"/>
              <a:t> "</a:t>
            </a:r>
          </a:p>
          <a:p>
            <a:pPr lvl="1">
              <a:buNone/>
              <a:defRPr/>
            </a:pPr>
            <a:r>
              <a:rPr lang="de-DE" sz="1600" dirty="0" smtClean="0"/>
              <a:t>	}	</a:t>
            </a:r>
          </a:p>
          <a:p>
            <a:pPr lvl="1">
              <a:buNone/>
              <a:defRPr/>
            </a:pPr>
            <a:r>
              <a:rPr lang="de-DE" sz="1600" dirty="0" smtClean="0"/>
              <a:t>}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</a:t>
            </a:r>
            <a:r>
              <a:rPr lang="de-DE" dirty="0" err="1" smtClean="0"/>
              <a:t>Expressions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/>
              <a:t>„Rich Strings“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Strings mit Ausrücken, die beim Schreiben in die Datei ersetzt werden</a:t>
            </a:r>
          </a:p>
          <a:p>
            <a:r>
              <a:rPr lang="de-DE" sz="1800" dirty="0" smtClean="0"/>
              <a:t>mit ''' ''' markiert, Ausdrücke stehen in «»</a:t>
            </a:r>
          </a:p>
          <a:p>
            <a:endParaRPr lang="de-DE" sz="1800" dirty="0" smtClean="0"/>
          </a:p>
          <a:p>
            <a:r>
              <a:rPr lang="de-DE" sz="1800" dirty="0" smtClean="0"/>
              <a:t>Bsp.:</a:t>
            </a:r>
            <a:endParaRPr lang="de-DE" sz="1000" dirty="0" smtClean="0"/>
          </a:p>
          <a:p>
            <a:pPr lvl="2">
              <a:buNone/>
            </a:pPr>
            <a:r>
              <a:rPr lang="de-DE" sz="1000" dirty="0" smtClean="0"/>
              <a:t>	</a:t>
            </a:r>
            <a:r>
              <a:rPr lang="de-DE" sz="1600" b="1" dirty="0" err="1" smtClean="0">
                <a:solidFill>
                  <a:srgbClr val="800000"/>
                </a:solidFill>
              </a:rPr>
              <a:t>def</a:t>
            </a:r>
            <a:r>
              <a:rPr lang="de-DE" sz="1600" dirty="0" smtClean="0"/>
              <a:t> </a:t>
            </a:r>
            <a:r>
              <a:rPr lang="de-DE" sz="1600" dirty="0" err="1" smtClean="0"/>
              <a:t>writeLetterTo</a:t>
            </a:r>
            <a:r>
              <a:rPr lang="de-DE" sz="1600" dirty="0" smtClean="0"/>
              <a:t> (Person p) 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lvl="2"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Dear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p.forename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»</a:t>
            </a:r>
            <a:r>
              <a:rPr lang="de-DE" sz="1600" dirty="0" smtClean="0"/>
              <a:t>,</a:t>
            </a:r>
          </a:p>
          <a:p>
            <a:pPr lvl="2">
              <a:buNone/>
            </a:pPr>
            <a:r>
              <a:rPr lang="de-DE" sz="1600" dirty="0" smtClean="0"/>
              <a:t>		</a:t>
            </a:r>
          </a:p>
          <a:p>
            <a:pPr lvl="2"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bla</a:t>
            </a:r>
            <a:r>
              <a:rPr lang="de-DE" sz="1600" dirty="0" smtClean="0"/>
              <a:t> </a:t>
            </a:r>
            <a:r>
              <a:rPr lang="de-DE" sz="1600" dirty="0" err="1" smtClean="0"/>
              <a:t>bla</a:t>
            </a:r>
            <a:r>
              <a:rPr lang="de-DE" sz="1600" dirty="0" smtClean="0"/>
              <a:t> </a:t>
            </a:r>
            <a:r>
              <a:rPr lang="de-DE" sz="1600" dirty="0" err="1" smtClean="0"/>
              <a:t>foo</a:t>
            </a:r>
            <a:endParaRPr lang="de-DE" sz="1600" dirty="0" smtClean="0"/>
          </a:p>
          <a:p>
            <a:pPr lvl="2">
              <a:buNone/>
            </a:pPr>
            <a:r>
              <a:rPr lang="de-DE" sz="1600" dirty="0" smtClean="0"/>
              <a:t>		</a:t>
            </a:r>
          </a:p>
          <a:p>
            <a:pPr lvl="2"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Yours</a:t>
            </a:r>
            <a:r>
              <a:rPr lang="de-DE" sz="1600" dirty="0" smtClean="0"/>
              <a:t> </a:t>
            </a:r>
            <a:r>
              <a:rPr lang="de-DE" sz="1600" dirty="0" err="1" smtClean="0"/>
              <a:t>sincerely</a:t>
            </a:r>
            <a:r>
              <a:rPr lang="de-DE" sz="1600" dirty="0" smtClean="0"/>
              <a:t>,</a:t>
            </a:r>
          </a:p>
          <a:p>
            <a:pPr lvl="2">
              <a:buNone/>
            </a:pPr>
            <a:r>
              <a:rPr lang="de-DE" sz="1600" dirty="0" smtClean="0"/>
              <a:t>		</a:t>
            </a:r>
          </a:p>
          <a:p>
            <a:pPr lvl="2">
              <a:buNone/>
            </a:pPr>
            <a:r>
              <a:rPr lang="de-DE" sz="1600" dirty="0" smtClean="0"/>
              <a:t>		Joe Developer</a:t>
            </a:r>
          </a:p>
          <a:p>
            <a:pPr lvl="2">
              <a:buNone/>
            </a:pPr>
            <a:r>
              <a:rPr lang="de-DE" sz="1600" dirty="0" smtClean="0"/>
              <a:t>		</a:t>
            </a:r>
          </a:p>
          <a:p>
            <a:pPr lvl="2">
              <a:buNone/>
            </a:pPr>
            <a:r>
              <a:rPr lang="de-DE" sz="1600" dirty="0" smtClean="0"/>
              <a:t>			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signature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»</a:t>
            </a:r>
          </a:p>
          <a:p>
            <a:pPr lvl="2"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lvl="2">
              <a:buNone/>
            </a:pPr>
            <a:endParaRPr lang="de-DE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de-DE" sz="1800" dirty="0" smtClean="0"/>
              <a:t>Einrückungen für Blockorientierte Zielsprachen berechnet</a:t>
            </a:r>
            <a:endParaRPr lang="de-DE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Ausdrücke in Rich Strings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Eingebettete Bedingungen</a:t>
            </a:r>
          </a:p>
          <a:p>
            <a:pPr lvl="1"/>
            <a:r>
              <a:rPr lang="de-DE" sz="1600" dirty="0" smtClean="0"/>
              <a:t>Bedingte Evaluierung de jeweils zw. «IF » … «ELSE IF » … «ELSE» …«ENDIF»</a:t>
            </a:r>
            <a:br>
              <a:rPr lang="de-DE" sz="1600" dirty="0" smtClean="0"/>
            </a:br>
            <a:r>
              <a:rPr lang="de-DE" sz="1600" dirty="0" smtClean="0"/>
              <a:t>Eingeschlossenen Blöcke</a:t>
            </a:r>
          </a:p>
          <a:p>
            <a:pPr lvl="1"/>
            <a:endParaRPr lang="de-DE" sz="1600" dirty="0" smtClean="0"/>
          </a:p>
          <a:p>
            <a:pPr lvl="1"/>
            <a:r>
              <a:rPr lang="de-DE" sz="1600" dirty="0" smtClean="0"/>
              <a:t>Bsp.:</a:t>
            </a:r>
          </a:p>
          <a:p>
            <a:pPr lvl="2"/>
            <a:r>
              <a:rPr lang="de-DE" sz="1400" dirty="0" smtClean="0"/>
              <a:t>‘‘‘</a:t>
            </a:r>
          </a:p>
          <a:p>
            <a:pPr lvl="2"/>
            <a:r>
              <a:rPr lang="de-DE" sz="1400" dirty="0" err="1" smtClean="0"/>
              <a:t>Hello</a:t>
            </a:r>
            <a:r>
              <a:rPr lang="de-DE" sz="1400" dirty="0" smtClean="0"/>
              <a:t>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«IF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!= null»</a:t>
            </a:r>
            <a:r>
              <a:rPr lang="de-DE" sz="1400" dirty="0" smtClean="0"/>
              <a:t> «</a:t>
            </a:r>
            <a:r>
              <a:rPr lang="de-DE" sz="1400" dirty="0" err="1" smtClean="0"/>
              <a:t>name</a:t>
            </a:r>
            <a:r>
              <a:rPr lang="de-DE" sz="1400" dirty="0" smtClean="0"/>
              <a:t>»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«ELSE» </a:t>
            </a:r>
            <a:r>
              <a:rPr lang="de-DE" sz="1400" dirty="0" smtClean="0"/>
              <a:t>Mr. X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«ENDIF»</a:t>
            </a:r>
            <a:r>
              <a:rPr lang="de-DE" sz="1400" dirty="0" smtClean="0"/>
              <a:t> !</a:t>
            </a:r>
          </a:p>
          <a:p>
            <a:pPr lvl="2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‘‘‘</a:t>
            </a:r>
          </a:p>
          <a:p>
            <a:pPr>
              <a:buNone/>
            </a:pPr>
            <a:endParaRPr lang="de-DE" dirty="0" smtClean="0"/>
          </a:p>
          <a:p>
            <a:r>
              <a:rPr lang="de-DE" sz="2000" dirty="0" smtClean="0"/>
              <a:t>Eingebettete Schleifen</a:t>
            </a:r>
          </a:p>
          <a:p>
            <a:pPr lvl="1"/>
            <a:r>
              <a:rPr lang="de-DE" sz="1600" dirty="0" smtClean="0"/>
              <a:t>Schleife </a:t>
            </a:r>
            <a:r>
              <a:rPr lang="de-DE" sz="1600" dirty="0" err="1" smtClean="0"/>
              <a:t>umBlock</a:t>
            </a:r>
            <a:r>
              <a:rPr lang="de-DE" sz="1600" dirty="0" smtClean="0"/>
              <a:t> zwischen «FOR …» und «ENDFOR»</a:t>
            </a:r>
          </a:p>
          <a:p>
            <a:pPr lvl="1"/>
            <a:endParaRPr lang="de-DE" sz="1600" dirty="0" smtClean="0"/>
          </a:p>
          <a:p>
            <a:pPr lvl="1"/>
            <a:r>
              <a:rPr lang="de-DE" sz="1600" dirty="0" smtClean="0"/>
              <a:t>Bsp.:</a:t>
            </a:r>
          </a:p>
          <a:p>
            <a:pPr lvl="2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«FOR </a:t>
            </a:r>
            <a:r>
              <a:rPr lang="de-DE" sz="1400" dirty="0" err="1" smtClean="0"/>
              <a:t>attr</a:t>
            </a:r>
            <a:r>
              <a:rPr lang="de-DE" sz="1400" dirty="0" smtClean="0"/>
              <a:t> : </a:t>
            </a:r>
            <a:r>
              <a:rPr lang="de-DE" sz="1400" dirty="0" err="1" smtClean="0"/>
              <a:t>bo.attributes</a:t>
            </a:r>
            <a:r>
              <a:rPr lang="de-DE" sz="1400" dirty="0" smtClean="0"/>
              <a:t>»</a:t>
            </a:r>
          </a:p>
          <a:p>
            <a:pPr lvl="2"/>
            <a:r>
              <a:rPr lang="de-DE" sz="1400" dirty="0" smtClean="0"/>
              <a:t>	private String «attr.name»;</a:t>
            </a:r>
          </a:p>
          <a:p>
            <a:pPr lvl="2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«ENDFOR»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Outlets</a:t>
            </a:r>
            <a:endParaRPr lang="de-DE" dirty="0" smtClean="0"/>
          </a:p>
        </p:txBody>
      </p:sp>
      <p:sp>
        <p:nvSpPr>
          <p:cNvPr id="307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Konfigurierbare</a:t>
            </a:r>
            <a:r>
              <a:rPr lang="de-DE" sz="1800" dirty="0" smtClean="0"/>
              <a:t> Zielordner</a:t>
            </a:r>
          </a:p>
          <a:p>
            <a:pPr lvl="1"/>
            <a:r>
              <a:rPr lang="de-DE" sz="1600" dirty="0" smtClean="0"/>
              <a:t>Haben logischen Namen</a:t>
            </a:r>
          </a:p>
          <a:p>
            <a:pPr lvl="1"/>
            <a:r>
              <a:rPr lang="de-DE" sz="1600" dirty="0" smtClean="0"/>
              <a:t>Nutzer des Generators deklariert für jedes </a:t>
            </a:r>
            <a:r>
              <a:rPr lang="de-DE" sz="1600" dirty="0" err="1" smtClean="0"/>
              <a:t>Outlet</a:t>
            </a:r>
            <a:r>
              <a:rPr lang="de-DE" sz="1600" dirty="0" smtClean="0"/>
              <a:t> einen Basisordner</a:t>
            </a:r>
          </a:p>
          <a:p>
            <a:pPr lvl="1"/>
            <a:endParaRPr lang="de-DE" sz="1600" dirty="0" smtClean="0"/>
          </a:p>
          <a:p>
            <a:r>
              <a:rPr lang="de-DE" sz="1800" dirty="0" smtClean="0"/>
              <a:t>Artefakte beim Generieren unterhalb eines passenden Zielordners ablegen</a:t>
            </a:r>
          </a:p>
          <a:p>
            <a:pPr lvl="1"/>
            <a:r>
              <a:rPr lang="de-DE" sz="1600" dirty="0" smtClean="0"/>
              <a:t>z.B. Java getrennt von XML</a:t>
            </a:r>
          </a:p>
          <a:p>
            <a:pPr lvl="1"/>
            <a:endParaRPr lang="de-DE" sz="1600" dirty="0" smtClean="0"/>
          </a:p>
          <a:p>
            <a:r>
              <a:rPr lang="de-DE" sz="1800" dirty="0" smtClean="0"/>
              <a:t>Bsp.:</a:t>
            </a:r>
          </a:p>
          <a:p>
            <a:pPr lvl="1"/>
            <a:r>
              <a:rPr lang="de-DE" sz="1600" dirty="0" smtClean="0"/>
              <a:t>Im Generatorskript:</a:t>
            </a:r>
            <a:endParaRPr lang="de-DE" sz="1800" dirty="0" smtClean="0"/>
          </a:p>
          <a:p>
            <a:pPr lvl="2">
              <a:buNone/>
            </a:pP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outlet</a:t>
            </a:r>
            <a:r>
              <a:rPr lang="de-DE" sz="1400" dirty="0" smtClean="0"/>
              <a:t> = {</a:t>
            </a:r>
          </a:p>
          <a:p>
            <a:pPr>
              <a:buNone/>
            </a:pPr>
            <a:r>
              <a:rPr lang="de-DE" sz="1400" dirty="0" smtClean="0"/>
              <a:t>      			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outletName</a:t>
            </a:r>
            <a:r>
              <a:rPr lang="de-DE" sz="1400" dirty="0" smtClean="0"/>
              <a:t> = 'Java'</a:t>
            </a:r>
          </a:p>
          <a:p>
            <a:pPr>
              <a:buNone/>
            </a:pPr>
            <a:r>
              <a:rPr lang="de-DE" sz="1400" dirty="0" smtClean="0"/>
              <a:t>            		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path</a:t>
            </a:r>
            <a:r>
              <a:rPr lang="de-DE" sz="1400" dirty="0" smtClean="0"/>
              <a:t> = "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generated</a:t>
            </a:r>
            <a:r>
              <a:rPr lang="de-DE" sz="1400" dirty="0" smtClean="0"/>
              <a:t>/</a:t>
            </a:r>
            <a:r>
              <a:rPr lang="de-DE" sz="1400" dirty="0" err="1" smtClean="0"/>
              <a:t>java</a:t>
            </a:r>
            <a:r>
              <a:rPr lang="de-DE" sz="1400" dirty="0" smtClean="0"/>
              <a:t>"</a:t>
            </a:r>
          </a:p>
          <a:p>
            <a:pPr>
              <a:buNone/>
            </a:pPr>
            <a:r>
              <a:rPr lang="de-DE" sz="1400" dirty="0" smtClean="0"/>
              <a:t>       	 }</a:t>
            </a:r>
          </a:p>
          <a:p>
            <a:endParaRPr lang="de-DE" sz="1400" dirty="0" smtClean="0"/>
          </a:p>
          <a:p>
            <a:pPr lvl="1"/>
            <a:r>
              <a:rPr lang="de-DE" sz="1600" dirty="0" smtClean="0"/>
              <a:t>Im Template:</a:t>
            </a:r>
          </a:p>
          <a:p>
            <a:pPr lvl="2">
              <a:buNone/>
            </a:pPr>
            <a:r>
              <a:rPr lang="de-DE" sz="1400" dirty="0" err="1" smtClean="0"/>
              <a:t>def</a:t>
            </a:r>
            <a:r>
              <a:rPr lang="de-DE" sz="1400" dirty="0" smtClean="0"/>
              <a:t> </a:t>
            </a:r>
            <a:r>
              <a:rPr lang="de-DE" sz="1400" dirty="0" err="1" smtClean="0"/>
              <a:t>generate</a:t>
            </a:r>
            <a:r>
              <a:rPr lang="de-DE" sz="1400" dirty="0" smtClean="0"/>
              <a:t> (</a:t>
            </a:r>
            <a:r>
              <a:rPr lang="de-DE" sz="1400" dirty="0" err="1" smtClean="0"/>
              <a:t>BusinessObject</a:t>
            </a:r>
            <a:r>
              <a:rPr lang="de-DE" sz="1400" dirty="0" smtClean="0"/>
              <a:t> </a:t>
            </a:r>
            <a:r>
              <a:rPr lang="de-DE" sz="1400" dirty="0" err="1" smtClean="0"/>
              <a:t>bo</a:t>
            </a:r>
            <a:r>
              <a:rPr lang="de-DE" sz="1400" dirty="0" smtClean="0"/>
              <a:t>, </a:t>
            </a:r>
            <a:r>
              <a:rPr lang="de-DE" sz="1400" dirty="0" err="1" smtClean="0"/>
              <a:t>IFileSystemAccess</a:t>
            </a:r>
            <a:r>
              <a:rPr lang="de-DE" sz="1400" dirty="0" smtClean="0"/>
              <a:t> </a:t>
            </a:r>
            <a:r>
              <a:rPr lang="de-DE" sz="1400" dirty="0" err="1" smtClean="0"/>
              <a:t>fsa</a:t>
            </a:r>
            <a:r>
              <a:rPr lang="de-DE" sz="1400" dirty="0" smtClean="0"/>
              <a:t>) {</a:t>
            </a:r>
          </a:p>
          <a:p>
            <a:r>
              <a:rPr lang="de-DE" sz="1400" dirty="0" smtClean="0"/>
              <a:t>		</a:t>
            </a:r>
            <a:r>
              <a:rPr lang="de-DE" sz="1400" dirty="0" err="1" smtClean="0"/>
              <a:t>fsa.generateFile</a:t>
            </a:r>
            <a:r>
              <a:rPr lang="de-DE" sz="1400" dirty="0" smtClean="0"/>
              <a:t> (</a:t>
            </a:r>
            <a:r>
              <a:rPr lang="de-DE" sz="1400" dirty="0" err="1" smtClean="0"/>
              <a:t>bo.toPojoFileName</a:t>
            </a:r>
            <a:r>
              <a:rPr lang="de-DE" sz="1400" dirty="0" smtClean="0"/>
              <a:t>,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"Java"</a:t>
            </a:r>
            <a:r>
              <a:rPr lang="de-DE" sz="1400" dirty="0" smtClean="0"/>
              <a:t>, </a:t>
            </a:r>
            <a:r>
              <a:rPr lang="de-DE" sz="1400" dirty="0" err="1" smtClean="0"/>
              <a:t>content</a:t>
            </a:r>
            <a:r>
              <a:rPr lang="de-DE" sz="1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/ @</a:t>
            </a:r>
            <a:r>
              <a:rPr lang="de-DE" dirty="0" err="1" smtClean="0"/>
              <a:t>Inject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de-DE" sz="2000" dirty="0" smtClean="0"/>
              <a:t>Implementierungen ersetzen mit </a:t>
            </a:r>
            <a:r>
              <a:rPr lang="de-DE" sz="2000" dirty="0" err="1" smtClean="0"/>
              <a:t>Guice</a:t>
            </a:r>
            <a:r>
              <a:rPr lang="de-DE" sz="2000" dirty="0" smtClean="0"/>
              <a:t> =&gt; Subklassen bzw. Interface-Implementierung nutzen</a:t>
            </a:r>
            <a:endParaRPr lang="de-DE" sz="1800" dirty="0" smtClean="0"/>
          </a:p>
          <a:p>
            <a:pPr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err="1" smtClean="0"/>
              <a:t>Bsp</a:t>
            </a:r>
            <a:r>
              <a:rPr lang="en-US" sz="2000" dirty="0" smtClean="0"/>
              <a:t>.: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1600" dirty="0" smtClean="0"/>
              <a:t>class </a:t>
            </a:r>
            <a:r>
              <a:rPr lang="en-US" sz="1600" dirty="0" err="1" smtClean="0"/>
              <a:t>UIModelGenerator</a:t>
            </a:r>
            <a:r>
              <a:rPr lang="en-US" sz="1600" dirty="0" smtClean="0"/>
              <a:t>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@Inject</a:t>
            </a:r>
            <a:r>
              <a:rPr lang="en-US" sz="1600" dirty="0" smtClean="0"/>
              <a:t> </a:t>
            </a:r>
            <a:r>
              <a:rPr lang="en-US" sz="1600" dirty="0" err="1" smtClean="0"/>
              <a:t>IImportsProvider</a:t>
            </a:r>
            <a:r>
              <a:rPr lang="en-US" sz="1600" dirty="0" smtClean="0"/>
              <a:t> </a:t>
            </a:r>
            <a:r>
              <a:rPr lang="en-US" sz="1600" dirty="0" err="1" smtClean="0"/>
              <a:t>impProv</a:t>
            </a:r>
            <a:endParaRPr lang="en-US" sz="16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	def generate (</a:t>
            </a:r>
            <a:r>
              <a:rPr lang="en-US" sz="1600" dirty="0" err="1" smtClean="0"/>
              <a:t>BusinessObject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) ’’’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		</a:t>
            </a:r>
            <a:r>
              <a:rPr lang="en-US" sz="1600" dirty="0" err="1" smtClean="0"/>
              <a:t>toImports</a:t>
            </a:r>
            <a:r>
              <a:rPr lang="en-US" sz="1600" dirty="0" smtClean="0"/>
              <a:t> ( </a:t>
            </a:r>
            <a:r>
              <a:rPr lang="en-US" sz="1600" dirty="0" err="1" smtClean="0"/>
              <a:t>impProv.getImports</a:t>
            </a:r>
            <a:r>
              <a:rPr lang="en-US" sz="1600" dirty="0" smtClean="0"/>
              <a:t>(</a:t>
            </a:r>
            <a:r>
              <a:rPr lang="en-US" sz="1600" dirty="0" err="1" smtClean="0"/>
              <a:t>bo</a:t>
            </a:r>
            <a:r>
              <a:rPr lang="en-US" sz="1600" dirty="0" smtClean="0"/>
              <a:t>) 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	’’’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dirty="0" smtClean="0"/>
              <a:t>	}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de-DE" sz="1600" dirty="0" smtClean="0">
                <a:latin typeface="+mj-lt"/>
              </a:rPr>
              <a:t>	</a:t>
            </a:r>
            <a:r>
              <a:rPr lang="de-DE" sz="1600" dirty="0" err="1" smtClean="0">
                <a:latin typeface="+mj-lt"/>
              </a:rPr>
              <a:t>class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MyImportProvider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implements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IImportProvider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de-DE" sz="1600" dirty="0" smtClean="0">
                <a:latin typeface="+mj-lt"/>
              </a:rPr>
              <a:t>		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override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getImports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(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BusinessObject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bo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)</a:t>
            </a:r>
            <a:r>
              <a:rPr lang="de-DE" sz="1600" dirty="0" smtClean="0">
                <a:latin typeface="+mj-lt"/>
              </a:rPr>
              <a:t> {</a:t>
            </a:r>
          </a:p>
          <a:p>
            <a:pPr>
              <a:buFont typeface="Monotype Sorts" pitchFamily="2" charset="2"/>
              <a:buNone/>
              <a:defRPr/>
            </a:pPr>
            <a:r>
              <a:rPr lang="de-DE" sz="1600" dirty="0" smtClean="0">
                <a:latin typeface="+mj-lt"/>
              </a:rPr>
              <a:t>		}</a:t>
            </a:r>
          </a:p>
          <a:p>
            <a:pPr>
              <a:buFont typeface="Monotype Sorts" pitchFamily="2" charset="2"/>
              <a:buNone/>
              <a:defRPr/>
            </a:pPr>
            <a:r>
              <a:rPr lang="de-DE" sz="1600" dirty="0" smtClean="0">
                <a:latin typeface="+mj-lt"/>
              </a:rPr>
              <a:t>	}</a:t>
            </a:r>
          </a:p>
          <a:p>
            <a:pPr>
              <a:buFont typeface="Monotype Sorts" pitchFamily="2" charset="2"/>
              <a:buNone/>
              <a:defRPr/>
            </a:pP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rafik 19" descr="micha_schiffe_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595438"/>
            <a:ext cx="8626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smtClean="0"/>
              <a:t>Inhalt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473075" y="1724025"/>
            <a:ext cx="741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800" dirty="0">
                <a:latin typeface="Arial" pitchFamily="34" charset="0"/>
              </a:rPr>
              <a:t>1. </a:t>
            </a:r>
            <a:r>
              <a:rPr lang="de-DE" sz="1800" dirty="0" smtClean="0">
                <a:latin typeface="Arial" pitchFamily="34" charset="0"/>
              </a:rPr>
              <a:t>Was ist Xtend2?</a:t>
            </a:r>
            <a:endParaRPr lang="de-DE" sz="1800" dirty="0">
              <a:latin typeface="Arial" pitchFamily="34" charset="0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473075" y="2465388"/>
            <a:ext cx="741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800" dirty="0">
                <a:latin typeface="Arial" pitchFamily="34" charset="0"/>
              </a:rPr>
              <a:t>2. </a:t>
            </a:r>
            <a:r>
              <a:rPr lang="de-DE" sz="1800" dirty="0" smtClean="0">
                <a:latin typeface="Arial" pitchFamily="34" charset="0"/>
              </a:rPr>
              <a:t>Xtend2 </a:t>
            </a:r>
            <a:r>
              <a:rPr lang="de-DE" sz="1800" dirty="0">
                <a:latin typeface="Arial" pitchFamily="34" charset="0"/>
              </a:rPr>
              <a:t>Konzepte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461963" y="3211513"/>
            <a:ext cx="7415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800" dirty="0">
                <a:latin typeface="Arial" pitchFamily="34" charset="0"/>
              </a:rPr>
              <a:t>3. </a:t>
            </a:r>
            <a:r>
              <a:rPr lang="de-DE" sz="1800" dirty="0" smtClean="0">
                <a:latin typeface="Arial" pitchFamily="34" charset="0"/>
              </a:rPr>
              <a:t>Hands On!</a:t>
            </a:r>
            <a:endParaRPr lang="de-DE" sz="1800" dirty="0">
              <a:latin typeface="Arial" pitchFamily="34" charset="0"/>
            </a:endParaRP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8104188" y="1636713"/>
            <a:ext cx="792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2800" b="1">
                <a:solidFill>
                  <a:schemeClr val="bg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8094663" y="2365375"/>
            <a:ext cx="7921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2800" b="1">
                <a:solidFill>
                  <a:schemeClr val="bg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6394" name="Text Box 14"/>
          <p:cNvSpPr txBox="1">
            <a:spLocks noChangeArrowheads="1"/>
          </p:cNvSpPr>
          <p:nvPr/>
        </p:nvSpPr>
        <p:spPr bwMode="auto">
          <a:xfrm>
            <a:off x="8101013" y="3127375"/>
            <a:ext cx="7921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6395" name="Text Box 15"/>
          <p:cNvSpPr txBox="1">
            <a:spLocks noChangeArrowheads="1"/>
          </p:cNvSpPr>
          <p:nvPr/>
        </p:nvSpPr>
        <p:spPr bwMode="auto">
          <a:xfrm>
            <a:off x="8105775" y="3894138"/>
            <a:ext cx="7921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6396" name="Rechteck 14"/>
          <p:cNvSpPr>
            <a:spLocks noChangeArrowheads="1"/>
          </p:cNvSpPr>
          <p:nvPr/>
        </p:nvSpPr>
        <p:spPr bwMode="auto">
          <a:xfrm>
            <a:off x="246063" y="3703638"/>
            <a:ext cx="8786812" cy="1428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de-DE">
              <a:latin typeface="Arial" pitchFamily="34" charset="0"/>
            </a:endParaRPr>
          </a:p>
        </p:txBody>
      </p:sp>
      <p:sp>
        <p:nvSpPr>
          <p:cNvPr id="16397" name="Rechteck 16"/>
          <p:cNvSpPr>
            <a:spLocks noChangeArrowheads="1"/>
          </p:cNvSpPr>
          <p:nvPr/>
        </p:nvSpPr>
        <p:spPr bwMode="auto">
          <a:xfrm>
            <a:off x="107950" y="2205038"/>
            <a:ext cx="8786813" cy="1428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de-DE">
              <a:latin typeface="Arial" pitchFamily="34" charset="0"/>
            </a:endParaRPr>
          </a:p>
        </p:txBody>
      </p:sp>
      <p:sp>
        <p:nvSpPr>
          <p:cNvPr id="16398" name="Rechteck 17"/>
          <p:cNvSpPr>
            <a:spLocks noChangeArrowheads="1"/>
          </p:cNvSpPr>
          <p:nvPr/>
        </p:nvSpPr>
        <p:spPr bwMode="auto">
          <a:xfrm>
            <a:off x="257175" y="4467225"/>
            <a:ext cx="8786813" cy="1428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de-DE">
              <a:latin typeface="Arial" pitchFamily="34" charset="0"/>
            </a:endParaRPr>
          </a:p>
        </p:txBody>
      </p:sp>
      <p:sp>
        <p:nvSpPr>
          <p:cNvPr id="16399" name="Rechteck 16"/>
          <p:cNvSpPr>
            <a:spLocks noChangeArrowheads="1"/>
          </p:cNvSpPr>
          <p:nvPr/>
        </p:nvSpPr>
        <p:spPr bwMode="auto">
          <a:xfrm>
            <a:off x="388938" y="2936875"/>
            <a:ext cx="8569325" cy="144463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de-DE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/ @</a:t>
            </a:r>
            <a:r>
              <a:rPr lang="de-DE" dirty="0" err="1" smtClean="0"/>
              <a:t>Inject</a:t>
            </a:r>
            <a:r>
              <a:rPr lang="de-DE" dirty="0" smtClean="0"/>
              <a:t> </a:t>
            </a:r>
            <a:r>
              <a:rPr lang="de-DE" dirty="0" err="1" smtClean="0"/>
              <a:t>cont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Konfiguration erfolgt in </a:t>
            </a:r>
            <a:r>
              <a:rPr lang="de-DE" sz="1800" dirty="0" err="1" smtClean="0"/>
              <a:t>Guice</a:t>
            </a:r>
            <a:r>
              <a:rPr lang="de-DE" sz="1800" dirty="0" smtClean="0"/>
              <a:t>-Module</a:t>
            </a:r>
          </a:p>
          <a:p>
            <a:endParaRPr lang="de-DE" sz="1800" dirty="0" smtClean="0"/>
          </a:p>
          <a:p>
            <a:r>
              <a:rPr lang="de-DE" sz="1800" dirty="0" smtClean="0"/>
              <a:t>für </a:t>
            </a:r>
            <a:r>
              <a:rPr lang="de-DE" sz="1800" dirty="0" err="1" smtClean="0"/>
              <a:t>Xtext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GeneratorComponent</a:t>
            </a:r>
            <a:endParaRPr lang="de-DE" sz="1800" dirty="0" smtClean="0"/>
          </a:p>
          <a:p>
            <a:pPr lvl="1"/>
            <a:r>
              <a:rPr lang="de-DE" sz="1400" dirty="0" err="1" smtClean="0"/>
              <a:t>Guice</a:t>
            </a:r>
            <a:r>
              <a:rPr lang="de-DE" sz="1400" dirty="0" smtClean="0"/>
              <a:t> Module wird in einer Implementierung von </a:t>
            </a:r>
            <a:r>
              <a:rPr lang="de-DE" sz="1400" dirty="0" err="1" smtClean="0"/>
              <a:t>ISetup</a:t>
            </a:r>
            <a:r>
              <a:rPr lang="de-DE" sz="1400" dirty="0" smtClean="0"/>
              <a:t> angelegt</a:t>
            </a:r>
          </a:p>
          <a:p>
            <a:pPr lvl="1"/>
            <a:r>
              <a:rPr lang="de-DE" sz="1400" dirty="0" err="1" smtClean="0"/>
              <a:t>ISetups</a:t>
            </a:r>
            <a:r>
              <a:rPr lang="de-DE" sz="1400" dirty="0" smtClean="0"/>
              <a:t> werden bei der </a:t>
            </a:r>
            <a:r>
              <a:rPr lang="de-DE" sz="1400" dirty="0" err="1" smtClean="0"/>
              <a:t>GeneratorComponent</a:t>
            </a:r>
            <a:r>
              <a:rPr lang="de-DE" sz="1400" dirty="0" smtClean="0"/>
              <a:t> registriert</a:t>
            </a:r>
          </a:p>
          <a:p>
            <a:endParaRPr lang="de-DE" sz="1800" dirty="0" smtClean="0"/>
          </a:p>
          <a:p>
            <a:r>
              <a:rPr lang="de-DE" sz="1800" dirty="0" smtClean="0"/>
              <a:t>Oder einfach in Java </a:t>
            </a:r>
            <a:r>
              <a:rPr lang="de-DE" sz="1800" dirty="0" err="1" smtClean="0"/>
              <a:t>main</a:t>
            </a:r>
            <a:r>
              <a:rPr lang="de-DE" sz="1800" dirty="0" smtClean="0"/>
              <a:t>() </a:t>
            </a:r>
          </a:p>
          <a:p>
            <a:endParaRPr lang="de-DE" dirty="0" smtClean="0"/>
          </a:p>
          <a:p>
            <a:r>
              <a:rPr lang="de-DE" sz="1800" dirty="0" smtClean="0"/>
              <a:t>Bsp.:</a:t>
            </a:r>
          </a:p>
          <a:p>
            <a:pPr lvl="2">
              <a:buNone/>
            </a:pP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class</a:t>
            </a:r>
            <a:r>
              <a:rPr lang="de-DE" sz="1400" dirty="0" smtClean="0"/>
              <a:t> </a:t>
            </a:r>
            <a:r>
              <a:rPr lang="de-DE" sz="1400" dirty="0" err="1" smtClean="0"/>
              <a:t>MyGeneratorModule</a:t>
            </a:r>
            <a:r>
              <a:rPr lang="de-DE" sz="1400" dirty="0" smtClean="0"/>
              <a:t> </a:t>
            </a:r>
            <a:r>
              <a:rPr lang="de-DE" sz="1400" dirty="0" err="1" smtClean="0"/>
              <a:t>extends</a:t>
            </a:r>
            <a:r>
              <a:rPr lang="de-DE" sz="1400" dirty="0" smtClean="0"/>
              <a:t> </a:t>
            </a:r>
            <a:r>
              <a:rPr lang="de-DE" sz="1400" dirty="0" err="1" smtClean="0"/>
              <a:t>AbstractModule</a:t>
            </a:r>
            <a:r>
              <a:rPr lang="de-DE" sz="1400" dirty="0" smtClean="0"/>
              <a:t> {</a:t>
            </a:r>
          </a:p>
          <a:p>
            <a:pPr lvl="3">
              <a:buNone/>
            </a:pP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configure</a:t>
            </a:r>
            <a:r>
              <a:rPr lang="de-DE" sz="1400" dirty="0" smtClean="0"/>
              <a:t> () {</a:t>
            </a:r>
          </a:p>
          <a:p>
            <a:pPr lvl="4">
              <a:buNone/>
            </a:pPr>
            <a:r>
              <a:rPr lang="de-DE" sz="1400" dirty="0" smtClean="0"/>
              <a:t>…</a:t>
            </a:r>
          </a:p>
          <a:p>
            <a:pPr lvl="4">
              <a:buNone/>
            </a:pPr>
            <a:r>
              <a:rPr lang="de-DE" sz="1400" dirty="0" smtClean="0">
                <a:solidFill>
                  <a:schemeClr val="accent5">
                    <a:lumMod val="50000"/>
                  </a:schemeClr>
                </a:solidFill>
              </a:rPr>
              <a:t>bind (</a:t>
            </a:r>
            <a:r>
              <a:rPr lang="de-DE" sz="1400" b="1" dirty="0" err="1" smtClean="0">
                <a:solidFill>
                  <a:schemeClr val="accent5">
                    <a:lumMod val="50000"/>
                  </a:schemeClr>
                </a:solidFill>
              </a:rPr>
              <a:t>IImportProvider</a:t>
            </a:r>
            <a:r>
              <a:rPr lang="de-DE" sz="1400" dirty="0" err="1" smtClean="0">
                <a:solidFill>
                  <a:schemeClr val="accent5">
                    <a:lumMod val="50000"/>
                  </a:schemeClr>
                </a:solidFill>
              </a:rPr>
              <a:t>.class</a:t>
            </a:r>
            <a:r>
              <a:rPr lang="de-DE" sz="1400" dirty="0" smtClean="0">
                <a:solidFill>
                  <a:schemeClr val="accent5">
                    <a:lumMod val="50000"/>
                  </a:schemeClr>
                </a:solidFill>
              </a:rPr>
              <a:t>) .</a:t>
            </a:r>
            <a:r>
              <a:rPr lang="de-DE" sz="1400" dirty="0" err="1" smtClean="0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de-DE" sz="1400" b="1" dirty="0" err="1" smtClean="0">
                <a:solidFill>
                  <a:schemeClr val="accent5">
                    <a:lumMod val="50000"/>
                  </a:schemeClr>
                </a:solidFill>
              </a:rPr>
              <a:t>MyImportProvider</a:t>
            </a:r>
            <a:r>
              <a:rPr lang="de-DE" sz="1400" dirty="0" err="1" smtClean="0">
                <a:solidFill>
                  <a:schemeClr val="accent5">
                    <a:lumMod val="50000"/>
                  </a:schemeClr>
                </a:solidFill>
              </a:rPr>
              <a:t>.class</a:t>
            </a:r>
            <a:r>
              <a:rPr lang="de-DE" sz="1400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4">
              <a:buNone/>
            </a:pPr>
            <a:r>
              <a:rPr lang="de-DE" sz="1400" dirty="0" smtClean="0"/>
              <a:t>…</a:t>
            </a:r>
          </a:p>
          <a:p>
            <a:pPr lvl="4">
              <a:buNone/>
            </a:pPr>
            <a:r>
              <a:rPr lang="de-DE" sz="1400" dirty="0" smtClean="0"/>
              <a:t>}</a:t>
            </a:r>
          </a:p>
          <a:p>
            <a:pPr lvl="3">
              <a:buNone/>
            </a:pPr>
            <a:r>
              <a:rPr lang="de-DE" sz="1400" dirty="0" smtClean="0"/>
              <a:t>}</a:t>
            </a:r>
          </a:p>
          <a:p>
            <a:pPr lvl="3">
              <a:buNone/>
            </a:pPr>
            <a:r>
              <a:rPr lang="de-DE" sz="1400" dirty="0" smtClean="0"/>
              <a:t>…</a:t>
            </a:r>
            <a:endParaRPr lang="de-DE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Engine MWE2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ANT ähnliches Scripting von Generatoraufrufen</a:t>
            </a:r>
          </a:p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Basiert auf </a:t>
            </a:r>
            <a:r>
              <a:rPr lang="de-DE" sz="1800" dirty="0" err="1" smtClean="0"/>
              <a:t>Xtext</a:t>
            </a:r>
            <a:r>
              <a:rPr lang="de-DE" sz="1800" dirty="0" smtClean="0"/>
              <a:t> und dem alten MWE</a:t>
            </a:r>
          </a:p>
          <a:p>
            <a:pPr>
              <a:buFont typeface="Monotype Sorts" pitchFamily="2" charset="2"/>
              <a:buChar char="l"/>
              <a:defRPr/>
            </a:pPr>
            <a:endParaRPr lang="de-DE" sz="1800" dirty="0" smtClean="0"/>
          </a:p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Workflow besteht aus Components</a:t>
            </a:r>
            <a:endParaRPr lang="de-DE" sz="1400" dirty="0" smtClean="0"/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Reader zum Modell einlesen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Generator zum Generieren</a:t>
            </a:r>
          </a:p>
          <a:p>
            <a:pPr lvl="1">
              <a:buFont typeface="Monotype Sorts" pitchFamily="2" charset="2"/>
              <a:buChar char="l"/>
              <a:defRPr/>
            </a:pPr>
            <a:endParaRPr lang="de-DE" sz="1400" dirty="0" smtClean="0"/>
          </a:p>
          <a:p>
            <a:pPr>
              <a:buFont typeface="Monotype Sorts" pitchFamily="2" charset="2"/>
              <a:buChar char="l"/>
              <a:defRPr/>
            </a:pPr>
            <a:r>
              <a:rPr lang="de-DE" sz="1800" dirty="0" smtClean="0"/>
              <a:t>Workflows können wie Komponenten behandelt werden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de-DE" sz="1400" dirty="0" smtClean="0"/>
              <a:t>Workflows können Workflows aufrufen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Hands On</a:t>
            </a:r>
            <a:endParaRPr lang="de-DE" dirty="0"/>
          </a:p>
        </p:txBody>
      </p:sp>
      <p:sp>
        <p:nvSpPr>
          <p:cNvPr id="34819" name="Textplatzhalter 4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Xtend2?</a:t>
            </a:r>
          </a:p>
        </p:txBody>
      </p:sp>
      <p:sp>
        <p:nvSpPr>
          <p:cNvPr id="17411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Funktionale objektorientierte Sprache für Codegeneratoren</a:t>
            </a:r>
          </a:p>
          <a:p>
            <a:pPr lvl="1"/>
            <a:r>
              <a:rPr lang="de-DE" sz="1800" dirty="0" smtClean="0"/>
              <a:t>Klassen</a:t>
            </a:r>
          </a:p>
          <a:p>
            <a:pPr lvl="1"/>
            <a:r>
              <a:rPr lang="de-DE" sz="1800" dirty="0" err="1" smtClean="0"/>
              <a:t>Closures</a:t>
            </a:r>
            <a:endParaRPr lang="de-DE" sz="1800" dirty="0" smtClean="0"/>
          </a:p>
          <a:p>
            <a:pPr lvl="1"/>
            <a:r>
              <a:rPr lang="de-DE" sz="1800" dirty="0" smtClean="0"/>
              <a:t>Extension </a:t>
            </a:r>
            <a:r>
              <a:rPr lang="de-DE" sz="1800" dirty="0" err="1" smtClean="0"/>
              <a:t>Methods</a:t>
            </a:r>
            <a:endParaRPr lang="de-DE" sz="1800" dirty="0" smtClean="0"/>
          </a:p>
          <a:p>
            <a:pPr lvl="1"/>
            <a:r>
              <a:rPr lang="de-DE" sz="1800" dirty="0" err="1" smtClean="0"/>
              <a:t>Multidispatch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r>
              <a:rPr lang="de-DE" sz="2000" dirty="0" smtClean="0"/>
              <a:t>Nachfolger von </a:t>
            </a:r>
            <a:r>
              <a:rPr lang="de-DE" sz="2000" dirty="0" err="1" smtClean="0"/>
              <a:t>Xpand</a:t>
            </a:r>
            <a:r>
              <a:rPr lang="de-DE" sz="2000" dirty="0" smtClean="0"/>
              <a:t> / </a:t>
            </a:r>
            <a:r>
              <a:rPr lang="de-DE" sz="2000" dirty="0" err="1" smtClean="0"/>
              <a:t>Xtend</a:t>
            </a:r>
            <a:r>
              <a:rPr lang="de-DE" sz="2000" dirty="0" smtClean="0"/>
              <a:t> / Check</a:t>
            </a:r>
          </a:p>
          <a:p>
            <a:endParaRPr lang="de-DE" sz="2000" dirty="0" smtClean="0"/>
          </a:p>
          <a:p>
            <a:r>
              <a:rPr lang="de-DE" sz="2000" dirty="0" smtClean="0"/>
              <a:t>Basiert auf </a:t>
            </a:r>
            <a:r>
              <a:rPr lang="de-DE" sz="2000" dirty="0" err="1" smtClean="0"/>
              <a:t>Xbase</a:t>
            </a:r>
            <a:endParaRPr lang="de-DE" sz="2000" dirty="0" smtClean="0"/>
          </a:p>
          <a:p>
            <a:pPr lvl="1"/>
            <a:r>
              <a:rPr lang="de-DE" sz="1600" dirty="0" smtClean="0"/>
              <a:t>an Java gebundene Basissprache mit </a:t>
            </a:r>
            <a:r>
              <a:rPr lang="de-DE" sz="1600" dirty="0" err="1" smtClean="0"/>
              <a:t>Expressions</a:t>
            </a:r>
            <a:r>
              <a:rPr lang="de-DE" sz="1600" dirty="0" smtClean="0"/>
              <a:t> + </a:t>
            </a:r>
            <a:r>
              <a:rPr lang="de-DE" sz="1600" dirty="0" err="1" smtClean="0"/>
              <a:t>Closures</a:t>
            </a:r>
            <a:r>
              <a:rPr lang="de-DE" sz="1600" dirty="0" smtClean="0"/>
              <a:t> </a:t>
            </a:r>
          </a:p>
          <a:p>
            <a:pPr lvl="1"/>
            <a:r>
              <a:rPr lang="de-DE" sz="1800" dirty="0" smtClean="0"/>
              <a:t>basiert auf Java (Typsystem etc.) + </a:t>
            </a:r>
            <a:r>
              <a:rPr lang="de-DE" sz="1800" dirty="0" err="1" smtClean="0"/>
              <a:t>Xtext</a:t>
            </a:r>
            <a:endParaRPr lang="de-DE" sz="18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Compiliert</a:t>
            </a:r>
            <a:r>
              <a:rPr lang="de-DE" sz="2000" dirty="0" smtClean="0"/>
              <a:t> zu Java</a:t>
            </a:r>
          </a:p>
          <a:p>
            <a:pPr lvl="1"/>
            <a:r>
              <a:rPr lang="de-DE" sz="1800" dirty="0" smtClean="0"/>
              <a:t>Unmittelbare Integration mit Java, s. </a:t>
            </a:r>
            <a:r>
              <a:rPr lang="de-DE" sz="1800" dirty="0" err="1" smtClean="0"/>
              <a:t>Xbase</a:t>
            </a:r>
            <a:endParaRPr lang="de-DE" sz="1800" dirty="0" smtClean="0"/>
          </a:p>
          <a:p>
            <a:pPr lvl="1"/>
            <a:r>
              <a:rPr lang="de-DE" sz="1800" dirty="0" smtClean="0"/>
              <a:t>Xtend2 besteht aus Library + Compiler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Modell erstellen + nutzen</a:t>
            </a:r>
          </a:p>
        </p:txBody>
      </p:sp>
      <p:sp>
        <p:nvSpPr>
          <p:cNvPr id="2150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916238" y="2060575"/>
            <a:ext cx="1439862" cy="6477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>
                <a:solidFill>
                  <a:srgbClr val="000000"/>
                </a:solidFill>
              </a:rPr>
              <a:t>Generierter Parser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6588125" y="3429000"/>
            <a:ext cx="2305050" cy="10080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>
                <a:latin typeface="+mj-lt"/>
              </a:rPr>
              <a:t>Modellinstanz des EMF Metamodels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5651500" y="2060575"/>
            <a:ext cx="1081088" cy="6477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>
                <a:solidFill>
                  <a:srgbClr val="000000"/>
                </a:solidFill>
              </a:rPr>
              <a:t>Linker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Flussdiagramm: Dokument 14"/>
          <p:cNvSpPr/>
          <p:nvPr/>
        </p:nvSpPr>
        <p:spPr bwMode="auto">
          <a:xfrm>
            <a:off x="827088" y="2060575"/>
            <a:ext cx="936625" cy="1081088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>
                <a:solidFill>
                  <a:srgbClr val="000000"/>
                </a:solidFill>
              </a:rPr>
              <a:t>Text-</a:t>
            </a:r>
            <a:r>
              <a:rPr lang="de-DE" sz="1600" dirty="0" err="1">
                <a:solidFill>
                  <a:srgbClr val="000000"/>
                </a:solidFill>
              </a:rPr>
              <a:t>uelles</a:t>
            </a:r>
            <a:endParaRPr lang="de-DE" sz="1600" dirty="0">
              <a:solidFill>
                <a:srgbClr val="000000"/>
              </a:solidFill>
            </a:endParaRPr>
          </a:p>
          <a:p>
            <a:pPr algn="ctr" eaLnBrk="0" hangingPunct="0">
              <a:defRPr/>
            </a:pPr>
            <a:r>
              <a:rPr lang="de-DE" sz="1600" dirty="0">
                <a:solidFill>
                  <a:srgbClr val="000000"/>
                </a:solidFill>
              </a:rPr>
              <a:t>Modell</a:t>
            </a:r>
          </a:p>
        </p:txBody>
      </p:sp>
      <p:sp>
        <p:nvSpPr>
          <p:cNvPr id="16" name="Pfeil nach rechts 15"/>
          <p:cNvSpPr/>
          <p:nvPr/>
        </p:nvSpPr>
        <p:spPr bwMode="auto">
          <a:xfrm>
            <a:off x="1979613" y="2205038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Pfeil nach rechts 16"/>
          <p:cNvSpPr/>
          <p:nvPr/>
        </p:nvSpPr>
        <p:spPr bwMode="auto">
          <a:xfrm>
            <a:off x="4716463" y="2205038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 rot="2375399">
            <a:off x="6700838" y="2946400"/>
            <a:ext cx="647700" cy="36036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4356100" y="4797425"/>
            <a:ext cx="1944688" cy="9350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 err="1">
                <a:solidFill>
                  <a:srgbClr val="000000"/>
                </a:solidFill>
              </a:rPr>
              <a:t>Xpand</a:t>
            </a:r>
            <a:r>
              <a:rPr lang="de-DE" sz="1600" dirty="0">
                <a:solidFill>
                  <a:srgbClr val="000000"/>
                </a:solidFill>
              </a:rPr>
              <a:t> o. Xtend2 basierter Generator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 bwMode="auto">
          <a:xfrm>
            <a:off x="1619250" y="4581525"/>
            <a:ext cx="1223963" cy="1655763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Tech-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nische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Artefakte</a:t>
            </a:r>
          </a:p>
        </p:txBody>
      </p:sp>
      <p:sp>
        <p:nvSpPr>
          <p:cNvPr id="22" name="Pfeil nach rechts 21"/>
          <p:cNvSpPr/>
          <p:nvPr/>
        </p:nvSpPr>
        <p:spPr bwMode="auto">
          <a:xfrm rot="8891608">
            <a:off x="6542088" y="4652963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" name="Pfeil nach rechts 22"/>
          <p:cNvSpPr/>
          <p:nvPr/>
        </p:nvSpPr>
        <p:spPr bwMode="auto">
          <a:xfrm rot="10800000">
            <a:off x="3276600" y="5157788"/>
            <a:ext cx="647700" cy="358775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" name="Pfeil nach rechts 23"/>
          <p:cNvSpPr/>
          <p:nvPr/>
        </p:nvSpPr>
        <p:spPr bwMode="auto">
          <a:xfrm rot="9236383">
            <a:off x="3394075" y="5641975"/>
            <a:ext cx="647700" cy="358775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 rot="12042308">
            <a:off x="3394075" y="4705350"/>
            <a:ext cx="647700" cy="36036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" name="Abgerundete rechteckige Legende 25"/>
          <p:cNvSpPr/>
          <p:nvPr/>
        </p:nvSpPr>
        <p:spPr bwMode="auto">
          <a:xfrm>
            <a:off x="2195513" y="1268413"/>
            <a:ext cx="1655762" cy="576262"/>
          </a:xfrm>
          <a:prstGeom prst="wedgeRoundRectCallout">
            <a:avLst>
              <a:gd name="adj1" fmla="val -80165"/>
              <a:gd name="adj2" fmla="val 7456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Mit generiertem Editor erstellen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Generator erstellen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3275856" y="2708920"/>
            <a:ext cx="2304256" cy="86436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 smtClean="0">
                <a:solidFill>
                  <a:srgbClr val="000000"/>
                </a:solidFill>
              </a:rPr>
              <a:t>Xtend2-</a:t>
            </a:r>
          </a:p>
          <a:p>
            <a:pPr algn="ctr" eaLnBrk="0" hangingPunct="0">
              <a:defRPr/>
            </a:pPr>
            <a:r>
              <a:rPr lang="de-DE" sz="1600" dirty="0" smtClean="0">
                <a:solidFill>
                  <a:srgbClr val="000000"/>
                </a:solidFill>
              </a:rPr>
              <a:t>Java-</a:t>
            </a:r>
          </a:p>
          <a:p>
            <a:pPr algn="ctr" eaLnBrk="0" hangingPunct="0">
              <a:defRPr/>
            </a:pPr>
            <a:r>
              <a:rPr lang="de-DE" sz="1600" dirty="0" smtClean="0">
                <a:solidFill>
                  <a:srgbClr val="000000"/>
                </a:solidFill>
              </a:rPr>
              <a:t>Compiler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Flussdiagramm: Dokument 6"/>
          <p:cNvSpPr/>
          <p:nvPr/>
        </p:nvSpPr>
        <p:spPr bwMode="auto">
          <a:xfrm>
            <a:off x="970682" y="2708921"/>
            <a:ext cx="936625" cy="1081088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400" dirty="0" err="1" smtClean="0">
                <a:solidFill>
                  <a:srgbClr val="000000"/>
                </a:solidFill>
              </a:rPr>
              <a:t>Xtend</a:t>
            </a:r>
            <a:r>
              <a:rPr lang="de-DE" sz="1400" dirty="0" smtClean="0">
                <a:solidFill>
                  <a:srgbClr val="000000"/>
                </a:solidFill>
              </a:rPr>
              <a:t> Class</a:t>
            </a:r>
          </a:p>
          <a:p>
            <a:pPr algn="ctr" eaLnBrk="0" hangingPunct="0">
              <a:defRPr/>
            </a:pPr>
            <a:r>
              <a:rPr lang="de-DE" sz="1400" dirty="0" smtClean="0">
                <a:solidFill>
                  <a:srgbClr val="000000"/>
                </a:solidFill>
              </a:rPr>
              <a:t>(*.</a:t>
            </a:r>
            <a:r>
              <a:rPr lang="de-DE" sz="1400" dirty="0" err="1" smtClean="0">
                <a:solidFill>
                  <a:srgbClr val="000000"/>
                </a:solidFill>
              </a:rPr>
              <a:t>xtend</a:t>
            </a:r>
            <a:r>
              <a:rPr lang="de-DE" sz="1400" dirty="0" smtClean="0">
                <a:solidFill>
                  <a:srgbClr val="000000"/>
                </a:solidFill>
              </a:rPr>
              <a:t>)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2340124" y="2853384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>
            <a:off x="5868144" y="2852936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Flussdiagramm: Mehrere Dokumente 11"/>
          <p:cNvSpPr/>
          <p:nvPr/>
        </p:nvSpPr>
        <p:spPr bwMode="auto">
          <a:xfrm>
            <a:off x="7092453" y="4581128"/>
            <a:ext cx="935931" cy="1080120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Xtend2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Lib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Xtext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Abgerundete rechteckige Legende 16"/>
          <p:cNvSpPr/>
          <p:nvPr/>
        </p:nvSpPr>
        <p:spPr bwMode="auto">
          <a:xfrm>
            <a:off x="1259632" y="1484784"/>
            <a:ext cx="1728192" cy="792088"/>
          </a:xfrm>
          <a:prstGeom prst="wedgeRoundRectCallout">
            <a:avLst>
              <a:gd name="adj1" fmla="val -53588"/>
              <a:gd name="adj2" fmla="val 10194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>
                <a:solidFill>
                  <a:schemeClr val="tx1"/>
                </a:solidFill>
                <a:latin typeface="+mj-lt"/>
              </a:rPr>
              <a:t>Mit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Xtext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-basiertem Xtend2-Editor </a:t>
            </a:r>
            <a:r>
              <a:rPr lang="de-DE" sz="1400" dirty="0">
                <a:solidFill>
                  <a:schemeClr val="tx1"/>
                </a:solidFill>
                <a:latin typeface="+mj-lt"/>
              </a:rPr>
              <a:t>erstell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en</a:t>
            </a:r>
          </a:p>
        </p:txBody>
      </p:sp>
      <p:sp>
        <p:nvSpPr>
          <p:cNvPr id="19" name="Flussdiagramm: Dokument 18"/>
          <p:cNvSpPr/>
          <p:nvPr/>
        </p:nvSpPr>
        <p:spPr bwMode="auto">
          <a:xfrm>
            <a:off x="7164288" y="2708920"/>
            <a:ext cx="936625" cy="1081088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400" dirty="0" smtClean="0">
                <a:solidFill>
                  <a:srgbClr val="000000"/>
                </a:solidFill>
              </a:rPr>
              <a:t>Java-Klasse</a:t>
            </a:r>
          </a:p>
          <a:p>
            <a:pPr algn="ctr" eaLnBrk="0" hangingPunct="0">
              <a:defRPr/>
            </a:pPr>
            <a:r>
              <a:rPr lang="de-DE" sz="1400" dirty="0" smtClean="0">
                <a:solidFill>
                  <a:srgbClr val="000000"/>
                </a:solidFill>
              </a:rPr>
              <a:t>(*.java)</a:t>
            </a:r>
          </a:p>
          <a:p>
            <a:pPr algn="ctr" eaLnBrk="0" hangingPunct="0">
              <a:defRPr/>
            </a:pP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22" name="Gerade Verbindung mit Pfeil 21"/>
          <p:cNvCxnSpPr>
            <a:stCxn id="7" idx="2"/>
            <a:endCxn id="29" idx="0"/>
          </p:cNvCxnSpPr>
          <p:nvPr/>
        </p:nvCxnSpPr>
        <p:spPr bwMode="auto">
          <a:xfrm>
            <a:off x="1438995" y="3718537"/>
            <a:ext cx="1628091" cy="790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9" name="Flussdiagramm: Mehrere Dokumente 28"/>
          <p:cNvSpPr/>
          <p:nvPr/>
        </p:nvSpPr>
        <p:spPr bwMode="auto">
          <a:xfrm>
            <a:off x="2411760" y="4509120"/>
            <a:ext cx="1152128" cy="1440160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DSL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Runtime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Libs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o.</a:t>
            </a:r>
          </a:p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POJOs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Abgerundete rechteckige Legende 33"/>
          <p:cNvSpPr/>
          <p:nvPr/>
        </p:nvSpPr>
        <p:spPr bwMode="auto">
          <a:xfrm>
            <a:off x="755576" y="4437112"/>
            <a:ext cx="1440160" cy="720080"/>
          </a:xfrm>
          <a:prstGeom prst="wedgeRoundRectCallout">
            <a:avLst>
              <a:gd name="adj1" fmla="val 65089"/>
              <a:gd name="adj2" fmla="val 8131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mit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Xtext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selbst erstellte DSL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Gerade Verbindung mit Pfeil 37"/>
          <p:cNvCxnSpPr>
            <a:stCxn id="19" idx="2"/>
            <a:endCxn id="29" idx="0"/>
          </p:cNvCxnSpPr>
          <p:nvPr/>
        </p:nvCxnSpPr>
        <p:spPr bwMode="auto">
          <a:xfrm flipH="1">
            <a:off x="3067086" y="3718536"/>
            <a:ext cx="4565515" cy="7905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41" name="Gerade Verbindung mit Pfeil 40"/>
          <p:cNvCxnSpPr>
            <a:stCxn id="19" idx="2"/>
            <a:endCxn id="12" idx="0"/>
          </p:cNvCxnSpPr>
          <p:nvPr/>
        </p:nvCxnSpPr>
        <p:spPr bwMode="auto">
          <a:xfrm flipH="1">
            <a:off x="7624807" y="3718536"/>
            <a:ext cx="7794" cy="8625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Codegenerierung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3347864" y="1556792"/>
            <a:ext cx="1800200" cy="6480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</a:rPr>
              <a:t>Xtext</a:t>
            </a:r>
            <a:r>
              <a:rPr lang="de-DE" sz="1600" dirty="0" smtClean="0">
                <a:solidFill>
                  <a:srgbClr val="000000"/>
                </a:solidFill>
              </a:rPr>
              <a:t> Reader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Pfeil nach rechts 5"/>
          <p:cNvSpPr/>
          <p:nvPr/>
        </p:nvSpPr>
        <p:spPr bwMode="auto">
          <a:xfrm flipH="1">
            <a:off x="2267744" y="3861048"/>
            <a:ext cx="792088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 rot="1348778">
            <a:off x="5557167" y="1869158"/>
            <a:ext cx="775494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Flussdiagramm: Mehrere Dokumente 7"/>
          <p:cNvSpPr/>
          <p:nvPr/>
        </p:nvSpPr>
        <p:spPr bwMode="auto">
          <a:xfrm>
            <a:off x="3707904" y="5157192"/>
            <a:ext cx="935931" cy="1080120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Xtend2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Lib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Xtext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Gerade Verbindung mit Pfeil 10"/>
          <p:cNvCxnSpPr>
            <a:stCxn id="26" idx="2"/>
            <a:endCxn id="12" idx="0"/>
          </p:cNvCxnSpPr>
          <p:nvPr/>
        </p:nvCxnSpPr>
        <p:spPr bwMode="auto">
          <a:xfrm flipH="1">
            <a:off x="3057178" y="4365104"/>
            <a:ext cx="122679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2" name="Flussdiagramm: Mehrere Dokumente 11"/>
          <p:cNvSpPr/>
          <p:nvPr/>
        </p:nvSpPr>
        <p:spPr bwMode="auto">
          <a:xfrm>
            <a:off x="2483768" y="5157192"/>
            <a:ext cx="1008112" cy="1224136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DSL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Runtime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Libs</a:t>
            </a:r>
            <a:endParaRPr lang="de-DE" sz="1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Gerade Verbindung mit Pfeil 14"/>
          <p:cNvCxnSpPr>
            <a:stCxn id="26" idx="2"/>
            <a:endCxn id="8" idx="0"/>
          </p:cNvCxnSpPr>
          <p:nvPr/>
        </p:nvCxnSpPr>
        <p:spPr bwMode="auto">
          <a:xfrm flipH="1">
            <a:off x="4240258" y="4365104"/>
            <a:ext cx="4371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6" name="Flussdiagramm: Mehrere Dokumente 15"/>
          <p:cNvSpPr/>
          <p:nvPr/>
        </p:nvSpPr>
        <p:spPr bwMode="auto">
          <a:xfrm>
            <a:off x="755576" y="1268760"/>
            <a:ext cx="1080120" cy="1296144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DSL basiertes Modell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Flussdiagramm: Mehrere Dokumente 16"/>
          <p:cNvSpPr/>
          <p:nvPr/>
        </p:nvSpPr>
        <p:spPr bwMode="auto">
          <a:xfrm>
            <a:off x="755576" y="3501008"/>
            <a:ext cx="1152128" cy="1368152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generierteArtefakte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Flussdiagramm: Mehrere Dokumente 22"/>
          <p:cNvSpPr/>
          <p:nvPr/>
        </p:nvSpPr>
        <p:spPr bwMode="auto">
          <a:xfrm>
            <a:off x="4932040" y="5157192"/>
            <a:ext cx="1080120" cy="1080120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Guice</a:t>
            </a: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„@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Inject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“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419872" y="3717032"/>
            <a:ext cx="1728192" cy="6480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600" dirty="0" smtClean="0">
                <a:solidFill>
                  <a:srgbClr val="000000"/>
                </a:solidFill>
              </a:rPr>
              <a:t>Kompilierter Generator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5" name="Gerade Verbindung mit Pfeil 34"/>
          <p:cNvCxnSpPr>
            <a:stCxn id="26" idx="2"/>
            <a:endCxn id="23" idx="0"/>
          </p:cNvCxnSpPr>
          <p:nvPr/>
        </p:nvCxnSpPr>
        <p:spPr bwMode="auto">
          <a:xfrm>
            <a:off x="4283968" y="4365104"/>
            <a:ext cx="126244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38" name="Abgerundete rechteckige Legende 37"/>
          <p:cNvSpPr/>
          <p:nvPr/>
        </p:nvSpPr>
        <p:spPr bwMode="auto">
          <a:xfrm>
            <a:off x="6228184" y="4653136"/>
            <a:ext cx="1440160" cy="864096"/>
          </a:xfrm>
          <a:prstGeom prst="wedgeRoundRectCallout">
            <a:avLst>
              <a:gd name="adj1" fmla="val -63817"/>
              <a:gd name="adj2" fmla="val 3291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Customizing</a:t>
            </a:r>
          </a:p>
          <a:p>
            <a:pPr algn="ctr"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+</a:t>
            </a:r>
          </a:p>
          <a:p>
            <a:pPr algn="ctr"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Konfiguration </a:t>
            </a:r>
          </a:p>
          <a:p>
            <a:pPr algn="ctr" eaLnBrk="0" hangingPunct="0">
              <a:defRPr/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Abgerundete rechteckige Legende 50"/>
          <p:cNvSpPr/>
          <p:nvPr/>
        </p:nvSpPr>
        <p:spPr bwMode="auto">
          <a:xfrm>
            <a:off x="3851920" y="2852936"/>
            <a:ext cx="1440160" cy="648072"/>
          </a:xfrm>
          <a:prstGeom prst="wedgeRoundRectCallout">
            <a:avLst>
              <a:gd name="adj1" fmla="val -17255"/>
              <a:gd name="adj2" fmla="val 8376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Compilierte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Xtend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Klassen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Flussdiagramm: Mehrere Dokumente 55"/>
          <p:cNvSpPr/>
          <p:nvPr/>
        </p:nvSpPr>
        <p:spPr bwMode="auto">
          <a:xfrm>
            <a:off x="6876256" y="2060848"/>
            <a:ext cx="1080120" cy="1224136"/>
          </a:xfrm>
          <a:prstGeom prst="flowChartMulti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Modell in Memory </a:t>
            </a:r>
          </a:p>
          <a:p>
            <a:pPr eaLnBrk="0" hangingPunct="0">
              <a:defRPr/>
            </a:pPr>
            <a:r>
              <a:rPr lang="de-DE" sz="1400" dirty="0">
                <a:solidFill>
                  <a:schemeClr val="tx1"/>
                </a:solidFill>
                <a:latin typeface="+mj-lt"/>
              </a:rPr>
              <a:t>=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&gt; „Slot“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Pfeil nach rechts 57"/>
          <p:cNvSpPr/>
          <p:nvPr/>
        </p:nvSpPr>
        <p:spPr bwMode="auto">
          <a:xfrm>
            <a:off x="2268116" y="1700808"/>
            <a:ext cx="647700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" name="Pfeil nach rechts 60"/>
          <p:cNvSpPr/>
          <p:nvPr/>
        </p:nvSpPr>
        <p:spPr bwMode="auto">
          <a:xfrm rot="19888643" flipH="1">
            <a:off x="5546073" y="3524236"/>
            <a:ext cx="792088" cy="36036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de-DE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Xtend2 Konzepte</a:t>
            </a:r>
            <a:endParaRPr lang="de-DE" dirty="0"/>
          </a:p>
        </p:txBody>
      </p:sp>
      <p:sp>
        <p:nvSpPr>
          <p:cNvPr id="18435" name="Textplatzhalter 4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dirty="0" smtClean="0"/>
              <a:t> Klassen</a:t>
            </a:r>
          </a:p>
        </p:txBody>
      </p:sp>
      <p:sp>
        <p:nvSpPr>
          <p:cNvPr id="2355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Sind Java-Klassen (nach Kompilierung)</a:t>
            </a:r>
          </a:p>
          <a:p>
            <a:pPr lvl="1"/>
            <a:r>
              <a:rPr lang="de-DE" sz="1600" dirty="0" smtClean="0"/>
              <a:t>Vererbung</a:t>
            </a:r>
          </a:p>
          <a:p>
            <a:pPr lvl="1"/>
            <a:r>
              <a:rPr lang="de-DE" sz="1600" dirty="0" err="1" smtClean="0"/>
              <a:t>Generics</a:t>
            </a:r>
            <a:endParaRPr lang="de-DE" sz="1600" dirty="0" smtClean="0"/>
          </a:p>
          <a:p>
            <a:pPr lvl="1"/>
            <a:r>
              <a:rPr lang="de-DE" sz="1600" dirty="0" smtClean="0"/>
              <a:t>Methoden</a:t>
            </a:r>
          </a:p>
          <a:p>
            <a:pPr lvl="1"/>
            <a:r>
              <a:rPr lang="de-DE" sz="1600" dirty="0" smtClean="0"/>
              <a:t>Attribute </a:t>
            </a:r>
          </a:p>
          <a:p>
            <a:pPr lvl="1"/>
            <a:r>
              <a:rPr lang="de-DE" sz="1600" dirty="0" smtClean="0"/>
              <a:t>…</a:t>
            </a:r>
          </a:p>
          <a:p>
            <a:endParaRPr lang="de-DE" sz="2000" dirty="0" smtClean="0"/>
          </a:p>
          <a:p>
            <a:r>
              <a:rPr lang="de-DE" sz="2000" dirty="0" smtClean="0"/>
              <a:t>Bsp.:</a:t>
            </a:r>
          </a:p>
          <a:p>
            <a:pPr lvl="1"/>
            <a:r>
              <a:rPr lang="de-DE" sz="1800" dirty="0" err="1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e-DE" sz="1800" dirty="0" smtClean="0"/>
              <a:t> </a:t>
            </a:r>
            <a:r>
              <a:rPr lang="de-DE" sz="1800" dirty="0" err="1" smtClean="0"/>
              <a:t>HelloWorld</a:t>
            </a:r>
            <a:r>
              <a:rPr lang="de-DE" sz="1800" dirty="0" smtClean="0"/>
              <a:t> {</a:t>
            </a:r>
          </a:p>
          <a:p>
            <a:pPr lvl="1"/>
            <a:r>
              <a:rPr lang="de-DE" sz="1800" dirty="0" smtClean="0"/>
              <a:t>	</a:t>
            </a:r>
            <a:r>
              <a:rPr lang="de-DE" sz="1800" dirty="0" err="1" smtClean="0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de-DE" sz="1800" dirty="0" smtClean="0"/>
              <a:t> String </a:t>
            </a:r>
            <a:r>
              <a:rPr lang="de-DE" sz="1800" dirty="0" err="1" smtClean="0"/>
              <a:t>sayHelloTo</a:t>
            </a:r>
            <a:r>
              <a:rPr lang="de-DE" sz="1800" dirty="0" smtClean="0"/>
              <a:t>(String </a:t>
            </a:r>
            <a:r>
              <a:rPr lang="de-DE" sz="1800" dirty="0" err="1" smtClean="0"/>
              <a:t>to</a:t>
            </a:r>
            <a:r>
              <a:rPr lang="de-DE" sz="1800" dirty="0" smtClean="0"/>
              <a:t>) </a:t>
            </a:r>
          </a:p>
          <a:p>
            <a:pPr lvl="1"/>
            <a:r>
              <a:rPr lang="de-DE" sz="1000" dirty="0" smtClean="0"/>
              <a:t>		</a:t>
            </a:r>
            <a:r>
              <a:rPr lang="de-DE" sz="1800" dirty="0" err="1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de-DE" sz="1800" dirty="0" smtClean="0"/>
              <a:t> </a:t>
            </a:r>
            <a:r>
              <a:rPr lang="de-DE" sz="1800" dirty="0" err="1" smtClean="0"/>
              <a:t>date</a:t>
            </a:r>
            <a:r>
              <a:rPr lang="de-DE" sz="1800" dirty="0" smtClean="0"/>
              <a:t> = </a:t>
            </a:r>
            <a:r>
              <a:rPr lang="de-DE" sz="1800" dirty="0" err="1" smtClean="0"/>
              <a:t>new</a:t>
            </a:r>
            <a:r>
              <a:rPr lang="de-DE" sz="1800" dirty="0" smtClean="0"/>
              <a:t> Date()</a:t>
            </a:r>
          </a:p>
          <a:p>
            <a:pPr lvl="1"/>
            <a:r>
              <a:rPr lang="de-DE" sz="1800" dirty="0" smtClean="0"/>
              <a:t>		</a:t>
            </a:r>
            <a:r>
              <a:rPr lang="de-DE" sz="18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de-DE" sz="1800" dirty="0" smtClean="0"/>
              <a:t> </a:t>
            </a:r>
            <a:r>
              <a:rPr lang="de-DE" sz="1800" dirty="0" err="1" smtClean="0"/>
              <a:t>count</a:t>
            </a:r>
            <a:r>
              <a:rPr lang="de-DE" sz="1800" dirty="0" smtClean="0"/>
              <a:t> = 1</a:t>
            </a:r>
          </a:p>
          <a:p>
            <a:pPr lvl="1"/>
            <a:r>
              <a:rPr lang="de-DE" sz="1800" dirty="0" smtClean="0"/>
              <a:t>		</a:t>
            </a:r>
            <a:r>
              <a:rPr lang="de-DE" sz="1800" dirty="0" err="1" smtClean="0"/>
              <a:t>count</a:t>
            </a:r>
            <a:r>
              <a:rPr lang="de-DE" sz="1800" dirty="0" smtClean="0"/>
              <a:t>++</a:t>
            </a:r>
          </a:p>
          <a:p>
            <a:pPr lvl="1"/>
            <a:r>
              <a:rPr lang="de-DE" sz="1800" dirty="0" smtClean="0"/>
              <a:t>		</a:t>
            </a:r>
            <a:r>
              <a:rPr lang="de-DE" sz="1800" dirty="0" err="1" smtClean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de-DE" sz="1800" dirty="0" smtClean="0"/>
              <a:t> "</a:t>
            </a:r>
            <a:r>
              <a:rPr lang="de-DE" sz="1800" dirty="0" err="1" smtClean="0"/>
              <a:t>Hello</a:t>
            </a:r>
            <a:r>
              <a:rPr lang="de-DE" sz="1800" dirty="0" smtClean="0"/>
              <a:t> "+</a:t>
            </a:r>
            <a:r>
              <a:rPr lang="de-DE" sz="1800" dirty="0" err="1" smtClean="0"/>
              <a:t>to</a:t>
            </a:r>
            <a:r>
              <a:rPr lang="de-DE" sz="1800" dirty="0" smtClean="0"/>
              <a:t>+"!"</a:t>
            </a:r>
          </a:p>
          <a:p>
            <a:pPr lvl="1"/>
            <a:r>
              <a:rPr lang="de-DE" sz="1800" dirty="0" smtClean="0"/>
              <a:t>	}</a:t>
            </a:r>
          </a:p>
          <a:p>
            <a:pPr lvl="1"/>
            <a:r>
              <a:rPr lang="de-DE" sz="1800" dirty="0" smtClean="0"/>
              <a:t>}</a:t>
            </a:r>
          </a:p>
          <a:p>
            <a:pPr lvl="1"/>
            <a:endParaRPr lang="de-DE" sz="1800" dirty="0" smtClean="0"/>
          </a:p>
          <a:p>
            <a:pPr>
              <a:buFont typeface="Monotype Sorts"/>
              <a:buNone/>
            </a:pP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Extension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  <p:sp>
        <p:nvSpPr>
          <p:cNvPr id="25603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Verwendete Klassen/Typen im </a:t>
            </a:r>
            <a:r>
              <a:rPr lang="de-DE" sz="1800" dirty="0" err="1" smtClean="0"/>
              <a:t>Scope</a:t>
            </a:r>
            <a:r>
              <a:rPr lang="de-DE" sz="1800" dirty="0" smtClean="0"/>
              <a:t> einer </a:t>
            </a:r>
            <a:r>
              <a:rPr lang="de-DE" sz="1800" dirty="0" err="1" smtClean="0"/>
              <a:t>Xtend</a:t>
            </a:r>
            <a:r>
              <a:rPr lang="de-DE" sz="1800" dirty="0" smtClean="0"/>
              <a:t>-Class um zusätzliche Methoden erweitern</a:t>
            </a:r>
          </a:p>
          <a:p>
            <a:pPr lvl="1"/>
            <a:r>
              <a:rPr lang="de-DE" sz="1400" dirty="0" smtClean="0"/>
              <a:t>Methoden haben Parameter des zu erweiternden Typs als ersten Parameter</a:t>
            </a:r>
          </a:p>
          <a:p>
            <a:pPr lvl="1"/>
            <a:r>
              <a:rPr lang="de-DE" sz="1400" dirty="0" smtClean="0"/>
              <a:t>Methode in (anderer) </a:t>
            </a:r>
            <a:r>
              <a:rPr lang="de-DE" sz="1400" dirty="0" err="1" smtClean="0"/>
              <a:t>Xtend</a:t>
            </a:r>
            <a:r>
              <a:rPr lang="de-DE" sz="1400" dirty="0" smtClean="0"/>
              <a:t>-Class definiert</a:t>
            </a:r>
          </a:p>
          <a:p>
            <a:pPr lvl="1"/>
            <a:endParaRPr lang="de-DE" sz="1400" dirty="0" smtClean="0"/>
          </a:p>
          <a:p>
            <a:r>
              <a:rPr lang="de-DE" sz="1800" dirty="0" smtClean="0"/>
              <a:t>Bsp.:</a:t>
            </a:r>
          </a:p>
          <a:p>
            <a:r>
              <a:rPr lang="de-DE" sz="1800" dirty="0" smtClean="0"/>
              <a:t>	</a:t>
            </a:r>
            <a:r>
              <a:rPr lang="de-DE" sz="1400" dirty="0" err="1" smtClean="0"/>
              <a:t>def</a:t>
            </a:r>
            <a:r>
              <a:rPr lang="de-DE" sz="1400" dirty="0" smtClean="0"/>
              <a:t> String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toPackageName</a:t>
            </a:r>
            <a:r>
              <a:rPr lang="de-DE" sz="1400" dirty="0" smtClean="0"/>
              <a:t> (Type t) {</a:t>
            </a:r>
          </a:p>
          <a:p>
            <a:r>
              <a:rPr lang="de-DE" sz="1400" dirty="0" smtClean="0"/>
              <a:t>		</a:t>
            </a:r>
            <a:r>
              <a:rPr lang="de-DE" sz="1400" dirty="0" err="1" smtClean="0"/>
              <a:t>switch</a:t>
            </a:r>
            <a:r>
              <a:rPr lang="de-DE" sz="1400" dirty="0" smtClean="0"/>
              <a:t> (</a:t>
            </a:r>
            <a:r>
              <a:rPr lang="de-DE" sz="1400" dirty="0" err="1" smtClean="0"/>
              <a:t>t.eContainer</a:t>
            </a:r>
            <a:r>
              <a:rPr lang="de-DE" sz="1400" dirty="0" smtClean="0"/>
              <a:t>) {</a:t>
            </a:r>
          </a:p>
          <a:p>
            <a:r>
              <a:rPr lang="de-DE" sz="1400" dirty="0" smtClean="0"/>
              <a:t>			</a:t>
            </a:r>
            <a:r>
              <a:rPr lang="de-DE" sz="1400" dirty="0" err="1" smtClean="0"/>
              <a:t>Package</a:t>
            </a:r>
            <a:r>
              <a:rPr lang="de-DE" sz="1400" dirty="0" smtClean="0"/>
              <a:t> :  (</a:t>
            </a:r>
            <a:r>
              <a:rPr lang="de-DE" sz="1400" dirty="0" err="1" smtClean="0"/>
              <a:t>t.eContainer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Package</a:t>
            </a:r>
            <a:r>
              <a:rPr lang="de-DE" sz="1400" dirty="0" smtClean="0"/>
              <a:t>).</a:t>
            </a:r>
            <a:r>
              <a:rPr lang="de-DE" sz="1400" dirty="0" err="1" smtClean="0"/>
              <a:t>name</a:t>
            </a:r>
            <a:endParaRPr lang="de-DE" sz="1400" dirty="0" smtClean="0"/>
          </a:p>
          <a:p>
            <a:r>
              <a:rPr lang="de-DE" sz="1400" dirty="0" smtClean="0"/>
              <a:t>			</a:t>
            </a:r>
            <a:r>
              <a:rPr lang="de-DE" sz="1400" dirty="0" err="1" smtClean="0"/>
              <a:t>default</a:t>
            </a:r>
            <a:r>
              <a:rPr lang="de-DE" sz="1400" dirty="0" smtClean="0"/>
              <a:t>:	""</a:t>
            </a:r>
          </a:p>
          <a:p>
            <a:r>
              <a:rPr lang="de-DE" sz="1400" dirty="0" smtClean="0"/>
              <a:t>		}</a:t>
            </a:r>
          </a:p>
          <a:p>
            <a:r>
              <a:rPr lang="de-DE" sz="1400" dirty="0" smtClean="0"/>
              <a:t>	}</a:t>
            </a:r>
          </a:p>
          <a:p>
            <a:r>
              <a:rPr lang="de-DE" sz="1400" dirty="0" smtClean="0"/>
              <a:t>….</a:t>
            </a:r>
          </a:p>
          <a:p>
            <a:pPr lvl="2">
              <a:buNone/>
            </a:pPr>
            <a:r>
              <a:rPr lang="de-DE" sz="1400" dirty="0" err="1" smtClean="0"/>
              <a:t>class</a:t>
            </a:r>
            <a:r>
              <a:rPr lang="de-DE" sz="1400" dirty="0" smtClean="0"/>
              <a:t> </a:t>
            </a:r>
            <a:r>
              <a:rPr lang="de-DE" sz="1400" dirty="0" err="1" smtClean="0"/>
              <a:t>PojoGenerator</a:t>
            </a:r>
            <a:r>
              <a:rPr lang="de-DE" sz="1400" dirty="0" smtClean="0"/>
              <a:t> </a:t>
            </a:r>
            <a:r>
              <a:rPr lang="de-DE" sz="1400" dirty="0" err="1" smtClean="0"/>
              <a:t>implements</a:t>
            </a:r>
            <a:r>
              <a:rPr lang="de-DE" sz="1400" dirty="0" smtClean="0"/>
              <a:t> </a:t>
            </a:r>
            <a:r>
              <a:rPr lang="de-DE" sz="1400" dirty="0" err="1" smtClean="0"/>
              <a:t>IGenerator</a:t>
            </a:r>
            <a:r>
              <a:rPr lang="de-DE" sz="1400" dirty="0" smtClean="0"/>
              <a:t> {</a:t>
            </a:r>
          </a:p>
          <a:p>
            <a:pPr lvl="2">
              <a:buNone/>
            </a:pPr>
            <a:endParaRPr lang="de-DE" sz="1400" dirty="0" smtClean="0"/>
          </a:p>
          <a:p>
            <a:pPr lvl="2">
              <a:buNone/>
            </a:pPr>
            <a:r>
              <a:rPr lang="de-DE" sz="1400" dirty="0" smtClean="0"/>
              <a:t>	@</a:t>
            </a:r>
            <a:r>
              <a:rPr lang="de-DE" sz="1400" dirty="0" err="1" smtClean="0"/>
              <a:t>Inject</a:t>
            </a:r>
            <a:r>
              <a:rPr lang="de-DE" sz="1400" dirty="0" smtClean="0"/>
              <a:t>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extension</a:t>
            </a:r>
            <a:r>
              <a:rPr lang="de-DE" sz="1400" dirty="0" smtClean="0"/>
              <a:t> </a:t>
            </a:r>
            <a:r>
              <a:rPr lang="de-DE" sz="1400" dirty="0" err="1" smtClean="0"/>
              <a:t>TypeExtensions</a:t>
            </a:r>
            <a:r>
              <a:rPr lang="de-DE" sz="1400" dirty="0" smtClean="0"/>
              <a:t>	</a:t>
            </a:r>
          </a:p>
          <a:p>
            <a:pPr lvl="2">
              <a:buNone/>
            </a:pPr>
            <a:endParaRPr lang="de-DE" sz="1400" dirty="0" smtClean="0"/>
          </a:p>
          <a:p>
            <a:pPr lvl="2">
              <a:buNone/>
            </a:pPr>
            <a:r>
              <a:rPr lang="de-DE" sz="1400" dirty="0" smtClean="0"/>
              <a:t>	</a:t>
            </a:r>
            <a:r>
              <a:rPr lang="de-DE" sz="1400" dirty="0" err="1" smtClean="0"/>
              <a:t>def</a:t>
            </a:r>
            <a:r>
              <a:rPr lang="de-DE" sz="1400" dirty="0" smtClean="0"/>
              <a:t> </a:t>
            </a:r>
            <a:r>
              <a:rPr lang="de-DE" sz="1400" dirty="0" err="1" smtClean="0"/>
              <a:t>generatePojo</a:t>
            </a:r>
            <a:r>
              <a:rPr lang="de-DE" sz="1400" dirty="0" smtClean="0"/>
              <a:t> (</a:t>
            </a:r>
            <a:r>
              <a:rPr lang="de-DE" sz="1400" dirty="0" err="1" smtClean="0"/>
              <a:t>BusinessObject</a:t>
            </a:r>
            <a:r>
              <a:rPr lang="de-DE" sz="1400" dirty="0" smtClean="0"/>
              <a:t> </a:t>
            </a:r>
            <a:r>
              <a:rPr lang="de-DE" sz="1400" dirty="0" err="1" smtClean="0"/>
              <a:t>bo</a:t>
            </a:r>
            <a:r>
              <a:rPr lang="de-DE" sz="1400" dirty="0" smtClean="0"/>
              <a:t>, </a:t>
            </a:r>
            <a:r>
              <a:rPr lang="de-DE" sz="1400" dirty="0" err="1" smtClean="0"/>
              <a:t>IFileSystemAccess</a:t>
            </a:r>
            <a:r>
              <a:rPr lang="de-DE" sz="1400" dirty="0" smtClean="0"/>
              <a:t> </a:t>
            </a:r>
            <a:r>
              <a:rPr lang="de-DE" sz="1400" dirty="0" err="1" smtClean="0"/>
              <a:t>fsa</a:t>
            </a:r>
            <a:r>
              <a:rPr lang="de-DE" sz="1400" dirty="0" smtClean="0"/>
              <a:t>) {</a:t>
            </a:r>
          </a:p>
          <a:p>
            <a:pPr lvl="2">
              <a:buNone/>
            </a:pPr>
            <a:r>
              <a:rPr lang="de-DE" sz="1400" dirty="0" smtClean="0"/>
              <a:t>		</a:t>
            </a:r>
            <a:r>
              <a:rPr lang="de-DE" sz="1400" dirty="0" err="1" smtClean="0"/>
              <a:t>val</a:t>
            </a:r>
            <a:r>
              <a:rPr lang="de-DE" sz="1400" dirty="0" smtClean="0"/>
              <a:t> </a:t>
            </a:r>
            <a:r>
              <a:rPr lang="de-DE" sz="1400" dirty="0" err="1" smtClean="0"/>
              <a:t>content</a:t>
            </a:r>
            <a:r>
              <a:rPr lang="de-DE" sz="1400" dirty="0" smtClean="0"/>
              <a:t> = '''</a:t>
            </a:r>
          </a:p>
          <a:p>
            <a:pPr lvl="2">
              <a:buNone/>
            </a:pPr>
            <a:r>
              <a:rPr lang="de-DE" sz="1400" dirty="0" smtClean="0"/>
              <a:t>		</a:t>
            </a:r>
            <a:r>
              <a:rPr lang="de-DE" sz="1400" dirty="0" err="1" smtClean="0"/>
              <a:t>package</a:t>
            </a:r>
            <a:r>
              <a:rPr lang="de-DE" sz="1400" dirty="0" smtClean="0"/>
              <a:t> «</a:t>
            </a:r>
            <a:r>
              <a:rPr lang="de-DE" sz="1400" dirty="0" err="1" smtClean="0"/>
              <a:t>bo.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toPackageName</a:t>
            </a:r>
            <a:r>
              <a:rPr lang="de-DE" sz="1400" dirty="0" smtClean="0"/>
              <a:t>»;</a:t>
            </a:r>
          </a:p>
          <a:p>
            <a:pPr>
              <a:buNone/>
            </a:pPr>
            <a:endParaRPr lang="de-DE" sz="1800" dirty="0" smtClean="0"/>
          </a:p>
          <a:p>
            <a:pPr lvl="1"/>
            <a:endParaRPr lang="de-DE" sz="1400" dirty="0" smtClean="0"/>
          </a:p>
          <a:p>
            <a:pPr lvl="1"/>
            <a:endParaRPr lang="de-DE" sz="1400" dirty="0" smtClean="0"/>
          </a:p>
          <a:p>
            <a:pPr lvl="1">
              <a:buNone/>
            </a:pPr>
            <a:endParaRPr lang="de-DE" sz="1400" dirty="0" smtClean="0"/>
          </a:p>
          <a:p>
            <a:pPr>
              <a:buFont typeface="Monotype Sorts"/>
              <a:buNone/>
            </a:pP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638</Words>
  <Application>Microsoft Office PowerPoint</Application>
  <PresentationFormat>Bildschirmpräsentation (4:3)</PresentationFormat>
  <Paragraphs>302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vorlneu</vt:lpstr>
      <vt:lpstr>Benutzerdefiniertes Design</vt:lpstr>
      <vt:lpstr>Codegeneratoren mit Xtend2</vt:lpstr>
      <vt:lpstr>Inhalt</vt:lpstr>
      <vt:lpstr>Was Xtend2?</vt:lpstr>
      <vt:lpstr>Modell erstellen + nutzen</vt:lpstr>
      <vt:lpstr>Generator erstellen</vt:lpstr>
      <vt:lpstr>Codegenerierung</vt:lpstr>
      <vt:lpstr>Xtend2 Konzepte</vt:lpstr>
      <vt:lpstr>Xtend Klassen</vt:lpstr>
      <vt:lpstr>Extension Methods</vt:lpstr>
      <vt:lpstr>Multidispatch</vt:lpstr>
      <vt:lpstr>Multidispatch Beispiel</vt:lpstr>
      <vt:lpstr>Closures</vt:lpstr>
      <vt:lpstr>Alles ist ein Ausdruck</vt:lpstr>
      <vt:lpstr>Bessere Switch-Expressions</vt:lpstr>
      <vt:lpstr>Switch Besipiele</vt:lpstr>
      <vt:lpstr>Template Expressions –  „Rich Strings“</vt:lpstr>
      <vt:lpstr>Ausdrücke in Rich Strings</vt:lpstr>
      <vt:lpstr>Outlets</vt:lpstr>
      <vt:lpstr>Konfiguration / @Inject</vt:lpstr>
      <vt:lpstr>Konfiguration / @Inject cont…</vt:lpstr>
      <vt:lpstr>Workflow Engine MWE2</vt:lpstr>
      <vt:lpstr>Hands On</vt:lpstr>
    </vt:vector>
  </TitlesOfParts>
  <Company>anderScore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aarnold</cp:lastModifiedBy>
  <cp:revision>405</cp:revision>
  <cp:lastPrinted>1996-08-01T16:36:58Z</cp:lastPrinted>
  <dcterms:created xsi:type="dcterms:W3CDTF">1996-08-01T16:33:14Z</dcterms:created>
  <dcterms:modified xsi:type="dcterms:W3CDTF">2012-05-25T06:21:01Z</dcterms:modified>
</cp:coreProperties>
</file>