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29"/>
  </p:notesMasterIdLst>
  <p:handoutMasterIdLst>
    <p:handoutMasterId r:id="rId30"/>
  </p:handoutMasterIdLst>
  <p:sldIdLst>
    <p:sldId id="288" r:id="rId3"/>
    <p:sldId id="485" r:id="rId4"/>
    <p:sldId id="465" r:id="rId5"/>
    <p:sldId id="483" r:id="rId6"/>
    <p:sldId id="497" r:id="rId7"/>
    <p:sldId id="489" r:id="rId8"/>
    <p:sldId id="498" r:id="rId9"/>
    <p:sldId id="490" r:id="rId10"/>
    <p:sldId id="491" r:id="rId11"/>
    <p:sldId id="492" r:id="rId12"/>
    <p:sldId id="494" r:id="rId13"/>
    <p:sldId id="495" r:id="rId14"/>
    <p:sldId id="499" r:id="rId15"/>
    <p:sldId id="496" r:id="rId16"/>
    <p:sldId id="500" r:id="rId17"/>
    <p:sldId id="475" r:id="rId18"/>
    <p:sldId id="501" r:id="rId19"/>
    <p:sldId id="329" r:id="rId20"/>
    <p:sldId id="486" r:id="rId21"/>
    <p:sldId id="487" r:id="rId22"/>
    <p:sldId id="488" r:id="rId23"/>
    <p:sldId id="502" r:id="rId24"/>
    <p:sldId id="503" r:id="rId25"/>
    <p:sldId id="504" r:id="rId26"/>
    <p:sldId id="505" r:id="rId27"/>
    <p:sldId id="350" r:id="rId28"/>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00000"/>
    <a:srgbClr val="037C03"/>
    <a:srgbClr val="060165"/>
    <a:srgbClr val="006A42"/>
    <a:srgbClr val="008C5A"/>
    <a:srgbClr val="0249FC"/>
    <a:srgbClr val="2F6A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580" autoAdjust="0"/>
  </p:normalViewPr>
  <p:slideViewPr>
    <p:cSldViewPr>
      <p:cViewPr>
        <p:scale>
          <a:sx n="100" d="100"/>
          <a:sy n="100" d="100"/>
        </p:scale>
        <p:origin x="58" y="-2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8" d="100"/>
          <a:sy n="78" d="100"/>
        </p:scale>
        <p:origin x="-3354" y="-96"/>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itchFamily="34" charset="0"/>
              </a:defRPr>
            </a:lvl1pPr>
          </a:lstStyle>
          <a:p>
            <a:pPr>
              <a:defRPr/>
            </a:pPr>
            <a:fld id="{38AD9127-1DA7-49E4-A40C-F6A5112DD1D6}" type="slidenum">
              <a:rPr lang="de-DE"/>
              <a:pPr>
                <a:defRPr/>
              </a:pPr>
              <a:t>‹Nr.›</a:t>
            </a:fld>
            <a:endParaRPr lang="de-DE" dirty="0"/>
          </a:p>
        </p:txBody>
      </p:sp>
    </p:spTree>
    <p:extLst>
      <p:ext uri="{BB962C8B-B14F-4D97-AF65-F5344CB8AC3E}">
        <p14:creationId xmlns:p14="http://schemas.microsoft.com/office/powerpoint/2010/main" val="13801712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itchFamily="34" charset="0"/>
              </a:defRPr>
            </a:lvl1pPr>
          </a:lstStyle>
          <a:p>
            <a:pPr>
              <a:defRPr/>
            </a:pPr>
            <a:fld id="{4598915F-EA62-4EB0-AFD7-AFB10A9BCAD2}" type="slidenum">
              <a:rPr lang="de-DE"/>
              <a:pPr>
                <a:defRPr/>
              </a:pPr>
              <a:t>‹Nr.›</a:t>
            </a:fld>
            <a:endParaRPr lang="de-DE" dirty="0"/>
          </a:p>
        </p:txBody>
      </p:sp>
      <p:sp>
        <p:nvSpPr>
          <p:cNvPr id="2054" name="Rectangle 6"/>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18439" name="Rectangle 7"/>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3463775407"/>
      </p:ext>
    </p:extLst>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pPr>
              <a:defRPr/>
            </a:pPr>
            <a:fld id="{4598915F-EA62-4EB0-AFD7-AFB10A9BCAD2}" type="slidenum">
              <a:rPr lang="de-DE" smtClean="0"/>
              <a:pPr>
                <a:defRPr/>
              </a:pPr>
              <a:t>1</a:t>
            </a:fld>
            <a:endParaRPr lang="de-DE" dirty="0"/>
          </a:p>
        </p:txBody>
      </p:sp>
    </p:spTree>
    <p:extLst>
      <p:ext uri="{BB962C8B-B14F-4D97-AF65-F5344CB8AC3E}">
        <p14:creationId xmlns:p14="http://schemas.microsoft.com/office/powerpoint/2010/main" val="2172966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sldNum" sz="quarter" idx="5"/>
          </p:nvPr>
        </p:nvSpPr>
        <p:spPr>
          <a:noFill/>
        </p:spPr>
        <p:txBody>
          <a:bodyPr/>
          <a:lstStyle/>
          <a:p>
            <a:pPr marL="0" marR="0" lvl="0" indent="0" algn="r" defTabSz="762000" rtl="0" eaLnBrk="0" fontAlgn="base" latinLnBrk="0" hangingPunct="0">
              <a:lnSpc>
                <a:spcPct val="100000"/>
              </a:lnSpc>
              <a:spcBef>
                <a:spcPct val="0"/>
              </a:spcBef>
              <a:spcAft>
                <a:spcPct val="0"/>
              </a:spcAft>
              <a:buClrTx/>
              <a:buSzTx/>
              <a:buFontTx/>
              <a:buNone/>
              <a:tabLst/>
              <a:defRPr/>
            </a:pPr>
            <a:fld id="{4259FD8F-B021-4268-8E11-6FB0A6DCF7D6}" type="slidenum">
              <a:rPr kumimoji="0" lang="de-DE" sz="10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762000" rtl="0" eaLnBrk="0" fontAlgn="base" latinLnBrk="0" hangingPunct="0">
                <a:lnSpc>
                  <a:spcPct val="100000"/>
                </a:lnSpc>
                <a:spcBef>
                  <a:spcPct val="0"/>
                </a:spcBef>
                <a:spcAft>
                  <a:spcPct val="0"/>
                </a:spcAft>
                <a:buClrTx/>
                <a:buSzTx/>
                <a:buFontTx/>
                <a:buNone/>
                <a:tabLst/>
                <a:defRPr/>
              </a:pPr>
              <a:t>2</a:t>
            </a:fld>
            <a:endParaRPr kumimoji="0" lang="de-DE" sz="1000" b="0" i="1" u="none" strike="noStrike" kern="1200" cap="none" spc="0" normalizeH="0" baseline="0" noProof="0">
              <a:ln>
                <a:noFill/>
              </a:ln>
              <a:solidFill>
                <a:srgbClr val="000000"/>
              </a:solidFill>
              <a:effectLst/>
              <a:uLnTx/>
              <a:uFillTx/>
              <a:latin typeface="Arial" charset="0"/>
              <a:ea typeface="+mn-ea"/>
              <a:cs typeface="+mn-cs"/>
            </a:endParaRPr>
          </a:p>
        </p:txBody>
      </p:sp>
      <p:sp>
        <p:nvSpPr>
          <p:cNvPr id="19459" name="Rectangle 2"/>
          <p:cNvSpPr>
            <a:spLocks noGrp="1" noRot="1" noChangeAspect="1" noChangeArrowheads="1" noTextEdit="1"/>
          </p:cNvSpPr>
          <p:nvPr>
            <p:ph type="sldImg"/>
          </p:nvPr>
        </p:nvSpPr>
        <p:spPr>
          <a:xfrm>
            <a:off x="911225" y="744538"/>
            <a:ext cx="4962525" cy="3722687"/>
          </a:xfrm>
          <a:ln/>
        </p:spPr>
      </p:sp>
      <p:sp>
        <p:nvSpPr>
          <p:cNvPr id="19460" name="Rectangle 3"/>
          <p:cNvSpPr>
            <a:spLocks noGrp="1" noChangeArrowheads="1"/>
          </p:cNvSpPr>
          <p:nvPr>
            <p:ph type="body" idx="1"/>
          </p:nvPr>
        </p:nvSpPr>
        <p:spPr>
          <a:xfrm>
            <a:off x="679450" y="4713288"/>
            <a:ext cx="5426075" cy="4464050"/>
          </a:xfrm>
          <a:noFill/>
          <a:ln/>
        </p:spPr>
        <p:txBody>
          <a:bodyPr/>
          <a:lstStyle/>
          <a:p>
            <a:pPr defTabSz="914400" eaLnBrk="1" hangingPunct="1"/>
            <a:endParaRPr lang="de-DE">
              <a:latin typeface="Arial" charset="0"/>
            </a:endParaRPr>
          </a:p>
        </p:txBody>
      </p:sp>
    </p:spTree>
    <p:extLst>
      <p:ext uri="{BB962C8B-B14F-4D97-AF65-F5344CB8AC3E}">
        <p14:creationId xmlns:p14="http://schemas.microsoft.com/office/powerpoint/2010/main" val="2817529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4" name="Text Box 24"/>
          <p:cNvSpPr txBox="1">
            <a:spLocks noChangeArrowheads="1"/>
          </p:cNvSpPr>
          <p:nvPr userDrawn="1"/>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5" name="Text Box 30"/>
          <p:cNvSpPr txBox="1">
            <a:spLocks noChangeArrowheads="1"/>
          </p:cNvSpPr>
          <p:nvPr userDrawn="1"/>
        </p:nvSpPr>
        <p:spPr bwMode="auto">
          <a:xfrm>
            <a:off x="4252913" y="6424613"/>
            <a:ext cx="1163637" cy="246062"/>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&lt;Dateiname&gt;.</a:t>
            </a:r>
            <a:r>
              <a:rPr lang="de-DE" sz="1000" dirty="0" err="1">
                <a:solidFill>
                  <a:schemeClr val="bg1"/>
                </a:solidFill>
                <a:latin typeface="Arial" charset="0"/>
              </a:rPr>
              <a:t>ppt</a:t>
            </a:r>
            <a:endParaRPr lang="de-DE" dirty="0">
              <a:solidFill>
                <a:schemeClr val="bg1"/>
              </a:solidFill>
              <a:latin typeface="Arial" pitchFamily="34" charset="0"/>
            </a:endParaRPr>
          </a:p>
        </p:txBody>
      </p:sp>
      <p:sp>
        <p:nvSpPr>
          <p:cNvPr id="2" name="Titel 1"/>
          <p:cNvSpPr>
            <a:spLocks noGrp="1"/>
          </p:cNvSpPr>
          <p:nvPr>
            <p:ph type="ctrTitle"/>
          </p:nvPr>
        </p:nvSpPr>
        <p:spPr>
          <a:xfrm>
            <a:off x="685800" y="2130425"/>
            <a:ext cx="7772400" cy="1470025"/>
          </a:xfrm>
        </p:spPr>
        <p:txBody>
          <a:bodyPr/>
          <a:lstStyle/>
          <a:p>
            <a:r>
              <a:rPr lang="de-DE" dirty="0"/>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a:t>Formatvorlage des Untertitelmasters durch Klicken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4" name="Text Box 24"/>
          <p:cNvSpPr txBox="1">
            <a:spLocks noChangeArrowheads="1"/>
          </p:cNvSpPr>
          <p:nvPr userDrawn="1"/>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5" name="Text Box 30"/>
          <p:cNvSpPr txBox="1">
            <a:spLocks noChangeArrowheads="1"/>
          </p:cNvSpPr>
          <p:nvPr userDrawn="1"/>
        </p:nvSpPr>
        <p:spPr bwMode="auto">
          <a:xfrm>
            <a:off x="4252913" y="6424613"/>
            <a:ext cx="1163637" cy="246062"/>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&lt;Dateiname&gt;.</a:t>
            </a:r>
            <a:r>
              <a:rPr lang="de-DE" sz="1000" dirty="0" err="1">
                <a:solidFill>
                  <a:schemeClr val="bg1"/>
                </a:solidFill>
                <a:latin typeface="Arial" charset="0"/>
              </a:rPr>
              <a:t>ppt</a:t>
            </a:r>
            <a:endParaRPr lang="de-DE" dirty="0">
              <a:solidFill>
                <a:schemeClr val="bg1"/>
              </a:solidFill>
              <a:latin typeface="Arial" pitchFamily="34" charset="0"/>
            </a:endParaRPr>
          </a:p>
        </p:txBody>
      </p:sp>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4" name="Text Box 24"/>
          <p:cNvSpPr txBox="1">
            <a:spLocks noChangeArrowheads="1"/>
          </p:cNvSpPr>
          <p:nvPr userDrawn="1"/>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5" name="Text Box 30"/>
          <p:cNvSpPr txBox="1">
            <a:spLocks noChangeArrowheads="1"/>
          </p:cNvSpPr>
          <p:nvPr userDrawn="1"/>
        </p:nvSpPr>
        <p:spPr bwMode="auto">
          <a:xfrm>
            <a:off x="4252913" y="6424613"/>
            <a:ext cx="1163637" cy="246062"/>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&lt;Dateiname&gt;.</a:t>
            </a:r>
            <a:r>
              <a:rPr lang="de-DE" sz="1000" dirty="0" err="1">
                <a:solidFill>
                  <a:schemeClr val="bg1"/>
                </a:solidFill>
                <a:latin typeface="Arial" charset="0"/>
              </a:rPr>
              <a:t>ppt</a:t>
            </a:r>
            <a:endParaRPr lang="de-DE" dirty="0">
              <a:solidFill>
                <a:schemeClr val="bg1"/>
              </a:solidFill>
              <a:latin typeface="Arial" pitchFamily="34" charset="0"/>
            </a:endParaRPr>
          </a:p>
        </p:txBody>
      </p:sp>
      <p:sp>
        <p:nvSpPr>
          <p:cNvPr id="2" name="Vertikaler Titel 1"/>
          <p:cNvSpPr>
            <a:spLocks noGrp="1"/>
          </p:cNvSpPr>
          <p:nvPr>
            <p:ph type="title" orient="vert"/>
          </p:nvPr>
        </p:nvSpPr>
        <p:spPr>
          <a:xfrm>
            <a:off x="6691313" y="115888"/>
            <a:ext cx="2128837" cy="6265862"/>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303213" y="115888"/>
            <a:ext cx="6235700" cy="6265862"/>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4" name="Textfeld 3"/>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2010 </a:t>
            </a:r>
            <a:r>
              <a:rPr lang="de-DE" sz="600" dirty="0" err="1">
                <a:latin typeface="+mj-lt"/>
              </a:rPr>
              <a:t>anderScore</a:t>
            </a:r>
            <a:r>
              <a:rPr lang="de-DE" sz="600" dirty="0">
                <a:latin typeface="+mj-lt"/>
              </a:rPr>
              <a:t> GmbH</a:t>
            </a:r>
          </a:p>
        </p:txBody>
      </p:sp>
      <p:sp>
        <p:nvSpPr>
          <p:cNvPr id="2" name="Titel 1"/>
          <p:cNvSpPr>
            <a:spLocks noGrp="1"/>
          </p:cNvSpPr>
          <p:nvPr>
            <p:ph type="ctrTitle"/>
          </p:nvPr>
        </p:nvSpPr>
        <p:spPr>
          <a:xfrm>
            <a:off x="685800" y="2130425"/>
            <a:ext cx="7772400" cy="1470025"/>
          </a:xfrm>
          <a:prstGeom prst="rect">
            <a:avLst/>
          </a:prstGeom>
        </p:spPr>
        <p:txBody>
          <a:bodyPr/>
          <a:lstStyle/>
          <a:p>
            <a:r>
              <a:rPr lang="de-DE" dirty="0"/>
              <a:t>Titelmasterformat durch Klicken bearbeiten</a:t>
            </a:r>
          </a:p>
        </p:txBody>
      </p:sp>
      <p:sp>
        <p:nvSpPr>
          <p:cNvPr id="3" name="Untertitel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a:t>Formatvorlage des Untertitelmasters durch Klicken bearbeiten</a:t>
            </a:r>
          </a:p>
        </p:txBody>
      </p:sp>
      <p:sp>
        <p:nvSpPr>
          <p:cNvPr id="5" name="Rectangle 8"/>
          <p:cNvSpPr>
            <a:spLocks noGrp="1" noChangeArrowheads="1"/>
          </p:cNvSpPr>
          <p:nvPr>
            <p:ph type="dt" sz="half" idx="10"/>
          </p:nvPr>
        </p:nvSpPr>
        <p:spPr/>
        <p:txBody>
          <a:bodyPr/>
          <a:lstStyle>
            <a:lvl1pPr>
              <a:defRPr/>
            </a:lvl1pPr>
          </a:lstStyle>
          <a:p>
            <a:pPr>
              <a:defRPr/>
            </a:pPr>
            <a:endParaRPr lang="de-DE"/>
          </a:p>
        </p:txBody>
      </p:sp>
      <p:sp>
        <p:nvSpPr>
          <p:cNvPr id="6" name="Rectangle 9"/>
          <p:cNvSpPr>
            <a:spLocks noGrp="1" noChangeArrowheads="1"/>
          </p:cNvSpPr>
          <p:nvPr>
            <p:ph type="ftr" sz="quarter" idx="11"/>
          </p:nvPr>
        </p:nvSpPr>
        <p:spPr/>
        <p:txBody>
          <a:bodyPr/>
          <a:lstStyle>
            <a:lvl1pPr>
              <a:defRPr/>
            </a:lvl1pPr>
          </a:lstStyle>
          <a:p>
            <a:pPr>
              <a:defRPr/>
            </a:pPr>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457200" y="1600200"/>
            <a:ext cx="8229600" cy="4525963"/>
          </a:xfrm>
          <a:prstGeom prst="rect">
            <a:avLst/>
          </a:prstGeo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Rectangle 8"/>
          <p:cNvSpPr>
            <a:spLocks noGrp="1" noChangeArrowheads="1"/>
          </p:cNvSpPr>
          <p:nvPr>
            <p:ph type="dt" sz="half" idx="10"/>
          </p:nvPr>
        </p:nvSpPr>
        <p:spPr>
          <a:ln/>
        </p:spPr>
        <p:txBody>
          <a:bodyPr/>
          <a:lstStyle>
            <a:lvl1pPr>
              <a:defRPr/>
            </a:lvl1pPr>
          </a:lstStyle>
          <a:p>
            <a:pPr>
              <a:defRPr/>
            </a:pPr>
            <a:endParaRPr lang="de-DE"/>
          </a:p>
        </p:txBody>
      </p:sp>
      <p:sp>
        <p:nvSpPr>
          <p:cNvPr id="5" name="Rectangle 9"/>
          <p:cNvSpPr>
            <a:spLocks noGrp="1" noChangeArrowheads="1"/>
          </p:cNvSpPr>
          <p:nvPr>
            <p:ph type="ftr" sz="quarter" idx="11"/>
          </p:nvPr>
        </p:nvSpPr>
        <p:spPr>
          <a:ln/>
        </p:spPr>
        <p:txBody>
          <a:bodyPr/>
          <a:lstStyle>
            <a:lvl1pPr>
              <a:defRPr/>
            </a:lvl1pPr>
          </a:lstStyle>
          <a:p>
            <a:pPr>
              <a:defRPr/>
            </a:pPr>
            <a:endParaRPr lang="de-D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Rectangle 8"/>
          <p:cNvSpPr>
            <a:spLocks noGrp="1" noChangeArrowheads="1"/>
          </p:cNvSpPr>
          <p:nvPr>
            <p:ph type="dt" sz="half" idx="10"/>
          </p:nvPr>
        </p:nvSpPr>
        <p:spPr>
          <a:ln/>
        </p:spPr>
        <p:txBody>
          <a:bodyPr/>
          <a:lstStyle>
            <a:lvl1pPr>
              <a:defRPr/>
            </a:lvl1pPr>
          </a:lstStyle>
          <a:p>
            <a:pPr>
              <a:defRPr/>
            </a:pPr>
            <a:endParaRPr lang="de-DE"/>
          </a:p>
        </p:txBody>
      </p:sp>
      <p:sp>
        <p:nvSpPr>
          <p:cNvPr id="5" name="Rectangle 9"/>
          <p:cNvSpPr>
            <a:spLocks noGrp="1" noChangeArrowheads="1"/>
          </p:cNvSpPr>
          <p:nvPr>
            <p:ph type="ftr" sz="quarter" idx="11"/>
          </p:nvPr>
        </p:nvSpPr>
        <p:spPr>
          <a:ln/>
        </p:spPr>
        <p:txBody>
          <a:bodyPr/>
          <a:lstStyle>
            <a:lvl1pPr>
              <a:defRPr/>
            </a:lvl1pPr>
          </a:lstStyle>
          <a:p>
            <a:pPr>
              <a:defRPr/>
            </a:pPr>
            <a:endParaRPr lang="de-D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p>
            <a:r>
              <a:rPr lang="de-DE"/>
              <a:t>Titelmasterformat durch Klicken bearbeiten</a:t>
            </a:r>
          </a:p>
        </p:txBody>
      </p:sp>
      <p:sp>
        <p:nvSpPr>
          <p:cNvPr id="3" name="Inhaltsplatzhalt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8"/>
          <p:cNvSpPr>
            <a:spLocks noGrp="1" noChangeArrowheads="1"/>
          </p:cNvSpPr>
          <p:nvPr>
            <p:ph type="dt" sz="half" idx="10"/>
          </p:nvPr>
        </p:nvSpPr>
        <p:spPr>
          <a:ln/>
        </p:spPr>
        <p:txBody>
          <a:bodyPr/>
          <a:lstStyle>
            <a:lvl1pPr>
              <a:defRPr/>
            </a:lvl1pPr>
          </a:lstStyle>
          <a:p>
            <a:pPr>
              <a:defRPr/>
            </a:pPr>
            <a:endParaRPr lang="de-DE"/>
          </a:p>
        </p:txBody>
      </p:sp>
      <p:sp>
        <p:nvSpPr>
          <p:cNvPr id="6" name="Rectangle 9"/>
          <p:cNvSpPr>
            <a:spLocks noGrp="1" noChangeArrowheads="1"/>
          </p:cNvSpPr>
          <p:nvPr>
            <p:ph type="ftr" sz="quarter" idx="11"/>
          </p:nvPr>
        </p:nvSpPr>
        <p:spPr>
          <a:ln/>
        </p:spPr>
        <p:txBody>
          <a:bodyPr/>
          <a:lstStyle>
            <a:lvl1pPr>
              <a:defRPr/>
            </a:lvl1pPr>
          </a:lstStyle>
          <a:p>
            <a:pPr>
              <a:defRPr/>
            </a:pPr>
            <a:endParaRPr lang="de-D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8"/>
          <p:cNvSpPr>
            <a:spLocks noGrp="1" noChangeArrowheads="1"/>
          </p:cNvSpPr>
          <p:nvPr>
            <p:ph type="dt" sz="half" idx="10"/>
          </p:nvPr>
        </p:nvSpPr>
        <p:spPr>
          <a:ln/>
        </p:spPr>
        <p:txBody>
          <a:bodyPr/>
          <a:lstStyle>
            <a:lvl1pPr>
              <a:defRPr/>
            </a:lvl1pPr>
          </a:lstStyle>
          <a:p>
            <a:pPr>
              <a:defRPr/>
            </a:pPr>
            <a:endParaRPr lang="de-DE"/>
          </a:p>
        </p:txBody>
      </p:sp>
      <p:sp>
        <p:nvSpPr>
          <p:cNvPr id="8" name="Rectangle 9"/>
          <p:cNvSpPr>
            <a:spLocks noGrp="1" noChangeArrowheads="1"/>
          </p:cNvSpPr>
          <p:nvPr>
            <p:ph type="ftr" sz="quarter" idx="11"/>
          </p:nvPr>
        </p:nvSpPr>
        <p:spPr>
          <a:ln/>
        </p:spPr>
        <p:txBody>
          <a:bodyPr/>
          <a:lstStyle>
            <a:lvl1pPr>
              <a:defRPr/>
            </a:lvl1pPr>
          </a:lstStyle>
          <a:p>
            <a:pPr>
              <a:defRPr/>
            </a:pPr>
            <a:endParaRPr lang="de-D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p>
            <a:r>
              <a:rPr lang="de-DE"/>
              <a:t>Titelmasterformat durch Klicken bearbeiten</a:t>
            </a:r>
          </a:p>
        </p:txBody>
      </p:sp>
      <p:sp>
        <p:nvSpPr>
          <p:cNvPr id="3" name="Rectangle 8"/>
          <p:cNvSpPr>
            <a:spLocks noGrp="1" noChangeArrowheads="1"/>
          </p:cNvSpPr>
          <p:nvPr>
            <p:ph type="dt" sz="half" idx="10"/>
          </p:nvPr>
        </p:nvSpPr>
        <p:spPr>
          <a:ln/>
        </p:spPr>
        <p:txBody>
          <a:bodyPr/>
          <a:lstStyle>
            <a:lvl1pPr>
              <a:defRPr/>
            </a:lvl1pPr>
          </a:lstStyle>
          <a:p>
            <a:pPr>
              <a:defRPr/>
            </a:pPr>
            <a:endParaRPr lang="de-DE"/>
          </a:p>
        </p:txBody>
      </p:sp>
      <p:sp>
        <p:nvSpPr>
          <p:cNvPr id="4" name="Rectangle 9"/>
          <p:cNvSpPr>
            <a:spLocks noGrp="1" noChangeArrowheads="1"/>
          </p:cNvSpPr>
          <p:nvPr>
            <p:ph type="ftr" sz="quarter" idx="11"/>
          </p:nvPr>
        </p:nvSpPr>
        <p:spPr>
          <a:ln/>
        </p:spPr>
        <p:txBody>
          <a:bodyPr/>
          <a:lstStyle>
            <a:lvl1pPr>
              <a:defRPr/>
            </a:lvl1pPr>
          </a:lstStyle>
          <a:p>
            <a:pPr>
              <a:defRPr/>
            </a:pPr>
            <a:endParaRPr lang="de-D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de-DE"/>
          </a:p>
        </p:txBody>
      </p:sp>
      <p:sp>
        <p:nvSpPr>
          <p:cNvPr id="3" name="Rectangle 9"/>
          <p:cNvSpPr>
            <a:spLocks noGrp="1" noChangeArrowheads="1"/>
          </p:cNvSpPr>
          <p:nvPr>
            <p:ph type="ftr" sz="quarter" idx="11"/>
          </p:nvPr>
        </p:nvSpPr>
        <p:spPr>
          <a:ln/>
        </p:spPr>
        <p:txBody>
          <a:bodyPr/>
          <a:lstStyle>
            <a:lvl1pPr>
              <a:defRPr/>
            </a:lvl1pPr>
          </a:lstStyle>
          <a:p>
            <a:pPr>
              <a:defRPr/>
            </a:pPr>
            <a:endParaRPr lang="de-D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a:prstGeom prst="rect">
            <a:avLst/>
          </a:prstGeo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8"/>
          <p:cNvSpPr>
            <a:spLocks noGrp="1" noChangeArrowheads="1"/>
          </p:cNvSpPr>
          <p:nvPr>
            <p:ph type="dt" sz="half" idx="10"/>
          </p:nvPr>
        </p:nvSpPr>
        <p:spPr>
          <a:ln/>
        </p:spPr>
        <p:txBody>
          <a:bodyPr/>
          <a:lstStyle>
            <a:lvl1pPr>
              <a:defRPr/>
            </a:lvl1pPr>
          </a:lstStyle>
          <a:p>
            <a:pPr>
              <a:defRPr/>
            </a:pPr>
            <a:endParaRPr lang="de-DE"/>
          </a:p>
        </p:txBody>
      </p:sp>
      <p:sp>
        <p:nvSpPr>
          <p:cNvPr id="6" name="Rectangle 9"/>
          <p:cNvSpPr>
            <a:spLocks noGrp="1" noChangeArrowheads="1"/>
          </p:cNvSpPr>
          <p:nvPr>
            <p:ph type="ftr" sz="quarter" idx="11"/>
          </p:nvPr>
        </p:nvSpPr>
        <p:spPr>
          <a:ln/>
        </p:spPr>
        <p:txBody>
          <a:bodyPr/>
          <a:lstStyle>
            <a:lvl1pPr>
              <a:defRPr/>
            </a:lvl1pPr>
          </a:lstStyle>
          <a:p>
            <a:pPr>
              <a:defRPr/>
            </a:pP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4" name="Text Box 24"/>
          <p:cNvSpPr txBox="1">
            <a:spLocks noChangeArrowheads="1"/>
          </p:cNvSpPr>
          <p:nvPr userDrawn="1"/>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a:solidFill>
                  <a:schemeClr val="bg1"/>
                </a:solidFill>
                <a:latin typeface="Arial" charset="0"/>
              </a:rPr>
              <a:t>Ralf Bommersbach</a:t>
            </a:r>
            <a:endParaRPr lang="de-DE" sz="1000" dirty="0">
              <a:solidFill>
                <a:schemeClr val="bg1"/>
              </a:solidFill>
              <a:latin typeface="Arial" charset="0"/>
            </a:endParaRPr>
          </a:p>
        </p:txBody>
      </p:sp>
      <p:sp>
        <p:nvSpPr>
          <p:cNvPr id="5" name="Text Box 30"/>
          <p:cNvSpPr txBox="1">
            <a:spLocks noChangeArrowheads="1"/>
          </p:cNvSpPr>
          <p:nvPr userDrawn="1"/>
        </p:nvSpPr>
        <p:spPr bwMode="auto">
          <a:xfrm>
            <a:off x="3563888" y="6453336"/>
            <a:ext cx="2723823"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a:solidFill>
                  <a:schemeClr val="bg1"/>
                </a:solidFill>
                <a:latin typeface="Arial" charset="0"/>
              </a:rPr>
              <a:t>Wicket:Formulareingaben</a:t>
            </a:r>
            <a:r>
              <a:rPr lang="de-DE" sz="1000" baseline="0">
                <a:solidFill>
                  <a:schemeClr val="bg1"/>
                </a:solidFill>
                <a:latin typeface="Arial" charset="0"/>
              </a:rPr>
              <a:t> validieren &amp; testen</a:t>
            </a:r>
            <a:endParaRPr lang="de-DE" dirty="0">
              <a:solidFill>
                <a:schemeClr val="bg1"/>
              </a:solidFill>
              <a:latin typeface="Arial" pitchFamily="34" charset="0"/>
            </a:endParaRPr>
          </a:p>
        </p:txBody>
      </p:sp>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a:prstGeom prst="rect">
            <a:avLst/>
          </a:prstGeo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8"/>
          <p:cNvSpPr>
            <a:spLocks noGrp="1" noChangeArrowheads="1"/>
          </p:cNvSpPr>
          <p:nvPr>
            <p:ph type="dt" sz="half" idx="10"/>
          </p:nvPr>
        </p:nvSpPr>
        <p:spPr>
          <a:ln/>
        </p:spPr>
        <p:txBody>
          <a:bodyPr/>
          <a:lstStyle>
            <a:lvl1pPr>
              <a:defRPr/>
            </a:lvl1pPr>
          </a:lstStyle>
          <a:p>
            <a:pPr>
              <a:defRPr/>
            </a:pPr>
            <a:endParaRPr lang="de-DE"/>
          </a:p>
        </p:txBody>
      </p:sp>
      <p:sp>
        <p:nvSpPr>
          <p:cNvPr id="6" name="Rectangle 9"/>
          <p:cNvSpPr>
            <a:spLocks noGrp="1" noChangeArrowheads="1"/>
          </p:cNvSpPr>
          <p:nvPr>
            <p:ph type="ftr" sz="quarter" idx="11"/>
          </p:nvPr>
        </p:nvSpPr>
        <p:spPr>
          <a:ln/>
        </p:spPr>
        <p:txBody>
          <a:bodyPr/>
          <a:lstStyle>
            <a:lvl1pPr>
              <a:defRPr/>
            </a:lvl1pPr>
          </a:lstStyle>
          <a:p>
            <a:pPr>
              <a:defRPr/>
            </a:pPr>
            <a:endParaRPr lang="de-D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p>
            <a:r>
              <a:rPr lang="de-DE"/>
              <a:t>Titelmasterformat durch Klicken bearbeiten</a:t>
            </a:r>
          </a:p>
        </p:txBody>
      </p:sp>
      <p:sp>
        <p:nvSpPr>
          <p:cNvPr id="3" name="Vertikaler Textplatzhalter 2"/>
          <p:cNvSpPr>
            <a:spLocks noGrp="1"/>
          </p:cNvSpPr>
          <p:nvPr>
            <p:ph type="body" orient="vert" idx="1"/>
          </p:nvPr>
        </p:nvSpPr>
        <p:spPr>
          <a:xfrm>
            <a:off x="457200" y="1600200"/>
            <a:ext cx="8229600" cy="4525963"/>
          </a:xfrm>
          <a:prstGeom prst="rect">
            <a:avLst/>
          </a:prstGeo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8"/>
          <p:cNvSpPr>
            <a:spLocks noGrp="1" noChangeArrowheads="1"/>
          </p:cNvSpPr>
          <p:nvPr>
            <p:ph type="dt" sz="half" idx="10"/>
          </p:nvPr>
        </p:nvSpPr>
        <p:spPr>
          <a:ln/>
        </p:spPr>
        <p:txBody>
          <a:bodyPr/>
          <a:lstStyle>
            <a:lvl1pPr>
              <a:defRPr/>
            </a:lvl1pPr>
          </a:lstStyle>
          <a:p>
            <a:pPr>
              <a:defRPr/>
            </a:pPr>
            <a:endParaRPr lang="de-DE"/>
          </a:p>
        </p:txBody>
      </p:sp>
      <p:sp>
        <p:nvSpPr>
          <p:cNvPr id="5" name="Rectangle 9"/>
          <p:cNvSpPr>
            <a:spLocks noGrp="1" noChangeArrowheads="1"/>
          </p:cNvSpPr>
          <p:nvPr>
            <p:ph type="ftr" sz="quarter" idx="11"/>
          </p:nvPr>
        </p:nvSpPr>
        <p:spPr>
          <a:ln/>
        </p:spPr>
        <p:txBody>
          <a:bodyPr/>
          <a:lstStyle>
            <a:lvl1pPr>
              <a:defRPr/>
            </a:lvl1pPr>
          </a:lstStyle>
          <a:p>
            <a:pPr>
              <a:defRPr/>
            </a:pPr>
            <a:endParaRPr lang="de-D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a:prstGeom prst="rect">
            <a:avLst/>
          </a:prstGeo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74638"/>
            <a:ext cx="6019800" cy="5851525"/>
          </a:xfrm>
          <a:prstGeom prst="rect">
            <a:avLst/>
          </a:prstGeo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8"/>
          <p:cNvSpPr>
            <a:spLocks noGrp="1" noChangeArrowheads="1"/>
          </p:cNvSpPr>
          <p:nvPr>
            <p:ph type="dt" sz="half" idx="10"/>
          </p:nvPr>
        </p:nvSpPr>
        <p:spPr>
          <a:ln/>
        </p:spPr>
        <p:txBody>
          <a:bodyPr/>
          <a:lstStyle>
            <a:lvl1pPr>
              <a:defRPr/>
            </a:lvl1pPr>
          </a:lstStyle>
          <a:p>
            <a:pPr>
              <a:defRPr/>
            </a:pPr>
            <a:endParaRPr lang="de-DE"/>
          </a:p>
        </p:txBody>
      </p:sp>
      <p:sp>
        <p:nvSpPr>
          <p:cNvPr id="5" name="Rectangle 9"/>
          <p:cNvSpPr>
            <a:spLocks noGrp="1" noChangeArrowheads="1"/>
          </p:cNvSpPr>
          <p:nvPr>
            <p:ph type="ftr" sz="quarter" idx="11"/>
          </p:nvPr>
        </p:nvSpPr>
        <p:spPr>
          <a:ln/>
        </p:spPr>
        <p:txBody>
          <a:bodyPr/>
          <a:lstStyle>
            <a:lvl1pPr>
              <a:defRPr/>
            </a:lvl1pPr>
          </a:lstStyle>
          <a:p>
            <a:pPr>
              <a:defRPr/>
            </a:pPr>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4" name="Text Box 24"/>
          <p:cNvSpPr txBox="1">
            <a:spLocks noChangeArrowheads="1"/>
          </p:cNvSpPr>
          <p:nvPr userDrawn="1"/>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5" name="Text Box 30"/>
          <p:cNvSpPr txBox="1">
            <a:spLocks noChangeArrowheads="1"/>
          </p:cNvSpPr>
          <p:nvPr userDrawn="1"/>
        </p:nvSpPr>
        <p:spPr bwMode="auto">
          <a:xfrm>
            <a:off x="4252913" y="6424613"/>
            <a:ext cx="1163637" cy="246062"/>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&lt;Dateiname&gt;.</a:t>
            </a:r>
            <a:r>
              <a:rPr lang="de-DE" sz="1000" dirty="0" err="1">
                <a:solidFill>
                  <a:schemeClr val="bg1"/>
                </a:solidFill>
                <a:latin typeface="Arial" charset="0"/>
              </a:rPr>
              <a:t>ppt</a:t>
            </a:r>
            <a:endParaRPr lang="de-DE" dirty="0">
              <a:solidFill>
                <a:schemeClr val="bg1"/>
              </a:solidFill>
              <a:latin typeface="Arial" pitchFamily="34" charset="0"/>
            </a:endParaRPr>
          </a:p>
        </p:txBody>
      </p:sp>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5" name="Text Box 24"/>
          <p:cNvSpPr txBox="1">
            <a:spLocks noChangeArrowheads="1"/>
          </p:cNvSpPr>
          <p:nvPr userDrawn="1"/>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6" name="Text Box 30"/>
          <p:cNvSpPr txBox="1">
            <a:spLocks noChangeArrowheads="1"/>
          </p:cNvSpPr>
          <p:nvPr userDrawn="1"/>
        </p:nvSpPr>
        <p:spPr bwMode="auto">
          <a:xfrm>
            <a:off x="4252913" y="6424613"/>
            <a:ext cx="1163637" cy="246062"/>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&lt;Dateiname&gt;.</a:t>
            </a:r>
            <a:r>
              <a:rPr lang="de-DE" sz="1000" dirty="0" err="1">
                <a:solidFill>
                  <a:schemeClr val="bg1"/>
                </a:solidFill>
                <a:latin typeface="Arial" charset="0"/>
              </a:rPr>
              <a:t>ppt</a:t>
            </a:r>
            <a:endParaRPr lang="de-DE" dirty="0">
              <a:solidFill>
                <a:schemeClr val="bg1"/>
              </a:solidFill>
              <a:latin typeface="Arial" pitchFamily="34" charset="0"/>
            </a:endParaRPr>
          </a:p>
        </p:txBody>
      </p:sp>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03213" y="981075"/>
            <a:ext cx="41814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37088" y="981075"/>
            <a:ext cx="4183062"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7" name="Text Box 24"/>
          <p:cNvSpPr txBox="1">
            <a:spLocks noChangeArrowheads="1"/>
          </p:cNvSpPr>
          <p:nvPr userDrawn="1"/>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8" name="Text Box 30"/>
          <p:cNvSpPr txBox="1">
            <a:spLocks noChangeArrowheads="1"/>
          </p:cNvSpPr>
          <p:nvPr userDrawn="1"/>
        </p:nvSpPr>
        <p:spPr bwMode="auto">
          <a:xfrm>
            <a:off x="4252913" y="6424613"/>
            <a:ext cx="1163637" cy="246062"/>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&lt;Dateiname&gt;.</a:t>
            </a:r>
            <a:r>
              <a:rPr lang="de-DE" sz="1000" dirty="0" err="1">
                <a:solidFill>
                  <a:schemeClr val="bg1"/>
                </a:solidFill>
                <a:latin typeface="Arial" charset="0"/>
              </a:rPr>
              <a:t>ppt</a:t>
            </a:r>
            <a:endParaRPr lang="de-DE" dirty="0">
              <a:solidFill>
                <a:schemeClr val="bg1"/>
              </a:solidFill>
              <a:latin typeface="Arial" pitchFamily="34" charset="0"/>
            </a:endParaRPr>
          </a:p>
        </p:txBody>
      </p:sp>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3" name="Text Box 24"/>
          <p:cNvSpPr txBox="1">
            <a:spLocks noChangeArrowheads="1"/>
          </p:cNvSpPr>
          <p:nvPr userDrawn="1"/>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4" name="Text Box 30"/>
          <p:cNvSpPr txBox="1">
            <a:spLocks noChangeArrowheads="1"/>
          </p:cNvSpPr>
          <p:nvPr userDrawn="1"/>
        </p:nvSpPr>
        <p:spPr bwMode="auto">
          <a:xfrm>
            <a:off x="4252913" y="6424613"/>
            <a:ext cx="1163637" cy="246062"/>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&lt;Dateiname&gt;.</a:t>
            </a:r>
            <a:r>
              <a:rPr lang="de-DE" sz="1000" dirty="0" err="1">
                <a:solidFill>
                  <a:schemeClr val="bg1"/>
                </a:solidFill>
                <a:latin typeface="Arial" charset="0"/>
              </a:rPr>
              <a:t>ppt</a:t>
            </a:r>
            <a:endParaRPr lang="de-DE" dirty="0">
              <a:solidFill>
                <a:schemeClr val="bg1"/>
              </a:solidFill>
              <a:latin typeface="Arial" pitchFamily="34" charset="0"/>
            </a:endParaRPr>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Text Box 24"/>
          <p:cNvSpPr txBox="1">
            <a:spLocks noChangeArrowheads="1"/>
          </p:cNvSpPr>
          <p:nvPr userDrawn="1"/>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3" name="Text Box 30"/>
          <p:cNvSpPr txBox="1">
            <a:spLocks noChangeArrowheads="1"/>
          </p:cNvSpPr>
          <p:nvPr userDrawn="1"/>
        </p:nvSpPr>
        <p:spPr bwMode="auto">
          <a:xfrm>
            <a:off x="4252913" y="6424613"/>
            <a:ext cx="1163637" cy="246062"/>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&lt;Dateiname&gt;.</a:t>
            </a:r>
            <a:r>
              <a:rPr lang="de-DE" sz="1000" dirty="0" err="1">
                <a:solidFill>
                  <a:schemeClr val="bg1"/>
                </a:solidFill>
                <a:latin typeface="Arial" charset="0"/>
              </a:rPr>
              <a:t>ppt</a:t>
            </a:r>
            <a:endParaRPr lang="de-DE" dirty="0">
              <a:solidFill>
                <a:schemeClr val="bg1"/>
              </a:solidFill>
              <a:latin typeface="Arial"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5" name="Text Box 24"/>
          <p:cNvSpPr txBox="1">
            <a:spLocks noChangeArrowheads="1"/>
          </p:cNvSpPr>
          <p:nvPr userDrawn="1"/>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6" name="Text Box 30"/>
          <p:cNvSpPr txBox="1">
            <a:spLocks noChangeArrowheads="1"/>
          </p:cNvSpPr>
          <p:nvPr userDrawn="1"/>
        </p:nvSpPr>
        <p:spPr bwMode="auto">
          <a:xfrm>
            <a:off x="4252913" y="6424613"/>
            <a:ext cx="1163637" cy="246062"/>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&lt;Dateiname&gt;.</a:t>
            </a:r>
            <a:r>
              <a:rPr lang="de-DE" sz="1000" dirty="0" err="1">
                <a:solidFill>
                  <a:schemeClr val="bg1"/>
                </a:solidFill>
                <a:latin typeface="Arial" charset="0"/>
              </a:rPr>
              <a:t>ppt</a:t>
            </a:r>
            <a:endParaRPr lang="de-DE" dirty="0">
              <a:solidFill>
                <a:schemeClr val="bg1"/>
              </a:solidFill>
              <a:latin typeface="Arial" pitchFamily="34" charset="0"/>
            </a:endParaRPr>
          </a:p>
        </p:txBody>
      </p:sp>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5" name="Text Box 24"/>
          <p:cNvSpPr txBox="1">
            <a:spLocks noChangeArrowheads="1"/>
          </p:cNvSpPr>
          <p:nvPr userDrawn="1"/>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6" name="Text Box 30"/>
          <p:cNvSpPr txBox="1">
            <a:spLocks noChangeArrowheads="1"/>
          </p:cNvSpPr>
          <p:nvPr userDrawn="1"/>
        </p:nvSpPr>
        <p:spPr bwMode="auto">
          <a:xfrm>
            <a:off x="4252913" y="6424613"/>
            <a:ext cx="1163637" cy="246062"/>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&lt;Dateiname&gt;.</a:t>
            </a:r>
            <a:r>
              <a:rPr lang="de-DE" sz="1000" dirty="0" err="1">
                <a:solidFill>
                  <a:schemeClr val="bg1"/>
                </a:solidFill>
                <a:latin typeface="Arial" charset="0"/>
              </a:rPr>
              <a:t>ppt</a:t>
            </a:r>
            <a:endParaRPr lang="de-DE" dirty="0">
              <a:solidFill>
                <a:schemeClr val="bg1"/>
              </a:solidFill>
              <a:latin typeface="Arial" pitchFamily="34" charset="0"/>
            </a:endParaRPr>
          </a:p>
        </p:txBody>
      </p:sp>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brockhaus-ag.de/"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12.10.2017</a:t>
            </a:fld>
            <a:endParaRPr lang="de-DE" sz="1000" dirty="0">
              <a:solidFill>
                <a:schemeClr val="bg1"/>
              </a:solidFill>
              <a:latin typeface="Arial" charset="0"/>
            </a:endParaRPr>
          </a:p>
        </p:txBody>
      </p:sp>
      <p:sp>
        <p:nvSpPr>
          <p:cNvPr id="1031" name="Rectangle 7"/>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p>
            <a:pPr algn="r">
              <a:defRPr/>
            </a:pPr>
            <a:fld id="{8CBA6698-22AC-48F9-A71A-740E59E53E53}" type="slidenum">
              <a:rPr lang="de-DE" sz="1000">
                <a:solidFill>
                  <a:schemeClr val="bg1"/>
                </a:solidFill>
                <a:latin typeface="Arial" charset="0"/>
              </a:rPr>
              <a:pPr algn="r">
                <a:defRPr/>
              </a:pPr>
              <a:t>‹Nr.›</a:t>
            </a:fld>
            <a:endParaRPr lang="de-DE" sz="1000">
              <a:solidFill>
                <a:schemeClr val="bg1"/>
              </a:solidFill>
              <a:latin typeface="Arial" charset="0"/>
            </a:endParaRPr>
          </a:p>
        </p:txBody>
      </p:sp>
      <p:sp>
        <p:nvSpPr>
          <p:cNvPr id="2" name="Rectangle 9"/>
          <p:cNvSpPr>
            <a:spLocks noGrp="1" noChangeArrowheads="1"/>
          </p:cNvSpPr>
          <p:nvPr>
            <p:ph type="body" idx="1"/>
          </p:nvPr>
        </p:nvSpPr>
        <p:spPr bwMode="auto">
          <a:xfrm>
            <a:off x="303213" y="981075"/>
            <a:ext cx="8516937" cy="5400675"/>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de-DE"/>
              <a:t>Klicken Sie,  um die Formate des Vorlagentextes zu bearbeiten</a:t>
            </a:r>
          </a:p>
          <a:p>
            <a:pPr lvl="1"/>
            <a:r>
              <a:rPr lang="de-DE"/>
              <a:t>Zweite Ebene</a:t>
            </a:r>
          </a:p>
          <a:p>
            <a:pPr lvl="2"/>
            <a:r>
              <a:rPr lang="de-DE"/>
              <a:t>Dritte Ebene</a:t>
            </a:r>
          </a:p>
          <a:p>
            <a:pPr lvl="3"/>
            <a:r>
              <a:rPr lang="de-DE"/>
              <a:t>Vierte Ebene</a:t>
            </a:r>
          </a:p>
          <a:p>
            <a:pPr lvl="4"/>
            <a:r>
              <a:rPr lang="de-DE"/>
              <a:t>Fünfte Ebene</a:t>
            </a:r>
          </a:p>
        </p:txBody>
      </p:sp>
      <p:sp>
        <p:nvSpPr>
          <p:cNvPr id="1063" name="Rectangle 39">
            <a:hlinkClick r:id="rId13"/>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5" name="713fdfc0-1a72-49da-bd13-b47278f75372" descr="EAF3711E-BEB0-47E0-BD76-8002A3B4EEFA@localdomain"/>
          <p:cNvPicPr>
            <a:picLocks noChangeAspect="1" noChangeArrowheads="1"/>
          </p:cNvPicPr>
          <p:nvPr userDrawn="1"/>
        </p:nvPicPr>
        <p:blipFill>
          <a:blip r:embed="rId14" cstate="print"/>
          <a:srcRect/>
          <a:stretch>
            <a:fillRect/>
          </a:stretch>
        </p:blipFill>
        <p:spPr bwMode="auto">
          <a:xfrm>
            <a:off x="0" y="0"/>
            <a:ext cx="9144000" cy="955675"/>
          </a:xfrm>
          <a:prstGeom prst="rect">
            <a:avLst/>
          </a:prstGeom>
          <a:noFill/>
          <a:ln w="9525">
            <a:noFill/>
            <a:miter lim="800000"/>
            <a:headEnd/>
            <a:tailEnd/>
          </a:ln>
        </p:spPr>
      </p:pic>
      <p:pic>
        <p:nvPicPr>
          <p:cNvPr id="1036" name="Picture 43" descr="_anderScore-Logo_2773x575_new"/>
          <p:cNvPicPr>
            <a:picLocks noChangeAspect="1" noChangeArrowheads="1"/>
          </p:cNvPicPr>
          <p:nvPr userDrawn="1"/>
        </p:nvPicPr>
        <p:blipFill>
          <a:blip r:embed="rId15" cstate="print"/>
          <a:srcRect/>
          <a:stretch>
            <a:fillRect/>
          </a:stretch>
        </p:blipFill>
        <p:spPr bwMode="auto">
          <a:xfrm>
            <a:off x="6786578" y="229357"/>
            <a:ext cx="2214578" cy="463339"/>
          </a:xfrm>
          <a:prstGeom prst="rect">
            <a:avLst/>
          </a:prstGeom>
          <a:noFill/>
          <a:ln w="9525">
            <a:noFill/>
            <a:miter lim="800000"/>
            <a:headEnd/>
            <a:tailEnd/>
          </a:ln>
        </p:spPr>
      </p:pic>
      <p:sp>
        <p:nvSpPr>
          <p:cNvPr id="1037" name="Rectangle 45"/>
          <p:cNvSpPr>
            <a:spLocks noGrp="1" noChangeArrowheads="1"/>
          </p:cNvSpPr>
          <p:nvPr>
            <p:ph type="title"/>
          </p:nvPr>
        </p:nvSpPr>
        <p:spPr bwMode="auto">
          <a:xfrm>
            <a:off x="457200" y="115888"/>
            <a:ext cx="5554663" cy="7064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txStyles>
    <p:titleStyle>
      <a:lvl1pPr algn="l" rtl="0" eaLnBrk="0" fontAlgn="base" hangingPunct="0">
        <a:lnSpc>
          <a:spcPct val="90000"/>
        </a:lnSpc>
        <a:spcBef>
          <a:spcPct val="0"/>
        </a:spcBef>
        <a:spcAft>
          <a:spcPct val="0"/>
        </a:spcAft>
        <a:defRPr sz="3000">
          <a:solidFill>
            <a:srgbClr val="0D4F3C"/>
          </a:solidFill>
          <a:latin typeface="+mj-lt"/>
          <a:ea typeface="+mj-ea"/>
          <a:cs typeface="+mj-cs"/>
        </a:defRPr>
      </a:lvl1pPr>
      <a:lvl2pPr algn="l" rtl="0" eaLnBrk="0" fontAlgn="base" hangingPunct="0">
        <a:lnSpc>
          <a:spcPct val="90000"/>
        </a:lnSpc>
        <a:spcBef>
          <a:spcPct val="0"/>
        </a:spcBef>
        <a:spcAft>
          <a:spcPct val="0"/>
        </a:spcAft>
        <a:defRPr sz="3000">
          <a:solidFill>
            <a:srgbClr val="0D4F3C"/>
          </a:solidFill>
          <a:latin typeface="Arial" charset="0"/>
        </a:defRPr>
      </a:lvl2pPr>
      <a:lvl3pPr algn="l" rtl="0" eaLnBrk="0" fontAlgn="base" hangingPunct="0">
        <a:lnSpc>
          <a:spcPct val="90000"/>
        </a:lnSpc>
        <a:spcBef>
          <a:spcPct val="0"/>
        </a:spcBef>
        <a:spcAft>
          <a:spcPct val="0"/>
        </a:spcAft>
        <a:defRPr sz="3000">
          <a:solidFill>
            <a:srgbClr val="0D4F3C"/>
          </a:solidFill>
          <a:latin typeface="Arial" charset="0"/>
        </a:defRPr>
      </a:lvl3pPr>
      <a:lvl4pPr algn="l" rtl="0" eaLnBrk="0" fontAlgn="base" hangingPunct="0">
        <a:lnSpc>
          <a:spcPct val="90000"/>
        </a:lnSpc>
        <a:spcBef>
          <a:spcPct val="0"/>
        </a:spcBef>
        <a:spcAft>
          <a:spcPct val="0"/>
        </a:spcAft>
        <a:defRPr sz="3000">
          <a:solidFill>
            <a:srgbClr val="0D4F3C"/>
          </a:solidFill>
          <a:latin typeface="Arial" charset="0"/>
        </a:defRPr>
      </a:lvl4pPr>
      <a:lvl5pPr algn="l" rtl="0" eaLnBrk="0" fontAlgn="base" hangingPunct="0">
        <a:lnSpc>
          <a:spcPct val="90000"/>
        </a:lnSpc>
        <a:spcBef>
          <a:spcPct val="0"/>
        </a:spcBef>
        <a:spcAft>
          <a:spcPct val="0"/>
        </a:spcAft>
        <a:defRPr sz="3000">
          <a:solidFill>
            <a:srgbClr val="0D4F3C"/>
          </a:solidFill>
          <a:latin typeface="Arial" charset="0"/>
        </a:defRPr>
      </a:lvl5pPr>
      <a:lvl6pPr marL="457200" algn="l" rtl="0" eaLnBrk="0" fontAlgn="base" hangingPunct="0">
        <a:spcBef>
          <a:spcPct val="0"/>
        </a:spcBef>
        <a:spcAft>
          <a:spcPct val="0"/>
        </a:spcAft>
        <a:defRPr sz="3000">
          <a:solidFill>
            <a:srgbClr val="0D4F3C"/>
          </a:solidFill>
          <a:latin typeface="Arial" charset="0"/>
        </a:defRPr>
      </a:lvl6pPr>
      <a:lvl7pPr marL="914400" algn="l" rtl="0" eaLnBrk="0" fontAlgn="base" hangingPunct="0">
        <a:spcBef>
          <a:spcPct val="0"/>
        </a:spcBef>
        <a:spcAft>
          <a:spcPct val="0"/>
        </a:spcAft>
        <a:defRPr sz="3000">
          <a:solidFill>
            <a:srgbClr val="0D4F3C"/>
          </a:solidFill>
          <a:latin typeface="Arial" charset="0"/>
        </a:defRPr>
      </a:lvl7pPr>
      <a:lvl8pPr marL="1371600" algn="l" rtl="0" eaLnBrk="0" fontAlgn="base" hangingPunct="0">
        <a:spcBef>
          <a:spcPct val="0"/>
        </a:spcBef>
        <a:spcAft>
          <a:spcPct val="0"/>
        </a:spcAft>
        <a:defRPr sz="3000">
          <a:solidFill>
            <a:srgbClr val="0D4F3C"/>
          </a:solidFill>
          <a:latin typeface="Arial" charset="0"/>
        </a:defRPr>
      </a:lvl8pPr>
      <a:lvl9pPr marL="1828800" algn="l" rtl="0" eaLnBrk="0" fontAlgn="base" hangingPunct="0">
        <a:spcBef>
          <a:spcPct val="0"/>
        </a:spcBef>
        <a:spcAft>
          <a:spcPct val="0"/>
        </a:spcAft>
        <a:defRPr sz="3000">
          <a:solidFill>
            <a:srgbClr val="0D4F3C"/>
          </a:solidFill>
          <a:latin typeface="Arial" charset="0"/>
        </a:defRPr>
      </a:lvl9pPr>
    </p:titleStyle>
    <p:bodyStyle>
      <a:lvl1pPr marL="342900" indent="-342900" algn="l" rtl="0" eaLnBrk="0" fontAlgn="base" hangingPunct="0">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0" fontAlgn="base" hangingPunct="0">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0" fontAlgn="base" hangingPunct="0">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0" fontAlgn="base" hangingPunct="0">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0" fontAlgn="base" hangingPunct="0">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0" fontAlgn="base" hangingPunct="0">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0" fontAlgn="base" hangingPunct="0">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0" fontAlgn="base" hangingPunct="0">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p:cNvPicPr>
            <a:picLocks noChangeAspect="1" noChangeArrowheads="1"/>
          </p:cNvPicPr>
          <p:nvPr userDrawn="1"/>
        </p:nvPicPr>
        <p:blipFill>
          <a:blip r:embed="rId13" cstate="print"/>
          <a:srcRect/>
          <a:stretch>
            <a:fillRect/>
          </a:stretch>
        </p:blipFill>
        <p:spPr bwMode="auto">
          <a:xfrm>
            <a:off x="0" y="2001838"/>
            <a:ext cx="9144000" cy="2455862"/>
          </a:xfrm>
          <a:prstGeom prst="rect">
            <a:avLst/>
          </a:prstGeom>
          <a:noFill/>
          <a:ln w="9525">
            <a:noFill/>
            <a:miter lim="800000"/>
            <a:headEnd/>
            <a:tailEnd/>
          </a:ln>
        </p:spPr>
      </p:pic>
      <p:sp>
        <p:nvSpPr>
          <p:cNvPr id="79880" name="Rectangle 8"/>
          <p:cNvSpPr>
            <a:spLocks noGrp="1" noChangeArrowheads="1"/>
          </p:cNvSpPr>
          <p:nvPr>
            <p:ph type="dt" sz="half" idx="2"/>
          </p:nvPr>
        </p:nvSpPr>
        <p:spPr bwMode="auto">
          <a:xfrm>
            <a:off x="395288" y="5373688"/>
            <a:ext cx="3600450" cy="287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n-lt"/>
              </a:defRPr>
            </a:lvl1pPr>
          </a:lstStyle>
          <a:p>
            <a:pPr>
              <a:defRPr/>
            </a:pPr>
            <a:endParaRPr lang="de-DE"/>
          </a:p>
        </p:txBody>
      </p:sp>
      <p:sp>
        <p:nvSpPr>
          <p:cNvPr id="79881" name="Rectangle 9"/>
          <p:cNvSpPr>
            <a:spLocks noGrp="1" noChangeArrowheads="1"/>
          </p:cNvSpPr>
          <p:nvPr>
            <p:ph type="ftr" sz="quarter" idx="3"/>
          </p:nvPr>
        </p:nvSpPr>
        <p:spPr bwMode="auto">
          <a:xfrm>
            <a:off x="2016125" y="6497638"/>
            <a:ext cx="5113338" cy="3603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de-DE"/>
          </a:p>
        </p:txBody>
      </p:sp>
      <p:sp>
        <p:nvSpPr>
          <p:cNvPr id="79882" name="Text Box 10"/>
          <p:cNvSpPr txBox="1">
            <a:spLocks noChangeArrowheads="1"/>
          </p:cNvSpPr>
          <p:nvPr userDrawn="1"/>
        </p:nvSpPr>
        <p:spPr bwMode="auto">
          <a:xfrm>
            <a:off x="8018463" y="4508500"/>
            <a:ext cx="1090612" cy="184150"/>
          </a:xfrm>
          <a:prstGeom prst="rect">
            <a:avLst/>
          </a:prstGeom>
          <a:noFill/>
          <a:ln w="9525">
            <a:noFill/>
            <a:miter lim="800000"/>
            <a:headEnd/>
            <a:tailEnd/>
          </a:ln>
          <a:effectLst/>
        </p:spPr>
        <p:txBody>
          <a:bodyPr wrap="none">
            <a:spAutoFit/>
          </a:bodyPr>
          <a:lstStyle/>
          <a:p>
            <a:pPr eaLnBrk="1" hangingPunct="1">
              <a:defRPr/>
            </a:pPr>
            <a:r>
              <a:rPr lang="de-DE" sz="600">
                <a:latin typeface="Arial" charset="0"/>
                <a:cs typeface="Arial" charset="0"/>
              </a:rPr>
              <a:t>©</a:t>
            </a:r>
            <a:r>
              <a:rPr lang="de-DE" sz="600">
                <a:latin typeface="Arial" charset="0"/>
              </a:rPr>
              <a:t> 2008 anderScore GmbH</a:t>
            </a:r>
          </a:p>
        </p:txBody>
      </p:sp>
      <p:sp>
        <p:nvSpPr>
          <p:cNvPr id="79883" name="Rectangle 11"/>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6" name="Picture 13"/>
          <p:cNvPicPr>
            <a:picLocks noChangeAspect="1" noChangeArrowheads="1"/>
          </p:cNvPicPr>
          <p:nvPr userDrawn="1"/>
        </p:nvPicPr>
        <p:blipFill>
          <a:blip r:embed="rId14" cstate="print"/>
          <a:srcRect/>
          <a:stretch>
            <a:fillRect/>
          </a:stretch>
        </p:blipFill>
        <p:spPr bwMode="auto">
          <a:xfrm>
            <a:off x="5364163" y="620713"/>
            <a:ext cx="3381375" cy="714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46"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blog.codefx.org/java/java-9-migration-guide/" TargetMode="External"/><Relationship Id="rId3" Type="http://schemas.openxmlformats.org/officeDocument/2006/relationships/hyperlink" Target="https://www.developer.com/java/java-9-structural-changes-in-the-jdk-and-jre.html" TargetMode="External"/><Relationship Id="rId7" Type="http://schemas.openxmlformats.org/officeDocument/2006/relationships/hyperlink" Target="https://labs.consol.de/de/development/2017/02/13/getting-started-with-java9-modules.html" TargetMode="External"/><Relationship Id="rId2" Type="http://schemas.openxmlformats.org/officeDocument/2006/relationships/hyperlink" Target="https://jaxenter.de/java-9-dokumentation-52963" TargetMode="External"/><Relationship Id="rId1" Type="http://schemas.openxmlformats.org/officeDocument/2006/relationships/slideLayout" Target="../slideLayouts/slideLayout2.xml"/><Relationship Id="rId6" Type="http://schemas.openxmlformats.org/officeDocument/2006/relationships/hyperlink" Target="https://blog.codefx.org/java/java-9-stream/" TargetMode="External"/><Relationship Id="rId5" Type="http://schemas.openxmlformats.org/officeDocument/2006/relationships/hyperlink" Target="https://www.informatik-aktuell.de/entwicklung/programmiersprachen/java-9-das-neue-modulsystem-jigsaw-tutorial.html" TargetMode="External"/><Relationship Id="rId4" Type="http://schemas.openxmlformats.org/officeDocument/2006/relationships/hyperlink" Target="http://openjdk.java.net/projects/jigsaw/quick-star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openjdk.java.net/jeps/282" TargetMode="External"/><Relationship Id="rId3" Type="http://schemas.openxmlformats.org/officeDocument/2006/relationships/hyperlink" Target="http://cr.openjdk.java.net/~mr/jigsaw/jdk9-module-summary.html" TargetMode="External"/><Relationship Id="rId7" Type="http://schemas.openxmlformats.org/officeDocument/2006/relationships/hyperlink" Target="http://openjdk.java.net/jeps/261" TargetMode="External"/><Relationship Id="rId2" Type="http://schemas.openxmlformats.org/officeDocument/2006/relationships/hyperlink" Target="http://openjdk.java.net/jeps/200" TargetMode="External"/><Relationship Id="rId1" Type="http://schemas.openxmlformats.org/officeDocument/2006/relationships/slideLayout" Target="../slideLayouts/slideLayout2.xml"/><Relationship Id="rId6" Type="http://schemas.openxmlformats.org/officeDocument/2006/relationships/hyperlink" Target="http://openjdk.java.net/jeps/260" TargetMode="External"/><Relationship Id="rId5" Type="http://schemas.openxmlformats.org/officeDocument/2006/relationships/hyperlink" Target="http://openjdk.java.net/jeps/220" TargetMode="External"/><Relationship Id="rId4" Type="http://schemas.openxmlformats.org/officeDocument/2006/relationships/hyperlink" Target="http://openjdk.java.net/jeps/20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openjdk.java.net/jeps/2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docjar.com/docs/api/java/lang/Object.html" TargetMode="External"/><Relationship Id="rId2" Type="http://schemas.openxmlformats.org/officeDocument/2006/relationships/hyperlink" Target="http://www.docjar.com/html/api/sun/misc/Unsafe.java.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bwMode="auto">
          <a:xfrm>
            <a:off x="467544" y="2060848"/>
            <a:ext cx="5255815" cy="1514847"/>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de-DE" sz="3600" b="1" dirty="0"/>
              <a:t>Java 9: </a:t>
            </a:r>
            <a:r>
              <a:rPr lang="de-DE" b="1" dirty="0"/>
              <a:t> Java 9 ist da! Doch was bringt es?</a:t>
            </a:r>
            <a:br>
              <a:rPr lang="de-DE" sz="3600" dirty="0"/>
            </a:br>
            <a:endParaRPr lang="de-DE" sz="3600" dirty="0"/>
          </a:p>
        </p:txBody>
      </p:sp>
      <p:sp>
        <p:nvSpPr>
          <p:cNvPr id="15363" name="Rectangle 3"/>
          <p:cNvSpPr>
            <a:spLocks noGrp="1" noChangeArrowheads="1"/>
          </p:cNvSpPr>
          <p:nvPr>
            <p:ph type="subTitle" idx="1"/>
          </p:nvPr>
        </p:nvSpPr>
        <p:spPr bwMode="auto">
          <a:xfrm>
            <a:off x="467544" y="4581128"/>
            <a:ext cx="2663528" cy="6223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de-DE" sz="1600" dirty="0"/>
              <a:t>Goldschmiede 01.12.2017</a:t>
            </a:r>
          </a:p>
          <a:p>
            <a:pPr algn="l" eaLnBrk="1" hangingPunct="1"/>
            <a:r>
              <a:rPr lang="de-DE" sz="1600" dirty="0"/>
              <a:t>Ralf Bommersbach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CA594D-F9D8-47D9-AF75-7BED82DC4162}"/>
              </a:ext>
            </a:extLst>
          </p:cNvPr>
          <p:cNvSpPr>
            <a:spLocks noGrp="1"/>
          </p:cNvSpPr>
          <p:nvPr>
            <p:ph type="title"/>
          </p:nvPr>
        </p:nvSpPr>
        <p:spPr/>
        <p:txBody>
          <a:bodyPr/>
          <a:lstStyle/>
          <a:p>
            <a:r>
              <a:rPr lang="de-DE" dirty="0"/>
              <a:t>Exkurs: Inkompatible Änderungen</a:t>
            </a:r>
          </a:p>
        </p:txBody>
      </p:sp>
      <p:sp>
        <p:nvSpPr>
          <p:cNvPr id="3" name="Inhaltsplatzhalter 2">
            <a:extLst>
              <a:ext uri="{FF2B5EF4-FFF2-40B4-BE49-F238E27FC236}">
                <a16:creationId xmlns:a16="http://schemas.microsoft.com/office/drawing/2014/main" id="{54A75126-8B31-4FE0-8F1D-D2B59934A2B4}"/>
              </a:ext>
            </a:extLst>
          </p:cNvPr>
          <p:cNvSpPr>
            <a:spLocks noGrp="1"/>
          </p:cNvSpPr>
          <p:nvPr>
            <p:ph idx="1"/>
          </p:nvPr>
        </p:nvSpPr>
        <p:spPr/>
        <p:txBody>
          <a:bodyPr/>
          <a:lstStyle/>
          <a:p>
            <a:r>
              <a:rPr lang="de-DE" dirty="0"/>
              <a:t>Nicht für öffentliche Nutzung gedachte APIs „wegkapseln“ </a:t>
            </a:r>
          </a:p>
          <a:p>
            <a:pPr lvl="1"/>
            <a:r>
              <a:rPr lang="de-DE" dirty="0"/>
              <a:t>Alle nichtkritischen </a:t>
            </a:r>
            <a:r>
              <a:rPr lang="de-DE" dirty="0" err="1"/>
              <a:t>jdk</a:t>
            </a:r>
            <a:r>
              <a:rPr lang="de-DE" dirty="0"/>
              <a:t>-internen APIs</a:t>
            </a:r>
          </a:p>
          <a:p>
            <a:pPr lvl="1"/>
            <a:r>
              <a:rPr lang="de-DE" dirty="0"/>
              <a:t>Alle kritischen Apis für die es unterstützte Ersatz in JDK 8 gibt</a:t>
            </a:r>
          </a:p>
          <a:p>
            <a:pPr lvl="1"/>
            <a:r>
              <a:rPr lang="de-DE" dirty="0" err="1"/>
              <a:t>command</a:t>
            </a:r>
            <a:r>
              <a:rPr lang="de-DE" dirty="0"/>
              <a:t>-line </a:t>
            </a:r>
            <a:r>
              <a:rPr lang="de-DE" dirty="0" err="1"/>
              <a:t>options</a:t>
            </a:r>
            <a:r>
              <a:rPr lang="de-DE" dirty="0"/>
              <a:t> (</a:t>
            </a:r>
            <a:r>
              <a:rPr lang="de-DE" i="1" dirty="0"/>
              <a:t>--illegal-access=</a:t>
            </a:r>
            <a:r>
              <a:rPr lang="de-DE" i="1" dirty="0" err="1"/>
              <a:t>parameter</a:t>
            </a:r>
            <a:r>
              <a:rPr lang="de-DE" dirty="0"/>
              <a:t>)</a:t>
            </a:r>
            <a:r>
              <a:rPr lang="de-DE" i="1" dirty="0"/>
              <a:t> für Zugriff</a:t>
            </a:r>
          </a:p>
          <a:p>
            <a:pPr lvl="1"/>
            <a:endParaRPr lang="de-DE" i="1" dirty="0"/>
          </a:p>
          <a:p>
            <a:r>
              <a:rPr lang="de-DE" i="1" dirty="0"/>
              <a:t>Als @</a:t>
            </a:r>
            <a:r>
              <a:rPr lang="de-DE" i="1" dirty="0" err="1"/>
              <a:t>Deprecated</a:t>
            </a:r>
            <a:r>
              <a:rPr lang="de-DE" i="1" dirty="0"/>
              <a:t> markieren in JDK 9</a:t>
            </a:r>
          </a:p>
          <a:p>
            <a:pPr lvl="1"/>
            <a:r>
              <a:rPr lang="de-DE" i="1" dirty="0"/>
              <a:t>Kritische interne APIs ohne Ersatz</a:t>
            </a:r>
          </a:p>
          <a:p>
            <a:pPr lvl="1"/>
            <a:r>
              <a:rPr lang="de-DE" i="1" dirty="0"/>
              <a:t>Geplant diese in JDK 10 „</a:t>
            </a:r>
            <a:r>
              <a:rPr lang="de-DE" i="1" dirty="0" err="1"/>
              <a:t>wegzukapseln</a:t>
            </a:r>
            <a:r>
              <a:rPr lang="de-DE" i="1" dirty="0"/>
              <a:t>“</a:t>
            </a:r>
          </a:p>
          <a:p>
            <a:endParaRPr lang="de-DE" i="1" dirty="0"/>
          </a:p>
          <a:p>
            <a:r>
              <a:rPr lang="de-DE" i="1" dirty="0"/>
              <a:t>6 APIs entfernt aus JDK 9</a:t>
            </a:r>
          </a:p>
          <a:p>
            <a:pPr lvl="1"/>
            <a:r>
              <a:rPr lang="de-DE" i="1" dirty="0" err="1"/>
              <a:t>java.util.logging.LogManager</a:t>
            </a:r>
            <a:r>
              <a:rPr lang="de-DE" i="1" dirty="0"/>
              <a:t> (</a:t>
            </a:r>
            <a:r>
              <a:rPr lang="de-DE" i="1" dirty="0" err="1"/>
              <a:t>propertyChangeListeners</a:t>
            </a:r>
            <a:r>
              <a:rPr lang="de-DE" i="1" dirty="0"/>
              <a:t>)</a:t>
            </a:r>
          </a:p>
          <a:p>
            <a:pPr lvl="1"/>
            <a:r>
              <a:rPr lang="de-DE" i="1" dirty="0"/>
              <a:t>java.util.Pack200.Packer (</a:t>
            </a:r>
            <a:r>
              <a:rPr lang="de-DE" i="1" dirty="0" err="1"/>
              <a:t>propertyChangeListeners</a:t>
            </a:r>
            <a:r>
              <a:rPr lang="de-DE" i="1" dirty="0"/>
              <a:t>)	</a:t>
            </a:r>
          </a:p>
        </p:txBody>
      </p:sp>
    </p:spTree>
    <p:extLst>
      <p:ext uri="{BB962C8B-B14F-4D97-AF65-F5344CB8AC3E}">
        <p14:creationId xmlns:p14="http://schemas.microsoft.com/office/powerpoint/2010/main" val="783527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CB336D-D0F8-4A40-AD03-D2CF1B66BEDE}"/>
              </a:ext>
            </a:extLst>
          </p:cNvPr>
          <p:cNvSpPr>
            <a:spLocks noGrp="1"/>
          </p:cNvSpPr>
          <p:nvPr>
            <p:ph type="title"/>
          </p:nvPr>
        </p:nvSpPr>
        <p:spPr/>
        <p:txBody>
          <a:bodyPr/>
          <a:lstStyle/>
          <a:p>
            <a:r>
              <a:rPr lang="de-DE" dirty="0"/>
              <a:t>Verzeichnisstruktur JRE/JDK:</a:t>
            </a:r>
          </a:p>
        </p:txBody>
      </p:sp>
      <p:sp>
        <p:nvSpPr>
          <p:cNvPr id="3" name="Inhaltsplatzhalter 2">
            <a:extLst>
              <a:ext uri="{FF2B5EF4-FFF2-40B4-BE49-F238E27FC236}">
                <a16:creationId xmlns:a16="http://schemas.microsoft.com/office/drawing/2014/main" id="{41928919-81E6-416E-BFF8-589BB96B0F02}"/>
              </a:ext>
            </a:extLst>
          </p:cNvPr>
          <p:cNvSpPr>
            <a:spLocks noGrp="1"/>
          </p:cNvSpPr>
          <p:nvPr>
            <p:ph idx="1"/>
          </p:nvPr>
        </p:nvSpPr>
        <p:spPr>
          <a:xfrm>
            <a:off x="303213" y="981075"/>
            <a:ext cx="8516937" cy="5400675"/>
          </a:xfrm>
        </p:spPr>
        <p:txBody>
          <a:bodyPr/>
          <a:lstStyle/>
          <a:p>
            <a:pPr lvl="1"/>
            <a:r>
              <a:rPr lang="de-DE" dirty="0"/>
              <a:t>Alt:</a:t>
            </a:r>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r>
              <a:rPr lang="de-DE" dirty="0"/>
              <a:t>Neu:</a:t>
            </a:r>
          </a:p>
        </p:txBody>
      </p:sp>
      <p:pic>
        <p:nvPicPr>
          <p:cNvPr id="4" name="Grafik 3">
            <a:extLst>
              <a:ext uri="{FF2B5EF4-FFF2-40B4-BE49-F238E27FC236}">
                <a16:creationId xmlns:a16="http://schemas.microsoft.com/office/drawing/2014/main" id="{809AA13A-95B9-448C-9804-E2D505CA3B03}"/>
              </a:ext>
            </a:extLst>
          </p:cNvPr>
          <p:cNvPicPr>
            <a:picLocks noChangeAspect="1"/>
          </p:cNvPicPr>
          <p:nvPr/>
        </p:nvPicPr>
        <p:blipFill>
          <a:blip r:embed="rId2"/>
          <a:stretch>
            <a:fillRect/>
          </a:stretch>
        </p:blipFill>
        <p:spPr>
          <a:xfrm>
            <a:off x="2231740" y="1350053"/>
            <a:ext cx="4032448" cy="2331359"/>
          </a:xfrm>
          <a:prstGeom prst="rect">
            <a:avLst/>
          </a:prstGeom>
        </p:spPr>
      </p:pic>
      <p:pic>
        <p:nvPicPr>
          <p:cNvPr id="5" name="Grafik 4">
            <a:extLst>
              <a:ext uri="{FF2B5EF4-FFF2-40B4-BE49-F238E27FC236}">
                <a16:creationId xmlns:a16="http://schemas.microsoft.com/office/drawing/2014/main" id="{FC99FFB9-11E6-4E97-B0EF-BD93D40F951F}"/>
              </a:ext>
            </a:extLst>
          </p:cNvPr>
          <p:cNvPicPr>
            <a:picLocks noChangeAspect="1"/>
          </p:cNvPicPr>
          <p:nvPr/>
        </p:nvPicPr>
        <p:blipFill>
          <a:blip r:embed="rId3"/>
          <a:stretch>
            <a:fillRect/>
          </a:stretch>
        </p:blipFill>
        <p:spPr>
          <a:xfrm>
            <a:off x="2339752" y="3573016"/>
            <a:ext cx="3816424" cy="2596358"/>
          </a:xfrm>
          <a:prstGeom prst="rect">
            <a:avLst/>
          </a:prstGeom>
        </p:spPr>
      </p:pic>
    </p:spTree>
    <p:extLst>
      <p:ext uri="{BB962C8B-B14F-4D97-AF65-F5344CB8AC3E}">
        <p14:creationId xmlns:p14="http://schemas.microsoft.com/office/powerpoint/2010/main" val="1938804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C4B005-13EC-4258-A2F8-602EA7F33671}"/>
              </a:ext>
            </a:extLst>
          </p:cNvPr>
          <p:cNvSpPr>
            <a:spLocks noGrp="1"/>
          </p:cNvSpPr>
          <p:nvPr>
            <p:ph type="title"/>
          </p:nvPr>
        </p:nvSpPr>
        <p:spPr>
          <a:xfrm>
            <a:off x="457200" y="115888"/>
            <a:ext cx="5915000" cy="706437"/>
          </a:xfrm>
        </p:spPr>
        <p:txBody>
          <a:bodyPr/>
          <a:lstStyle/>
          <a:p>
            <a:r>
              <a:rPr lang="de-DE" dirty="0"/>
              <a:t>Weitere Änderungen</a:t>
            </a:r>
          </a:p>
        </p:txBody>
      </p:sp>
      <p:sp>
        <p:nvSpPr>
          <p:cNvPr id="3" name="Inhaltsplatzhalter 2">
            <a:extLst>
              <a:ext uri="{FF2B5EF4-FFF2-40B4-BE49-F238E27FC236}">
                <a16:creationId xmlns:a16="http://schemas.microsoft.com/office/drawing/2014/main" id="{6B321ADF-0115-495A-AD12-567A3BA5C1B1}"/>
              </a:ext>
            </a:extLst>
          </p:cNvPr>
          <p:cNvSpPr>
            <a:spLocks noGrp="1"/>
          </p:cNvSpPr>
          <p:nvPr>
            <p:ph idx="1"/>
          </p:nvPr>
        </p:nvSpPr>
        <p:spPr/>
        <p:txBody>
          <a:bodyPr/>
          <a:lstStyle/>
          <a:p>
            <a:r>
              <a:rPr lang="de-DE" dirty="0"/>
              <a:t>Neues Format </a:t>
            </a:r>
            <a:r>
              <a:rPr lang="de-DE" dirty="0" err="1"/>
              <a:t>version</a:t>
            </a:r>
            <a:r>
              <a:rPr lang="de-DE" dirty="0"/>
              <a:t> </a:t>
            </a:r>
            <a:r>
              <a:rPr lang="de-DE" dirty="0" err="1"/>
              <a:t>string</a:t>
            </a:r>
            <a:r>
              <a:rPr lang="de-DE" dirty="0"/>
              <a:t> (JEP 223)</a:t>
            </a:r>
          </a:p>
          <a:p>
            <a:r>
              <a:rPr lang="de-DE" dirty="0"/>
              <a:t>Kein einzelner _ mehr erlaubt als Identifier</a:t>
            </a:r>
          </a:p>
          <a:p>
            <a:r>
              <a:rPr lang="de-DE" dirty="0"/>
              <a:t>Visual VM u.a. nicht mehr teil von Java (als Open Source verfügbar)</a:t>
            </a:r>
          </a:p>
          <a:p>
            <a:r>
              <a:rPr lang="de-DE" dirty="0"/>
              <a:t>Code Review mit JDEPS (</a:t>
            </a:r>
            <a:r>
              <a:rPr lang="de-DE" dirty="0" err="1"/>
              <a:t>class</a:t>
            </a:r>
            <a:r>
              <a:rPr lang="de-DE" dirty="0"/>
              <a:t> </a:t>
            </a:r>
            <a:r>
              <a:rPr lang="de-DE" dirty="0" err="1"/>
              <a:t>dependency</a:t>
            </a:r>
            <a:r>
              <a:rPr lang="de-DE" dirty="0"/>
              <a:t> </a:t>
            </a:r>
            <a:r>
              <a:rPr lang="de-DE" dirty="0" err="1"/>
              <a:t>analyzer</a:t>
            </a:r>
            <a:r>
              <a:rPr lang="de-DE" dirty="0"/>
              <a:t>):</a:t>
            </a:r>
          </a:p>
          <a:p>
            <a:pPr lvl="1"/>
            <a:r>
              <a:rPr lang="de-DE" sz="2000" i="1" dirty="0" err="1"/>
              <a:t>jdeps</a:t>
            </a:r>
            <a:r>
              <a:rPr lang="de-DE" sz="2000" i="1" dirty="0"/>
              <a:t> –</a:t>
            </a:r>
            <a:r>
              <a:rPr lang="de-DE" sz="2000" i="1" dirty="0" err="1"/>
              <a:t>jdkinternals</a:t>
            </a:r>
            <a:r>
              <a:rPr lang="de-DE" sz="2000" i="1" dirty="0"/>
              <a:t> </a:t>
            </a:r>
            <a:r>
              <a:rPr lang="de-DE" sz="2000" i="1" dirty="0" err="1"/>
              <a:t>path</a:t>
            </a:r>
            <a:r>
              <a:rPr lang="de-DE" sz="2000" i="1" dirty="0"/>
              <a:t>/</a:t>
            </a:r>
            <a:r>
              <a:rPr lang="de-DE" sz="2000" i="1" dirty="0" err="1"/>
              <a:t>MyCode.class</a:t>
            </a:r>
            <a:endParaRPr lang="de-DE" sz="2000" i="1" dirty="0"/>
          </a:p>
          <a:p>
            <a:pPr marL="0" indent="0">
              <a:buNone/>
            </a:pPr>
            <a:endParaRPr lang="de-DE" dirty="0"/>
          </a:p>
          <a:p>
            <a:pPr marL="0" indent="0">
              <a:buNone/>
            </a:pPr>
            <a:endParaRPr lang="de-DE" dirty="0"/>
          </a:p>
          <a:p>
            <a:pPr marL="0" indent="0">
              <a:buNone/>
            </a:pPr>
            <a:endParaRPr lang="de-DE" dirty="0"/>
          </a:p>
          <a:p>
            <a:endParaRPr lang="de-DE" dirty="0"/>
          </a:p>
        </p:txBody>
      </p:sp>
      <p:pic>
        <p:nvPicPr>
          <p:cNvPr id="4" name="Grafik 3">
            <a:extLst>
              <a:ext uri="{FF2B5EF4-FFF2-40B4-BE49-F238E27FC236}">
                <a16:creationId xmlns:a16="http://schemas.microsoft.com/office/drawing/2014/main" id="{7B381AED-1875-413B-B632-161345A45EC1}"/>
              </a:ext>
            </a:extLst>
          </p:cNvPr>
          <p:cNvPicPr>
            <a:picLocks noChangeAspect="1"/>
          </p:cNvPicPr>
          <p:nvPr/>
        </p:nvPicPr>
        <p:blipFill>
          <a:blip r:embed="rId2"/>
          <a:stretch>
            <a:fillRect/>
          </a:stretch>
        </p:blipFill>
        <p:spPr>
          <a:xfrm>
            <a:off x="683568" y="3465240"/>
            <a:ext cx="7596336" cy="2916510"/>
          </a:xfrm>
          <a:prstGeom prst="rect">
            <a:avLst/>
          </a:prstGeom>
        </p:spPr>
      </p:pic>
    </p:spTree>
    <p:extLst>
      <p:ext uri="{BB962C8B-B14F-4D97-AF65-F5344CB8AC3E}">
        <p14:creationId xmlns:p14="http://schemas.microsoft.com/office/powerpoint/2010/main" val="3271202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E6F628-3BD1-4DB8-9667-71C9D05BC1F6}"/>
              </a:ext>
            </a:extLst>
          </p:cNvPr>
          <p:cNvSpPr>
            <a:spLocks noGrp="1"/>
          </p:cNvSpPr>
          <p:nvPr>
            <p:ph type="title"/>
          </p:nvPr>
        </p:nvSpPr>
        <p:spPr/>
        <p:txBody>
          <a:bodyPr/>
          <a:lstStyle/>
          <a:p>
            <a:r>
              <a:rPr lang="de-DE" dirty="0"/>
              <a:t>Unterschied zu </a:t>
            </a:r>
            <a:r>
              <a:rPr lang="de-DE" dirty="0" err="1"/>
              <a:t>OSGi</a:t>
            </a:r>
            <a:endParaRPr lang="de-DE" dirty="0"/>
          </a:p>
        </p:txBody>
      </p:sp>
      <p:sp>
        <p:nvSpPr>
          <p:cNvPr id="3" name="Inhaltsplatzhalter 2">
            <a:extLst>
              <a:ext uri="{FF2B5EF4-FFF2-40B4-BE49-F238E27FC236}">
                <a16:creationId xmlns:a16="http://schemas.microsoft.com/office/drawing/2014/main" id="{21A15728-10A6-4C95-8804-99A31ED00D0B}"/>
              </a:ext>
            </a:extLst>
          </p:cNvPr>
          <p:cNvSpPr>
            <a:spLocks noGrp="1"/>
          </p:cNvSpPr>
          <p:nvPr>
            <p:ph idx="1"/>
          </p:nvPr>
        </p:nvSpPr>
        <p:spPr/>
        <p:txBody>
          <a:bodyPr/>
          <a:lstStyle/>
          <a:p>
            <a:r>
              <a:rPr lang="de-DE" dirty="0"/>
              <a:t>In </a:t>
            </a:r>
            <a:r>
              <a:rPr lang="de-DE" dirty="0" err="1"/>
              <a:t>OSGi</a:t>
            </a:r>
            <a:r>
              <a:rPr lang="de-DE" dirty="0"/>
              <a:t> werden Komponenten als </a:t>
            </a:r>
            <a:r>
              <a:rPr lang="de-DE" dirty="0" err="1"/>
              <a:t>OSGi</a:t>
            </a:r>
            <a:r>
              <a:rPr lang="de-DE" dirty="0"/>
              <a:t>-Bundles über </a:t>
            </a:r>
            <a:r>
              <a:rPr lang="de-DE" dirty="0" err="1"/>
              <a:t>Classloader</a:t>
            </a:r>
            <a:r>
              <a:rPr lang="de-DE" dirty="0"/>
              <a:t>-Mechanismen gekapselt, was jedoch umgangen werden kann. In </a:t>
            </a:r>
            <a:r>
              <a:rPr lang="de-DE" dirty="0" err="1"/>
              <a:t>Jigsaw</a:t>
            </a:r>
            <a:r>
              <a:rPr lang="de-DE" dirty="0"/>
              <a:t> kann der Zugriffsschutz nicht umgangen werden, da er tief in der Plattform verankert ist.</a:t>
            </a:r>
          </a:p>
          <a:p>
            <a:r>
              <a:rPr lang="de-DE" dirty="0" err="1"/>
              <a:t>OSGi</a:t>
            </a:r>
            <a:r>
              <a:rPr lang="de-DE" dirty="0"/>
              <a:t> unterstützt Komponenten-Versionierung. </a:t>
            </a:r>
            <a:r>
              <a:rPr lang="de-DE" dirty="0" err="1"/>
              <a:t>Jigsaw</a:t>
            </a:r>
            <a:r>
              <a:rPr lang="de-DE" dirty="0"/>
              <a:t> kennt eine solche Versionierung von Modulen nicht.</a:t>
            </a:r>
          </a:p>
          <a:p>
            <a:r>
              <a:rPr lang="de-DE" dirty="0"/>
              <a:t>Außerdem haben </a:t>
            </a:r>
            <a:r>
              <a:rPr lang="de-DE" dirty="0" err="1"/>
              <a:t>Jigsaw</a:t>
            </a:r>
            <a:r>
              <a:rPr lang="de-DE" dirty="0"/>
              <a:t>-Module – anders als </a:t>
            </a:r>
            <a:r>
              <a:rPr lang="de-DE" dirty="0" err="1"/>
              <a:t>OSGi</a:t>
            </a:r>
            <a:r>
              <a:rPr lang="de-DE" dirty="0"/>
              <a:t>-Bundles – keinen Lebenszyklus: </a:t>
            </a:r>
            <a:r>
              <a:rPr lang="de-DE" dirty="0" err="1"/>
              <a:t>Jigsaw</a:t>
            </a:r>
            <a:r>
              <a:rPr lang="de-DE" dirty="0"/>
              <a:t>-Module lassen sich zur Laufzeit also nicht starten oder stoppen.</a:t>
            </a:r>
          </a:p>
          <a:p>
            <a:endParaRPr lang="de-DE" dirty="0"/>
          </a:p>
        </p:txBody>
      </p:sp>
    </p:spTree>
    <p:extLst>
      <p:ext uri="{BB962C8B-B14F-4D97-AF65-F5344CB8AC3E}">
        <p14:creationId xmlns:p14="http://schemas.microsoft.com/office/powerpoint/2010/main" val="3523933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DECE26-7F3E-47A2-A331-3E201D8D554E}"/>
              </a:ext>
            </a:extLst>
          </p:cNvPr>
          <p:cNvSpPr>
            <a:spLocks noGrp="1"/>
          </p:cNvSpPr>
          <p:nvPr>
            <p:ph type="title"/>
          </p:nvPr>
        </p:nvSpPr>
        <p:spPr>
          <a:xfrm>
            <a:off x="457200" y="115888"/>
            <a:ext cx="6131024" cy="706437"/>
          </a:xfrm>
        </p:spPr>
        <p:txBody>
          <a:bodyPr/>
          <a:lstStyle/>
          <a:p>
            <a:r>
              <a:rPr lang="de-DE" dirty="0"/>
              <a:t>Moduldefinition &amp; Abhängigkeiten</a:t>
            </a:r>
          </a:p>
        </p:txBody>
      </p:sp>
      <p:sp>
        <p:nvSpPr>
          <p:cNvPr id="3" name="Inhaltsplatzhalter 2">
            <a:extLst>
              <a:ext uri="{FF2B5EF4-FFF2-40B4-BE49-F238E27FC236}">
                <a16:creationId xmlns:a16="http://schemas.microsoft.com/office/drawing/2014/main" id="{7A10BD2F-98F2-4192-9B10-AA355014C50C}"/>
              </a:ext>
            </a:extLst>
          </p:cNvPr>
          <p:cNvSpPr>
            <a:spLocks noGrp="1"/>
          </p:cNvSpPr>
          <p:nvPr>
            <p:ph idx="1"/>
          </p:nvPr>
        </p:nvSpPr>
        <p:spPr>
          <a:xfrm>
            <a:off x="303213" y="981075"/>
            <a:ext cx="4052763" cy="5400675"/>
          </a:xfrm>
        </p:spPr>
        <p:txBody>
          <a:bodyPr/>
          <a:lstStyle/>
          <a:p>
            <a:r>
              <a:rPr lang="de-DE" sz="1800" dirty="0"/>
              <a:t>Ein </a:t>
            </a:r>
            <a:r>
              <a:rPr lang="de-DE" sz="1800" dirty="0" err="1"/>
              <a:t>Jigsaw</a:t>
            </a:r>
            <a:r>
              <a:rPr lang="de-DE" sz="1800" dirty="0"/>
              <a:t>-Modul ist eine Gruppierung von Java-Packages plus Ressourcen</a:t>
            </a:r>
          </a:p>
          <a:p>
            <a:pPr marL="0" indent="0">
              <a:buNone/>
            </a:pPr>
            <a:endParaRPr lang="de-DE" sz="1800" dirty="0"/>
          </a:p>
          <a:p>
            <a:r>
              <a:rPr lang="de-DE" sz="1800" dirty="0"/>
              <a:t>Modul-Deskriptor: </a:t>
            </a:r>
            <a:r>
              <a:rPr lang="de-DE" sz="1800" i="1" dirty="0"/>
              <a:t>module-info.java</a:t>
            </a:r>
          </a:p>
          <a:p>
            <a:pPr lvl="1"/>
            <a:r>
              <a:rPr lang="de-DE" sz="1600" i="1" dirty="0"/>
              <a:t>Modulname</a:t>
            </a:r>
          </a:p>
          <a:p>
            <a:pPr lvl="1"/>
            <a:r>
              <a:rPr lang="de-DE" sz="1600" i="1" dirty="0"/>
              <a:t>Modul-Abhängigkeiten</a:t>
            </a:r>
          </a:p>
          <a:p>
            <a:pPr lvl="1"/>
            <a:r>
              <a:rPr lang="de-DE" sz="1600" i="1" dirty="0"/>
              <a:t>Sichtbarkeitsregeln</a:t>
            </a:r>
          </a:p>
          <a:p>
            <a:pPr marL="457200" lvl="1" indent="0">
              <a:buNone/>
            </a:pPr>
            <a:endParaRPr lang="de-DE" sz="1600" i="1" dirty="0"/>
          </a:p>
          <a:p>
            <a:r>
              <a:rPr lang="de-DE" sz="1800" i="1" dirty="0"/>
              <a:t>Check </a:t>
            </a:r>
            <a:r>
              <a:rPr lang="de-DE" sz="1800" i="1" dirty="0" err="1"/>
              <a:t>Readability</a:t>
            </a:r>
            <a:r>
              <a:rPr lang="de-DE" sz="1800" i="1" dirty="0"/>
              <a:t>/</a:t>
            </a:r>
            <a:r>
              <a:rPr lang="de-DE" sz="1800" i="1" dirty="0" err="1"/>
              <a:t>Accessibility</a:t>
            </a:r>
            <a:endParaRPr lang="de-DE" sz="1800" i="1" dirty="0"/>
          </a:p>
          <a:p>
            <a:pPr lvl="1"/>
            <a:r>
              <a:rPr lang="de-DE" sz="1600" b="1" i="1" dirty="0" err="1"/>
              <a:t>exports</a:t>
            </a:r>
            <a:r>
              <a:rPr lang="de-DE" sz="1600" i="1" dirty="0"/>
              <a:t> </a:t>
            </a:r>
            <a:r>
              <a:rPr lang="de-DE" sz="1600" i="1" dirty="0">
                <a:sym typeface="Wingdings" panose="05000000000000000000" pitchFamily="2" charset="2"/>
              </a:rPr>
              <a:t> Packages</a:t>
            </a:r>
          </a:p>
          <a:p>
            <a:pPr lvl="1"/>
            <a:r>
              <a:rPr lang="de-DE" sz="1600" b="1" i="1" dirty="0" err="1">
                <a:sym typeface="Wingdings" panose="05000000000000000000" pitchFamily="2" charset="2"/>
              </a:rPr>
              <a:t>requires</a:t>
            </a:r>
            <a:r>
              <a:rPr lang="de-DE" sz="1600" i="1" dirty="0">
                <a:sym typeface="Wingdings" panose="05000000000000000000" pitchFamily="2" charset="2"/>
              </a:rPr>
              <a:t>  Module</a:t>
            </a:r>
          </a:p>
          <a:p>
            <a:pPr lvl="1"/>
            <a:r>
              <a:rPr lang="de-DE" sz="1600" b="1" i="1" dirty="0" err="1"/>
              <a:t>opens</a:t>
            </a:r>
            <a:r>
              <a:rPr lang="de-DE" sz="1600" dirty="0"/>
              <a:t> -&gt; Zugriff nur zur Laufzeit, für "Deep </a:t>
            </a:r>
            <a:r>
              <a:rPr lang="de-DE" sz="1600" dirty="0" err="1"/>
              <a:t>Reflection</a:t>
            </a:r>
            <a:r>
              <a:rPr lang="de-DE" sz="1600" dirty="0"/>
              <a:t>„ mit </a:t>
            </a:r>
            <a:r>
              <a:rPr lang="de-DE" sz="1600" i="1" dirty="0" err="1"/>
              <a:t>setAccessible</a:t>
            </a:r>
            <a:r>
              <a:rPr lang="de-DE" sz="1600" i="1" dirty="0"/>
              <a:t>(</a:t>
            </a:r>
            <a:r>
              <a:rPr lang="de-DE" sz="1600" i="1" dirty="0" err="1"/>
              <a:t>true</a:t>
            </a:r>
            <a:r>
              <a:rPr lang="de-DE" sz="1600" i="1" dirty="0"/>
              <a:t>)</a:t>
            </a:r>
          </a:p>
          <a:p>
            <a:pPr lvl="1"/>
            <a:r>
              <a:rPr lang="de-DE" sz="1600" i="1" dirty="0">
                <a:sym typeface="Wingdings" panose="05000000000000000000" pitchFamily="2" charset="2"/>
              </a:rPr>
              <a:t>Innerhalb eines Moduls </a:t>
            </a:r>
            <a:r>
              <a:rPr lang="de-DE" sz="1600" i="1" dirty="0" err="1">
                <a:sym typeface="Wingdings" panose="05000000000000000000" pitchFamily="2" charset="2"/>
              </a:rPr>
              <a:t>Zugriffsmodifikatioren</a:t>
            </a:r>
            <a:r>
              <a:rPr lang="de-DE" sz="1600" i="1" dirty="0">
                <a:sym typeface="Wingdings" panose="05000000000000000000" pitchFamily="2" charset="2"/>
              </a:rPr>
              <a:t> wie bisher </a:t>
            </a:r>
          </a:p>
          <a:p>
            <a:pPr lvl="1"/>
            <a:endParaRPr lang="de-DE" sz="1600" dirty="0"/>
          </a:p>
        </p:txBody>
      </p:sp>
      <p:pic>
        <p:nvPicPr>
          <p:cNvPr id="4" name="Grafik 3">
            <a:extLst>
              <a:ext uri="{FF2B5EF4-FFF2-40B4-BE49-F238E27FC236}">
                <a16:creationId xmlns:a16="http://schemas.microsoft.com/office/drawing/2014/main" id="{5476E1A4-F92B-44AF-91B8-6D6D650B6AF0}"/>
              </a:ext>
            </a:extLst>
          </p:cNvPr>
          <p:cNvPicPr>
            <a:picLocks noChangeAspect="1"/>
          </p:cNvPicPr>
          <p:nvPr/>
        </p:nvPicPr>
        <p:blipFill>
          <a:blip r:embed="rId2"/>
          <a:stretch>
            <a:fillRect/>
          </a:stretch>
        </p:blipFill>
        <p:spPr>
          <a:xfrm>
            <a:off x="4499992" y="970399"/>
            <a:ext cx="4371975" cy="2028825"/>
          </a:xfrm>
          <a:prstGeom prst="rect">
            <a:avLst/>
          </a:prstGeom>
        </p:spPr>
      </p:pic>
      <p:sp>
        <p:nvSpPr>
          <p:cNvPr id="5" name="Rectangle 1">
            <a:extLst>
              <a:ext uri="{FF2B5EF4-FFF2-40B4-BE49-F238E27FC236}">
                <a16:creationId xmlns:a16="http://schemas.microsoft.com/office/drawing/2014/main" id="{9E13DD3A-9C60-4AAC-990A-5A0297E06CB0}"/>
              </a:ext>
            </a:extLst>
          </p:cNvPr>
          <p:cNvSpPr>
            <a:spLocks noChangeArrowheads="1"/>
          </p:cNvSpPr>
          <p:nvPr/>
        </p:nvSpPr>
        <p:spPr bwMode="auto">
          <a:xfrm>
            <a:off x="4723903" y="3573016"/>
            <a:ext cx="3924151" cy="203132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1" i="0" u="none" strike="noStrike" cap="none" normalizeH="0" baseline="0" dirty="0" err="1">
                <a:ln>
                  <a:noFill/>
                </a:ln>
                <a:solidFill>
                  <a:srgbClr val="000000"/>
                </a:solidFill>
                <a:effectLst/>
                <a:latin typeface="Arial Unicode MS"/>
              </a:rPr>
              <a:t>module</a:t>
            </a:r>
            <a:r>
              <a:rPr kumimoji="0" lang="de-DE" altLang="de-DE" sz="1200" b="0" i="0" u="none" strike="noStrike" cap="none" normalizeH="0" baseline="0" dirty="0">
                <a:ln>
                  <a:noFill/>
                </a:ln>
                <a:solidFill>
                  <a:srgbClr val="000000"/>
                </a:solidFill>
                <a:effectLst/>
                <a:latin typeface="Arial Unicode MS"/>
              </a:rPr>
              <a:t> </a:t>
            </a:r>
            <a:r>
              <a:rPr kumimoji="0" lang="de-DE" altLang="de-DE" sz="1200" b="0" i="0" u="none" strike="noStrike" cap="none" normalizeH="0" baseline="0" dirty="0" err="1">
                <a:ln>
                  <a:noFill/>
                </a:ln>
                <a:solidFill>
                  <a:srgbClr val="000000"/>
                </a:solidFill>
                <a:effectLst/>
                <a:latin typeface="Arial Unicode MS"/>
              </a:rPr>
              <a:t>moda</a:t>
            </a:r>
            <a:r>
              <a:rPr kumimoji="0" lang="de-DE" altLang="de-DE" sz="1200" b="0" i="0" u="none" strike="noStrike" cap="none" normalizeH="0" baseline="0" dirty="0">
                <a:ln>
                  <a:noFill/>
                </a:ln>
                <a:solidFill>
                  <a:srgbClr val="000000"/>
                </a:solidFill>
                <a:effectLst/>
                <a:latin typeface="Arial Unicode MS"/>
              </a:rPr>
              <a:t> {</a:t>
            </a:r>
            <a:br>
              <a:rPr kumimoji="0" lang="de-DE" altLang="de-DE" sz="1200" b="0" i="0" u="none" strike="noStrike" cap="none" normalizeH="0" baseline="0" dirty="0">
                <a:ln>
                  <a:noFill/>
                </a:ln>
                <a:solidFill>
                  <a:srgbClr val="000000"/>
                </a:solidFill>
                <a:effectLst/>
                <a:latin typeface="Arial Unicode MS"/>
              </a:rPr>
            </a:br>
            <a:r>
              <a:rPr kumimoji="0" lang="de-DE" altLang="de-DE" sz="1200" b="0" i="0" u="none" strike="noStrike" cap="none" normalizeH="0" baseline="0" dirty="0">
                <a:ln>
                  <a:noFill/>
                </a:ln>
                <a:solidFill>
                  <a:srgbClr val="000000"/>
                </a:solidFill>
                <a:effectLst/>
                <a:latin typeface="Arial Unicode MS"/>
              </a:rPr>
              <a:t>   </a:t>
            </a:r>
            <a:r>
              <a:rPr kumimoji="0" lang="de-DE" altLang="de-DE" sz="1200" b="0" i="1" u="none" strike="noStrike" cap="none" normalizeH="0" baseline="0" dirty="0">
                <a:ln>
                  <a:noFill/>
                </a:ln>
                <a:solidFill>
                  <a:srgbClr val="000000"/>
                </a:solidFill>
                <a:effectLst/>
                <a:latin typeface="Arial Unicode MS"/>
              </a:rPr>
              <a:t> // Read-</a:t>
            </a:r>
            <a:r>
              <a:rPr kumimoji="0" lang="de-DE" altLang="de-DE" sz="1200" b="0" i="1" u="none" strike="noStrike" cap="none" normalizeH="0" baseline="0" dirty="0" err="1">
                <a:ln>
                  <a:noFill/>
                </a:ln>
                <a:solidFill>
                  <a:srgbClr val="000000"/>
                </a:solidFill>
                <a:effectLst/>
                <a:latin typeface="Arial Unicode MS"/>
              </a:rPr>
              <a:t>Abhaengigkeiten</a:t>
            </a:r>
            <a:r>
              <a:rPr kumimoji="0" lang="de-DE" altLang="de-DE" sz="1200" b="0" i="1" u="none" strike="noStrike" cap="none" normalizeH="0" baseline="0" dirty="0">
                <a:ln>
                  <a:noFill/>
                </a:ln>
                <a:solidFill>
                  <a:srgbClr val="000000"/>
                </a:solidFill>
                <a:effectLst/>
                <a:latin typeface="Arial Unicode MS"/>
              </a:rPr>
              <a:t> von </a:t>
            </a:r>
            <a:r>
              <a:rPr kumimoji="0" lang="de-DE" altLang="de-DE" sz="1200" b="0" i="1" u="none" strike="noStrike" cap="none" normalizeH="0" baseline="0" dirty="0" err="1">
                <a:ln>
                  <a:noFill/>
                </a:ln>
                <a:solidFill>
                  <a:srgbClr val="000000"/>
                </a:solidFill>
                <a:effectLst/>
                <a:latin typeface="Arial Unicode MS"/>
              </a:rPr>
              <a:t>moda</a:t>
            </a:r>
            <a:r>
              <a:rPr kumimoji="0" lang="de-DE" altLang="de-DE" sz="1200" b="0" i="1" u="none" strike="noStrike" cap="none" normalizeH="0" baseline="0" dirty="0">
                <a:ln>
                  <a:noFill/>
                </a:ln>
                <a:solidFill>
                  <a:srgbClr val="000000"/>
                </a:solidFill>
                <a:effectLst/>
                <a:latin typeface="Arial Unicode MS"/>
              </a:rPr>
              <a:t> zu </a:t>
            </a:r>
            <a:r>
              <a:rPr kumimoji="0" lang="de-DE" altLang="de-DE" sz="1200" b="0" i="1" u="none" strike="noStrike" cap="none" normalizeH="0" baseline="0" dirty="0" err="1">
                <a:ln>
                  <a:noFill/>
                </a:ln>
                <a:solidFill>
                  <a:srgbClr val="000000"/>
                </a:solidFill>
                <a:effectLst/>
                <a:latin typeface="Arial Unicode MS"/>
              </a:rPr>
              <a:t>modb</a:t>
            </a:r>
            <a:r>
              <a:rPr kumimoji="0" lang="de-DE" altLang="de-DE" sz="1200" b="0" i="1" u="none" strike="noStrike" cap="none" normalizeH="0" baseline="0" dirty="0">
                <a:ln>
                  <a:noFill/>
                </a:ln>
                <a:solidFill>
                  <a:srgbClr val="000000"/>
                </a:solidFill>
                <a:effectLst/>
                <a:latin typeface="Arial Unicode MS"/>
              </a:rPr>
              <a:t> und </a:t>
            </a:r>
            <a:r>
              <a:rPr kumimoji="0" lang="de-DE" altLang="de-DE" sz="1200" b="0" i="1" u="none" strike="noStrike" cap="none" normalizeH="0" baseline="0" dirty="0" err="1">
                <a:ln>
                  <a:noFill/>
                </a:ln>
                <a:solidFill>
                  <a:srgbClr val="000000"/>
                </a:solidFill>
                <a:effectLst/>
                <a:latin typeface="Arial Unicode MS"/>
              </a:rPr>
              <a:t>modc</a:t>
            </a:r>
            <a:br>
              <a:rPr kumimoji="0" lang="de-DE" altLang="de-DE" sz="1200" b="0" i="0" u="none" strike="noStrike" cap="none" normalizeH="0" baseline="0" dirty="0">
                <a:ln>
                  <a:noFill/>
                </a:ln>
                <a:solidFill>
                  <a:srgbClr val="000000"/>
                </a:solidFill>
                <a:effectLst/>
                <a:latin typeface="Arial Unicode MS"/>
              </a:rPr>
            </a:br>
            <a:r>
              <a:rPr kumimoji="0" lang="de-DE" altLang="de-DE" sz="1200" b="0" i="0" u="none" strike="noStrike" cap="none" normalizeH="0" baseline="0" dirty="0">
                <a:ln>
                  <a:noFill/>
                </a:ln>
                <a:solidFill>
                  <a:srgbClr val="000000"/>
                </a:solidFill>
                <a:effectLst/>
                <a:latin typeface="Arial Unicode MS"/>
              </a:rPr>
              <a:t>    </a:t>
            </a:r>
            <a:r>
              <a:rPr kumimoji="0" lang="de-DE" altLang="de-DE" sz="1200" b="1" i="0" u="none" strike="noStrike" cap="none" normalizeH="0" baseline="0" dirty="0" err="1">
                <a:ln>
                  <a:noFill/>
                </a:ln>
                <a:solidFill>
                  <a:srgbClr val="000000"/>
                </a:solidFill>
                <a:effectLst/>
                <a:latin typeface="Arial Unicode MS"/>
              </a:rPr>
              <a:t>requires</a:t>
            </a:r>
            <a:r>
              <a:rPr kumimoji="0" lang="de-DE" altLang="de-DE" sz="1200" b="0" i="0" u="none" strike="noStrike" cap="none" normalizeH="0" baseline="0" dirty="0">
                <a:ln>
                  <a:noFill/>
                </a:ln>
                <a:solidFill>
                  <a:srgbClr val="000000"/>
                </a:solidFill>
                <a:effectLst/>
                <a:latin typeface="Arial Unicode MS"/>
              </a:rPr>
              <a:t> </a:t>
            </a:r>
            <a:r>
              <a:rPr kumimoji="0" lang="de-DE" altLang="de-DE" sz="1200" b="0" i="0" u="none" strike="noStrike" cap="none" normalizeH="0" baseline="0" dirty="0" err="1">
                <a:ln>
                  <a:noFill/>
                </a:ln>
                <a:solidFill>
                  <a:srgbClr val="000000"/>
                </a:solidFill>
                <a:effectLst/>
                <a:latin typeface="Arial Unicode MS"/>
              </a:rPr>
              <a:t>modb</a:t>
            </a:r>
            <a:r>
              <a:rPr kumimoji="0" lang="de-DE" altLang="de-DE" sz="1200" b="0" i="0" u="none" strike="noStrike" cap="none" normalizeH="0" baseline="0" dirty="0">
                <a:ln>
                  <a:noFill/>
                </a:ln>
                <a:solidFill>
                  <a:srgbClr val="000000"/>
                </a:solidFill>
                <a:effectLst/>
                <a:latin typeface="Arial Unicode MS"/>
              </a:rPr>
              <a:t>;</a:t>
            </a:r>
            <a:br>
              <a:rPr kumimoji="0" lang="de-DE" altLang="de-DE" sz="1200" b="0" i="0" u="none" strike="noStrike" cap="none" normalizeH="0" baseline="0" dirty="0">
                <a:ln>
                  <a:noFill/>
                </a:ln>
                <a:solidFill>
                  <a:srgbClr val="000000"/>
                </a:solidFill>
                <a:effectLst/>
                <a:latin typeface="Arial Unicode MS"/>
              </a:rPr>
            </a:br>
            <a:r>
              <a:rPr kumimoji="0" lang="de-DE" altLang="de-DE" sz="1200" b="0" i="0" u="none" strike="noStrike" cap="none" normalizeH="0" baseline="0" dirty="0">
                <a:ln>
                  <a:noFill/>
                </a:ln>
                <a:solidFill>
                  <a:srgbClr val="000000"/>
                </a:solidFill>
                <a:effectLst/>
                <a:latin typeface="Arial Unicode MS"/>
              </a:rPr>
              <a:t>    </a:t>
            </a:r>
            <a:r>
              <a:rPr kumimoji="0" lang="de-DE" altLang="de-DE" sz="1200" b="1" i="0" u="none" strike="noStrike" cap="none" normalizeH="0" baseline="0" dirty="0" err="1">
                <a:ln>
                  <a:noFill/>
                </a:ln>
                <a:solidFill>
                  <a:srgbClr val="000000"/>
                </a:solidFill>
                <a:effectLst/>
                <a:latin typeface="Arial Unicode MS"/>
              </a:rPr>
              <a:t>requires</a:t>
            </a:r>
            <a:r>
              <a:rPr kumimoji="0" lang="de-DE" altLang="de-DE" sz="1200" b="0" i="0" u="none" strike="noStrike" cap="none" normalizeH="0" baseline="0" dirty="0">
                <a:ln>
                  <a:noFill/>
                </a:ln>
                <a:solidFill>
                  <a:srgbClr val="000000"/>
                </a:solidFill>
                <a:effectLst/>
                <a:latin typeface="Arial Unicode MS"/>
              </a:rPr>
              <a:t> transitive </a:t>
            </a:r>
            <a:r>
              <a:rPr kumimoji="0" lang="de-DE" altLang="de-DE" sz="1200" b="0" i="0" u="none" strike="noStrike" cap="none" normalizeH="0" baseline="0" dirty="0" err="1">
                <a:ln>
                  <a:noFill/>
                </a:ln>
                <a:solidFill>
                  <a:srgbClr val="000000"/>
                </a:solidFill>
                <a:effectLst/>
                <a:latin typeface="Arial Unicode MS"/>
              </a:rPr>
              <a:t>modc</a:t>
            </a:r>
            <a:r>
              <a:rPr kumimoji="0" lang="de-DE" altLang="de-DE" sz="1200" b="0" i="0" u="none" strike="noStrike" cap="none" normalizeH="0" baseline="0" dirty="0">
                <a:ln>
                  <a:noFill/>
                </a:ln>
                <a:solidFill>
                  <a:srgbClr val="000000"/>
                </a:solidFill>
                <a:effectLst/>
                <a:latin typeface="Arial Unicode MS"/>
              </a:rPr>
              <a:t>; </a:t>
            </a:r>
            <a:r>
              <a:rPr kumimoji="0" lang="de-DE" altLang="de-DE" sz="1200" b="0" i="1" u="none" strike="noStrike" cap="none" normalizeH="0" baseline="0" dirty="0">
                <a:ln>
                  <a:noFill/>
                </a:ln>
                <a:solidFill>
                  <a:srgbClr val="000000"/>
                </a:solidFill>
                <a:effectLst/>
                <a:latin typeface="Arial Unicode MS"/>
              </a:rPr>
              <a:t> // transitive </a:t>
            </a:r>
            <a:r>
              <a:rPr kumimoji="0" lang="de-DE" altLang="de-DE" sz="1200" b="0" i="1" u="none" strike="noStrike" cap="none" normalizeH="0" baseline="0" dirty="0" err="1">
                <a:ln>
                  <a:noFill/>
                </a:ln>
                <a:solidFill>
                  <a:srgbClr val="000000"/>
                </a:solidFill>
                <a:effectLst/>
                <a:latin typeface="Arial Unicode MS"/>
              </a:rPr>
              <a:t>Abhaengigkeit</a:t>
            </a:r>
            <a:br>
              <a:rPr kumimoji="0" lang="de-DE" altLang="de-DE" sz="1200" b="0" i="0" u="none" strike="noStrike" cap="none" normalizeH="0" baseline="0" dirty="0">
                <a:ln>
                  <a:noFill/>
                </a:ln>
                <a:solidFill>
                  <a:srgbClr val="000000"/>
                </a:solidFill>
                <a:effectLst/>
                <a:latin typeface="Arial Unicode MS"/>
              </a:rPr>
            </a:br>
            <a:br>
              <a:rPr kumimoji="0" lang="de-DE" altLang="de-DE" sz="1200" b="0" i="0" u="none" strike="noStrike" cap="none" normalizeH="0" baseline="0" dirty="0">
                <a:ln>
                  <a:noFill/>
                </a:ln>
                <a:solidFill>
                  <a:srgbClr val="000000"/>
                </a:solidFill>
                <a:effectLst/>
                <a:latin typeface="Arial Unicode MS"/>
              </a:rPr>
            </a:br>
            <a:r>
              <a:rPr kumimoji="0" lang="de-DE" altLang="de-DE" sz="1200" b="0" i="0" u="none" strike="noStrike" cap="none" normalizeH="0" baseline="0" dirty="0">
                <a:ln>
                  <a:noFill/>
                </a:ln>
                <a:solidFill>
                  <a:srgbClr val="000000"/>
                </a:solidFill>
                <a:effectLst/>
                <a:latin typeface="Arial Unicode MS"/>
              </a:rPr>
              <a:t>    </a:t>
            </a:r>
            <a:r>
              <a:rPr kumimoji="0" lang="de-DE" altLang="de-DE" sz="1200" b="0" i="1" u="none" strike="noStrike" cap="none" normalizeH="0" baseline="0" dirty="0">
                <a:ln>
                  <a:noFill/>
                </a:ln>
                <a:solidFill>
                  <a:srgbClr val="000000"/>
                </a:solidFill>
                <a:effectLst/>
                <a:latin typeface="Arial Unicode MS"/>
              </a:rPr>
              <a:t>// Exports von Packages von </a:t>
            </a:r>
            <a:r>
              <a:rPr kumimoji="0" lang="de-DE" altLang="de-DE" sz="1200" b="0" i="1" u="none" strike="noStrike" cap="none" normalizeH="0" baseline="0" dirty="0" err="1">
                <a:ln>
                  <a:noFill/>
                </a:ln>
                <a:solidFill>
                  <a:srgbClr val="000000"/>
                </a:solidFill>
                <a:effectLst/>
                <a:latin typeface="Arial Unicode MS"/>
              </a:rPr>
              <a:t>moda</a:t>
            </a:r>
            <a:br>
              <a:rPr kumimoji="0" lang="de-DE" altLang="de-DE" sz="1200" b="0" i="0" u="none" strike="noStrike" cap="none" normalizeH="0" baseline="0" dirty="0">
                <a:ln>
                  <a:noFill/>
                </a:ln>
                <a:solidFill>
                  <a:srgbClr val="000000"/>
                </a:solidFill>
                <a:effectLst/>
                <a:latin typeface="Arial Unicode MS"/>
              </a:rPr>
            </a:br>
            <a:r>
              <a:rPr kumimoji="0" lang="de-DE" altLang="de-DE" sz="1200" b="0" i="0" u="none" strike="noStrike" cap="none" normalizeH="0" baseline="0" dirty="0">
                <a:ln>
                  <a:noFill/>
                </a:ln>
                <a:solidFill>
                  <a:srgbClr val="000000"/>
                </a:solidFill>
                <a:effectLst/>
                <a:latin typeface="Arial Unicode MS"/>
              </a:rPr>
              <a:t>    </a:t>
            </a:r>
            <a:r>
              <a:rPr kumimoji="0" lang="de-DE" altLang="de-DE" sz="1200" b="1" i="0" u="none" strike="noStrike" cap="none" normalizeH="0" baseline="0" dirty="0" err="1">
                <a:ln>
                  <a:noFill/>
                </a:ln>
                <a:solidFill>
                  <a:srgbClr val="000000"/>
                </a:solidFill>
                <a:effectLst/>
                <a:latin typeface="Arial Unicode MS"/>
              </a:rPr>
              <a:t>exports</a:t>
            </a:r>
            <a:r>
              <a:rPr kumimoji="0" lang="de-DE" altLang="de-DE" sz="1200" b="0" i="0" u="none" strike="noStrike" cap="none" normalizeH="0" baseline="0" dirty="0">
                <a:ln>
                  <a:noFill/>
                </a:ln>
                <a:solidFill>
                  <a:srgbClr val="000000"/>
                </a:solidFill>
                <a:effectLst/>
                <a:latin typeface="Arial Unicode MS"/>
              </a:rPr>
              <a:t> pkga1;</a:t>
            </a:r>
            <a:br>
              <a:rPr kumimoji="0" lang="de-DE" altLang="de-DE" sz="1200" b="0" i="0" u="none" strike="noStrike" cap="none" normalizeH="0" baseline="0" dirty="0">
                <a:ln>
                  <a:noFill/>
                </a:ln>
                <a:solidFill>
                  <a:srgbClr val="000000"/>
                </a:solidFill>
                <a:effectLst/>
                <a:latin typeface="Arial Unicode MS"/>
              </a:rPr>
            </a:br>
            <a:r>
              <a:rPr kumimoji="0" lang="de-DE" altLang="de-DE" sz="1200" b="0" i="0" u="none" strike="noStrike" cap="none" normalizeH="0" baseline="0" dirty="0">
                <a:ln>
                  <a:noFill/>
                </a:ln>
                <a:solidFill>
                  <a:srgbClr val="000000"/>
                </a:solidFill>
                <a:effectLst/>
                <a:latin typeface="Arial Unicode MS"/>
              </a:rPr>
              <a:t>    </a:t>
            </a:r>
            <a:r>
              <a:rPr kumimoji="0" lang="de-DE" altLang="de-DE" sz="1200" b="1" i="0" u="none" strike="noStrike" cap="none" normalizeH="0" baseline="0" dirty="0" err="1">
                <a:ln>
                  <a:noFill/>
                </a:ln>
                <a:solidFill>
                  <a:srgbClr val="000000"/>
                </a:solidFill>
                <a:effectLst/>
                <a:latin typeface="Arial Unicode MS"/>
              </a:rPr>
              <a:t>exports</a:t>
            </a:r>
            <a:r>
              <a:rPr kumimoji="0" lang="de-DE" altLang="de-DE" sz="1200" b="0" i="0" u="none" strike="noStrike" cap="none" normalizeH="0" baseline="0" dirty="0">
                <a:ln>
                  <a:noFill/>
                </a:ln>
                <a:solidFill>
                  <a:srgbClr val="000000"/>
                </a:solidFill>
                <a:effectLst/>
                <a:latin typeface="Arial Unicode MS"/>
              </a:rPr>
              <a:t> pkga2 </a:t>
            </a:r>
            <a:r>
              <a:rPr kumimoji="0" lang="de-DE" altLang="de-DE" sz="1200" b="1" i="0" u="none" strike="noStrike" cap="none" normalizeH="0" baseline="0" dirty="0" err="1">
                <a:ln>
                  <a:noFill/>
                </a:ln>
                <a:solidFill>
                  <a:srgbClr val="000000"/>
                </a:solidFill>
                <a:effectLst/>
                <a:latin typeface="Arial Unicode MS"/>
              </a:rPr>
              <a:t>to</a:t>
            </a:r>
            <a:r>
              <a:rPr kumimoji="0" lang="de-DE" altLang="de-DE" sz="1200" b="0" i="0" u="none" strike="noStrike" cap="none" normalizeH="0" baseline="0" dirty="0">
                <a:ln>
                  <a:noFill/>
                </a:ln>
                <a:solidFill>
                  <a:srgbClr val="000000"/>
                </a:solidFill>
                <a:effectLst/>
                <a:latin typeface="Arial Unicode MS"/>
              </a:rPr>
              <a:t> </a:t>
            </a:r>
            <a:r>
              <a:rPr kumimoji="0" lang="de-DE" altLang="de-DE" sz="1200" b="0" i="0" u="none" strike="noStrike" cap="none" normalizeH="0" baseline="0" dirty="0" err="1">
                <a:ln>
                  <a:noFill/>
                </a:ln>
                <a:solidFill>
                  <a:srgbClr val="000000"/>
                </a:solidFill>
                <a:effectLst/>
                <a:latin typeface="Arial Unicode MS"/>
              </a:rPr>
              <a:t>modmain</a:t>
            </a:r>
            <a:r>
              <a:rPr kumimoji="0" lang="de-DE" altLang="de-DE" sz="1200" b="0" i="0" u="none" strike="noStrike" cap="none" normalizeH="0" baseline="0" dirty="0">
                <a:ln>
                  <a:noFill/>
                </a:ln>
                <a:solidFill>
                  <a:srgbClr val="000000"/>
                </a:solidFill>
                <a:effectLst/>
                <a:latin typeface="Arial Unicode MS"/>
              </a:rPr>
              <a:t>;  </a:t>
            </a:r>
            <a:r>
              <a:rPr kumimoji="0" lang="de-DE" altLang="de-DE" sz="1200" b="0" i="1" u="none" strike="noStrike" cap="none" normalizeH="0" baseline="0" dirty="0">
                <a:ln>
                  <a:noFill/>
                </a:ln>
                <a:solidFill>
                  <a:srgbClr val="000000"/>
                </a:solidFill>
                <a:effectLst/>
                <a:latin typeface="Arial Unicode MS"/>
              </a:rPr>
              <a:t>// ... nur an </a:t>
            </a:r>
            <a:r>
              <a:rPr kumimoji="0" lang="de-DE" altLang="de-DE" sz="1200" b="0" i="1" u="none" strike="noStrike" cap="none" normalizeH="0" baseline="0" dirty="0" err="1">
                <a:ln>
                  <a:noFill/>
                </a:ln>
                <a:solidFill>
                  <a:srgbClr val="000000"/>
                </a:solidFill>
                <a:effectLst/>
                <a:latin typeface="Arial Unicode MS"/>
              </a:rPr>
              <a:t>modmain</a:t>
            </a:r>
            <a:br>
              <a:rPr kumimoji="0" lang="de-DE" altLang="de-DE" sz="1200" b="0" i="0" u="none" strike="noStrike" cap="none" normalizeH="0" baseline="0" dirty="0">
                <a:ln>
                  <a:noFill/>
                </a:ln>
                <a:solidFill>
                  <a:srgbClr val="000000"/>
                </a:solidFill>
                <a:effectLst/>
                <a:latin typeface="Arial Unicode MS"/>
              </a:rPr>
            </a:br>
            <a:br>
              <a:rPr kumimoji="0" lang="de-DE" altLang="de-DE" sz="1200" b="0" i="0" u="none" strike="noStrike" cap="none" normalizeH="0" baseline="0" dirty="0">
                <a:ln>
                  <a:noFill/>
                </a:ln>
                <a:solidFill>
                  <a:srgbClr val="000000"/>
                </a:solidFill>
                <a:effectLst/>
                <a:latin typeface="Arial Unicode MS"/>
              </a:rPr>
            </a:br>
            <a:r>
              <a:rPr kumimoji="0" lang="de-DE" altLang="de-DE" sz="1200" b="0" i="0" u="none" strike="noStrike" cap="none" normalizeH="0" baseline="0" dirty="0">
                <a:ln>
                  <a:noFill/>
                </a:ln>
                <a:solidFill>
                  <a:srgbClr val="000000"/>
                </a:solidFill>
                <a:effectLst/>
                <a:latin typeface="Arial Unicode MS"/>
              </a:rPr>
              <a:t>    </a:t>
            </a:r>
            <a:r>
              <a:rPr kumimoji="0" lang="de-DE" altLang="de-DE" sz="1200" b="1" i="0" u="none" strike="noStrike" cap="none" normalizeH="0" baseline="0" dirty="0" err="1">
                <a:ln>
                  <a:noFill/>
                </a:ln>
                <a:solidFill>
                  <a:srgbClr val="000000"/>
                </a:solidFill>
                <a:effectLst/>
                <a:latin typeface="Arial Unicode MS"/>
              </a:rPr>
              <a:t>opens</a:t>
            </a:r>
            <a:r>
              <a:rPr kumimoji="0" lang="de-DE" altLang="de-DE" sz="1200" b="0" i="0" u="none" strike="noStrike" cap="none" normalizeH="0" baseline="0" dirty="0">
                <a:ln>
                  <a:noFill/>
                </a:ln>
                <a:solidFill>
                  <a:srgbClr val="000000"/>
                </a:solidFill>
                <a:effectLst/>
                <a:latin typeface="Arial Unicode MS"/>
              </a:rPr>
              <a:t> pkga3;               </a:t>
            </a:r>
            <a:r>
              <a:rPr kumimoji="0" lang="de-DE" altLang="de-DE" sz="1200" b="0" i="1" u="none" strike="noStrike" cap="none" normalizeH="0" baseline="0" dirty="0">
                <a:ln>
                  <a:noFill/>
                </a:ln>
                <a:solidFill>
                  <a:srgbClr val="000000"/>
                </a:solidFill>
                <a:effectLst/>
                <a:latin typeface="Arial Unicode MS"/>
              </a:rPr>
              <a:t>// ... nur zur Laufzeit</a:t>
            </a:r>
            <a:br>
              <a:rPr kumimoji="0" lang="de-DE" altLang="de-DE" sz="1200" b="0" i="0" u="none" strike="noStrike" cap="none" normalizeH="0" baseline="0" dirty="0">
                <a:ln>
                  <a:noFill/>
                </a:ln>
                <a:solidFill>
                  <a:srgbClr val="000000"/>
                </a:solidFill>
                <a:effectLst/>
                <a:latin typeface="Arial Unicode MS"/>
              </a:rPr>
            </a:br>
            <a:r>
              <a:rPr kumimoji="0" lang="de-DE" altLang="de-DE" sz="1200" b="0" i="0" u="none" strike="noStrike" cap="none" normalizeH="0" baseline="0" dirty="0">
                <a:ln>
                  <a:noFill/>
                </a:ln>
                <a:solidFill>
                  <a:srgbClr val="000000"/>
                </a:solidFill>
                <a:effectLst/>
                <a:latin typeface="Arial Unicode MS"/>
              </a:rPr>
              <a:t>}</a:t>
            </a:r>
            <a:r>
              <a:rPr kumimoji="0" lang="de-DE" altLang="de-DE" sz="1200" b="0" i="0" u="none" strike="noStrike" cap="none" normalizeH="0" baseline="0" dirty="0">
                <a:ln>
                  <a:noFill/>
                </a:ln>
                <a:solidFill>
                  <a:schemeClr val="tx1"/>
                </a:solidFill>
                <a:effectLst/>
              </a:rPr>
              <a:t> </a:t>
            </a:r>
            <a:endParaRPr kumimoji="0" lang="de-DE" altLang="de-DE"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7205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EBC5B6-02C0-4F4A-BDC4-F0D9832EBAC7}"/>
              </a:ext>
            </a:extLst>
          </p:cNvPr>
          <p:cNvSpPr>
            <a:spLocks noGrp="1"/>
          </p:cNvSpPr>
          <p:nvPr>
            <p:ph type="title"/>
          </p:nvPr>
        </p:nvSpPr>
        <p:spPr/>
        <p:txBody>
          <a:bodyPr/>
          <a:lstStyle/>
          <a:p>
            <a:r>
              <a:rPr lang="de-DE" dirty="0"/>
              <a:t>Abhängigkeiten in Modulen</a:t>
            </a:r>
          </a:p>
        </p:txBody>
      </p:sp>
      <p:sp>
        <p:nvSpPr>
          <p:cNvPr id="3" name="Inhaltsplatzhalter 2">
            <a:extLst>
              <a:ext uri="{FF2B5EF4-FFF2-40B4-BE49-F238E27FC236}">
                <a16:creationId xmlns:a16="http://schemas.microsoft.com/office/drawing/2014/main" id="{F7527BB5-AFEA-43DC-9CE6-E686F60E8BB1}"/>
              </a:ext>
            </a:extLst>
          </p:cNvPr>
          <p:cNvSpPr>
            <a:spLocks noGrp="1"/>
          </p:cNvSpPr>
          <p:nvPr>
            <p:ph idx="1"/>
          </p:nvPr>
        </p:nvSpPr>
        <p:spPr>
          <a:xfrm>
            <a:off x="303214" y="981075"/>
            <a:ext cx="4152582" cy="5400675"/>
          </a:xfrm>
        </p:spPr>
        <p:txBody>
          <a:bodyPr/>
          <a:lstStyle/>
          <a:p>
            <a:r>
              <a:rPr lang="de-DE" sz="1600" dirty="0"/>
              <a:t>Abhängigkeitsgraph mit Plattform-Modul </a:t>
            </a:r>
            <a:r>
              <a:rPr lang="de-DE" sz="1600" i="1" dirty="0" err="1"/>
              <a:t>java.base</a:t>
            </a:r>
            <a:r>
              <a:rPr lang="de-DE" sz="1600" i="1" dirty="0"/>
              <a:t> (</a:t>
            </a:r>
            <a:r>
              <a:rPr lang="de-DE" sz="1600" i="1" dirty="0" err="1"/>
              <a:t>java.lang</a:t>
            </a:r>
            <a:r>
              <a:rPr lang="de-DE" sz="1600" dirty="0"/>
              <a:t>, </a:t>
            </a:r>
            <a:r>
              <a:rPr lang="de-DE" sz="1600" i="1" dirty="0"/>
              <a:t>java.io</a:t>
            </a:r>
            <a:r>
              <a:rPr lang="de-DE" sz="1600" dirty="0"/>
              <a:t>, </a:t>
            </a:r>
            <a:r>
              <a:rPr lang="de-DE" sz="1600" i="1" dirty="0"/>
              <a:t>…)</a:t>
            </a:r>
          </a:p>
          <a:p>
            <a:r>
              <a:rPr lang="de-DE" sz="1600" dirty="0"/>
              <a:t>Da jedes Modul diese Basis-Klassen braucht, erstellt </a:t>
            </a:r>
            <a:r>
              <a:rPr lang="de-DE" sz="1600" dirty="0" err="1"/>
              <a:t>Jigsaw</a:t>
            </a:r>
            <a:r>
              <a:rPr lang="de-DE" sz="1600" dirty="0"/>
              <a:t> automatisch eine Abhängigkeit zu </a:t>
            </a:r>
            <a:r>
              <a:rPr lang="de-DE" sz="1600" i="1" dirty="0" err="1"/>
              <a:t>java.base</a:t>
            </a:r>
            <a:r>
              <a:rPr lang="de-DE" sz="1600" dirty="0"/>
              <a:t> (als "</a:t>
            </a:r>
            <a:r>
              <a:rPr lang="de-DE" sz="1600" i="1" dirty="0" err="1"/>
              <a:t>requires</a:t>
            </a:r>
            <a:r>
              <a:rPr lang="de-DE" sz="1600" i="1" dirty="0"/>
              <a:t> </a:t>
            </a:r>
            <a:r>
              <a:rPr lang="de-DE" sz="1600" i="1" dirty="0" err="1"/>
              <a:t>mandated</a:t>
            </a:r>
            <a:r>
              <a:rPr lang="de-DE" sz="1600" dirty="0"/>
              <a:t>")</a:t>
            </a:r>
          </a:p>
          <a:p>
            <a:r>
              <a:rPr lang="de-DE" sz="1600" dirty="0"/>
              <a:t>D.h. ein Reads zu </a:t>
            </a:r>
            <a:r>
              <a:rPr lang="de-DE" sz="1600" i="1" dirty="0" err="1"/>
              <a:t>java.base</a:t>
            </a:r>
            <a:r>
              <a:rPr lang="de-DE" sz="1600" dirty="0"/>
              <a:t> ist immer implizit vorhanden und muss nicht in der </a:t>
            </a:r>
            <a:r>
              <a:rPr lang="de-DE" sz="1600" i="1" dirty="0" err="1"/>
              <a:t>module</a:t>
            </a:r>
            <a:r>
              <a:rPr lang="de-DE" sz="1600" i="1" dirty="0"/>
              <a:t>-info</a:t>
            </a:r>
            <a:r>
              <a:rPr lang="de-DE" sz="1600" dirty="0"/>
              <a:t> angegeben werden.</a:t>
            </a:r>
          </a:p>
          <a:p>
            <a:r>
              <a:rPr lang="de-DE" sz="1600" dirty="0"/>
              <a:t>Reads-Abhängigkeiten zwischen Modulen sind nicht transitiv. Beispiel:</a:t>
            </a:r>
          </a:p>
          <a:p>
            <a:pPr lvl="1"/>
            <a:r>
              <a:rPr lang="de-DE" sz="1600" dirty="0"/>
              <a:t>Methode </a:t>
            </a:r>
            <a:r>
              <a:rPr lang="de-DE" sz="1600" b="1" i="1" dirty="0" err="1"/>
              <a:t>createC</a:t>
            </a:r>
            <a:r>
              <a:rPr lang="de-DE" sz="1600" dirty="0"/>
              <a:t> der </a:t>
            </a:r>
            <a:r>
              <a:rPr lang="de-DE" sz="1600" b="1" dirty="0"/>
              <a:t>Klasse </a:t>
            </a:r>
            <a:r>
              <a:rPr lang="de-DE" sz="1600" b="1" i="1" dirty="0"/>
              <a:t>A</a:t>
            </a:r>
            <a:r>
              <a:rPr lang="de-DE" sz="1600" dirty="0"/>
              <a:t> aus </a:t>
            </a:r>
            <a:r>
              <a:rPr lang="de-DE" sz="1600" b="1" i="1" dirty="0" err="1"/>
              <a:t>moda</a:t>
            </a:r>
            <a:r>
              <a:rPr lang="de-DE" sz="1600" dirty="0"/>
              <a:t> gibt eine Instanz von </a:t>
            </a:r>
            <a:r>
              <a:rPr lang="de-DE" sz="1600" b="1" dirty="0"/>
              <a:t>Typ </a:t>
            </a:r>
            <a:r>
              <a:rPr lang="de-DE" sz="1600" b="1" i="1" dirty="0"/>
              <a:t>C</a:t>
            </a:r>
            <a:r>
              <a:rPr lang="de-DE" sz="1600" dirty="0"/>
              <a:t> aus </a:t>
            </a:r>
            <a:r>
              <a:rPr lang="de-DE" sz="1600" b="1" i="1" dirty="0" err="1"/>
              <a:t>modc</a:t>
            </a:r>
            <a:r>
              <a:rPr lang="de-DE" sz="1600" dirty="0"/>
              <a:t> zurück. </a:t>
            </a:r>
          </a:p>
          <a:p>
            <a:pPr lvl="1"/>
            <a:r>
              <a:rPr lang="de-DE" sz="1600" dirty="0"/>
              <a:t>Klasse in </a:t>
            </a:r>
            <a:r>
              <a:rPr lang="de-DE" sz="1600" dirty="0" err="1"/>
              <a:t>Modmain</a:t>
            </a:r>
            <a:r>
              <a:rPr lang="de-DE" sz="1600" dirty="0"/>
              <a:t> kann Rückgabetyp C nur verarbeiten wenn </a:t>
            </a:r>
            <a:r>
              <a:rPr lang="de-DE" sz="1600" b="1" dirty="0" err="1"/>
              <a:t>modmain</a:t>
            </a:r>
            <a:r>
              <a:rPr lang="de-DE" sz="1600" dirty="0"/>
              <a:t> explizit in seiner module-info.java </a:t>
            </a:r>
            <a:r>
              <a:rPr lang="de-DE" sz="1600" b="1" i="1" dirty="0" err="1"/>
              <a:t>requires</a:t>
            </a:r>
            <a:r>
              <a:rPr lang="de-DE" sz="1600" b="1" i="1" dirty="0"/>
              <a:t> </a:t>
            </a:r>
            <a:r>
              <a:rPr lang="de-DE" sz="1600" b="1" i="1" dirty="0" err="1"/>
              <a:t>modc</a:t>
            </a:r>
            <a:r>
              <a:rPr lang="de-DE" sz="1600" b="1" i="1" dirty="0"/>
              <a:t> </a:t>
            </a:r>
            <a:r>
              <a:rPr lang="de-DE" sz="1600" dirty="0"/>
              <a:t>angibt oder </a:t>
            </a:r>
            <a:r>
              <a:rPr lang="de-DE" sz="1600" dirty="0" err="1"/>
              <a:t>moda</a:t>
            </a:r>
            <a:r>
              <a:rPr lang="de-DE" sz="1600" dirty="0"/>
              <a:t> in seiner module-info.java </a:t>
            </a:r>
            <a:r>
              <a:rPr lang="de-DE" sz="1600" b="1" i="1" dirty="0" err="1"/>
              <a:t>requires</a:t>
            </a:r>
            <a:r>
              <a:rPr lang="de-DE" sz="1600" b="1" i="1" dirty="0"/>
              <a:t> transitive </a:t>
            </a:r>
            <a:r>
              <a:rPr lang="de-DE" sz="1600" b="1" i="1" dirty="0" err="1"/>
              <a:t>modc</a:t>
            </a:r>
            <a:endParaRPr lang="de-DE" sz="1600" b="1" i="1" dirty="0"/>
          </a:p>
        </p:txBody>
      </p:sp>
      <p:pic>
        <p:nvPicPr>
          <p:cNvPr id="4" name="Grafik 3">
            <a:extLst>
              <a:ext uri="{FF2B5EF4-FFF2-40B4-BE49-F238E27FC236}">
                <a16:creationId xmlns:a16="http://schemas.microsoft.com/office/drawing/2014/main" id="{EF5D31CA-E63F-4242-8569-62B8CC99FAE0}"/>
              </a:ext>
            </a:extLst>
          </p:cNvPr>
          <p:cNvPicPr>
            <a:picLocks noChangeAspect="1"/>
          </p:cNvPicPr>
          <p:nvPr/>
        </p:nvPicPr>
        <p:blipFill>
          <a:blip r:embed="rId2"/>
          <a:stretch>
            <a:fillRect/>
          </a:stretch>
        </p:blipFill>
        <p:spPr>
          <a:xfrm>
            <a:off x="4455795" y="1076324"/>
            <a:ext cx="4333875" cy="5210175"/>
          </a:xfrm>
          <a:prstGeom prst="rect">
            <a:avLst/>
          </a:prstGeom>
        </p:spPr>
      </p:pic>
    </p:spTree>
    <p:extLst>
      <p:ext uri="{BB962C8B-B14F-4D97-AF65-F5344CB8AC3E}">
        <p14:creationId xmlns:p14="http://schemas.microsoft.com/office/powerpoint/2010/main" val="2811145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Inhaltsplatzhalter 2"/>
          <p:cNvSpPr>
            <a:spLocks noGrp="1"/>
          </p:cNvSpPr>
          <p:nvPr>
            <p:ph idx="1"/>
          </p:nvPr>
        </p:nvSpPr>
        <p:spPr>
          <a:xfrm>
            <a:off x="251520" y="4220369"/>
            <a:ext cx="8892480" cy="2232967"/>
          </a:xfrm>
        </p:spPr>
        <p:txBody>
          <a:bodyPr/>
          <a:lstStyle/>
          <a:p>
            <a:pPr marL="0" indent="0">
              <a:buNone/>
            </a:pPr>
            <a:r>
              <a:rPr lang="en-US" sz="1600" b="1" dirty="0"/>
              <a:t>Compile:</a:t>
            </a:r>
          </a:p>
          <a:p>
            <a:pPr marL="0" indent="0">
              <a:buNone/>
            </a:pPr>
            <a:r>
              <a:rPr lang="de-DE" sz="1400" b="1" dirty="0" err="1">
                <a:solidFill>
                  <a:srgbClr val="0070C0"/>
                </a:solidFill>
              </a:rPr>
              <a:t>javac</a:t>
            </a:r>
            <a:r>
              <a:rPr lang="de-DE" sz="1400" b="1" dirty="0">
                <a:solidFill>
                  <a:srgbClr val="0070C0"/>
                </a:solidFill>
              </a:rPr>
              <a:t> </a:t>
            </a:r>
            <a:r>
              <a:rPr lang="de-DE" sz="1400" b="1" dirty="0" err="1">
                <a:solidFill>
                  <a:srgbClr val="0070C0"/>
                </a:solidFill>
              </a:rPr>
              <a:t>com.anderscore.modx</a:t>
            </a:r>
            <a:r>
              <a:rPr lang="de-DE" sz="1400" b="1" dirty="0">
                <a:solidFill>
                  <a:srgbClr val="0070C0"/>
                </a:solidFill>
              </a:rPr>
              <a:t>\</a:t>
            </a:r>
            <a:r>
              <a:rPr lang="de-DE" sz="1400" b="1" dirty="0">
                <a:solidFill>
                  <a:srgbClr val="FF0000"/>
                </a:solidFill>
              </a:rPr>
              <a:t>module-info.java </a:t>
            </a:r>
            <a:r>
              <a:rPr lang="de-DE" sz="1400" b="1" dirty="0" err="1">
                <a:solidFill>
                  <a:srgbClr val="0070C0"/>
                </a:solidFill>
              </a:rPr>
              <a:t>com.anderscore.modx</a:t>
            </a:r>
            <a:r>
              <a:rPr lang="de-DE" sz="1400" b="1" dirty="0">
                <a:solidFill>
                  <a:srgbClr val="0070C0"/>
                </a:solidFill>
              </a:rPr>
              <a:t>\</a:t>
            </a:r>
            <a:r>
              <a:rPr lang="de-DE" sz="1400" b="1" dirty="0" err="1">
                <a:solidFill>
                  <a:srgbClr val="0070C0"/>
                </a:solidFill>
              </a:rPr>
              <a:t>com</a:t>
            </a:r>
            <a:r>
              <a:rPr lang="de-DE" sz="1400" b="1" dirty="0">
                <a:solidFill>
                  <a:srgbClr val="0070C0"/>
                </a:solidFill>
              </a:rPr>
              <a:t>\</a:t>
            </a:r>
            <a:r>
              <a:rPr lang="de-DE" sz="1400" b="1" dirty="0" err="1">
                <a:solidFill>
                  <a:srgbClr val="0070C0"/>
                </a:solidFill>
              </a:rPr>
              <a:t>anderscore</a:t>
            </a:r>
            <a:r>
              <a:rPr lang="de-DE" sz="1400" b="1" dirty="0">
                <a:solidFill>
                  <a:srgbClr val="0070C0"/>
                </a:solidFill>
              </a:rPr>
              <a:t>\</a:t>
            </a:r>
            <a:r>
              <a:rPr lang="de-DE" sz="1400" b="1" dirty="0" err="1">
                <a:solidFill>
                  <a:srgbClr val="0070C0"/>
                </a:solidFill>
              </a:rPr>
              <a:t>modx</a:t>
            </a:r>
            <a:r>
              <a:rPr lang="de-DE" sz="1400" b="1" dirty="0">
                <a:solidFill>
                  <a:srgbClr val="0070C0"/>
                </a:solidFill>
              </a:rPr>
              <a:t>\</a:t>
            </a:r>
            <a:r>
              <a:rPr lang="de-DE" sz="1400" b="1" dirty="0" err="1">
                <a:solidFill>
                  <a:srgbClr val="0070C0"/>
                </a:solidFill>
              </a:rPr>
              <a:t>article</a:t>
            </a:r>
            <a:r>
              <a:rPr lang="de-DE" sz="1400" b="1" dirty="0">
                <a:solidFill>
                  <a:srgbClr val="FF0000"/>
                </a:solidFill>
              </a:rPr>
              <a:t>\*.</a:t>
            </a:r>
            <a:r>
              <a:rPr lang="de-DE" sz="1400" b="1" dirty="0" err="1">
                <a:solidFill>
                  <a:srgbClr val="FF0000"/>
                </a:solidFill>
              </a:rPr>
              <a:t>java</a:t>
            </a:r>
            <a:endParaRPr lang="de-DE" sz="1400" b="1" dirty="0">
              <a:solidFill>
                <a:srgbClr val="FF0000"/>
              </a:solidFill>
            </a:endParaRPr>
          </a:p>
          <a:p>
            <a:pPr marL="0" indent="0">
              <a:buNone/>
            </a:pPr>
            <a:endParaRPr lang="de-DE" sz="1400" b="1" dirty="0">
              <a:solidFill>
                <a:srgbClr val="FF0000"/>
              </a:solidFill>
            </a:endParaRPr>
          </a:p>
          <a:p>
            <a:pPr marL="0" indent="0">
              <a:buNone/>
            </a:pPr>
            <a:r>
              <a:rPr lang="de-DE" sz="1600" b="1" dirty="0"/>
              <a:t>Run:</a:t>
            </a:r>
          </a:p>
          <a:p>
            <a:pPr marL="0" indent="0">
              <a:buNone/>
            </a:pPr>
            <a:r>
              <a:rPr lang="de-DE" sz="1400" b="1" dirty="0" err="1">
                <a:solidFill>
                  <a:srgbClr val="0070C0"/>
                </a:solidFill>
              </a:rPr>
              <a:t>java</a:t>
            </a:r>
            <a:r>
              <a:rPr lang="de-DE" sz="1400" b="1" dirty="0">
                <a:solidFill>
                  <a:srgbClr val="0070C0"/>
                </a:solidFill>
              </a:rPr>
              <a:t> </a:t>
            </a:r>
            <a:r>
              <a:rPr lang="de-DE" sz="1400" b="1" dirty="0">
                <a:solidFill>
                  <a:srgbClr val="FF0000"/>
                </a:solidFill>
              </a:rPr>
              <a:t>--module-</a:t>
            </a:r>
            <a:r>
              <a:rPr lang="de-DE" sz="1400" b="1" dirty="0" err="1">
                <a:solidFill>
                  <a:srgbClr val="FF0000"/>
                </a:solidFill>
              </a:rPr>
              <a:t>path</a:t>
            </a:r>
            <a:r>
              <a:rPr lang="de-DE" sz="1400" b="1" dirty="0">
                <a:solidFill>
                  <a:srgbClr val="FF0000"/>
                </a:solidFill>
              </a:rPr>
              <a:t> </a:t>
            </a:r>
            <a:r>
              <a:rPr lang="de-DE" sz="1400" b="1" dirty="0" err="1">
                <a:solidFill>
                  <a:srgbClr val="0070C0"/>
                </a:solidFill>
              </a:rPr>
              <a:t>modules</a:t>
            </a:r>
            <a:r>
              <a:rPr lang="de-DE" sz="1400" b="1" dirty="0">
                <a:solidFill>
                  <a:srgbClr val="0070C0"/>
                </a:solidFill>
              </a:rPr>
              <a:t> </a:t>
            </a:r>
            <a:r>
              <a:rPr lang="de-DE" sz="1400" b="1" dirty="0">
                <a:solidFill>
                  <a:srgbClr val="FF0000"/>
                </a:solidFill>
              </a:rPr>
              <a:t>-module</a:t>
            </a:r>
            <a:r>
              <a:rPr lang="de-DE" sz="1400" b="1" dirty="0">
                <a:solidFill>
                  <a:srgbClr val="0070C0"/>
                </a:solidFill>
              </a:rPr>
              <a:t> </a:t>
            </a:r>
            <a:r>
              <a:rPr lang="de-DE" sz="1400" b="1" dirty="0" err="1">
                <a:solidFill>
                  <a:srgbClr val="0070C0"/>
                </a:solidFill>
              </a:rPr>
              <a:t>com.anderscore.modx</a:t>
            </a:r>
            <a:r>
              <a:rPr lang="de-DE" sz="1400" b="1" dirty="0">
                <a:solidFill>
                  <a:srgbClr val="FF0000"/>
                </a:solidFill>
              </a:rPr>
              <a:t>/</a:t>
            </a:r>
            <a:r>
              <a:rPr lang="de-DE" sz="1400" b="1" dirty="0" err="1">
                <a:solidFill>
                  <a:srgbClr val="0070C0"/>
                </a:solidFill>
              </a:rPr>
              <a:t>com.anderscore.modx.article.ArtikelDialog</a:t>
            </a:r>
            <a:endParaRPr lang="de-DE" sz="1400" b="1" dirty="0">
              <a:solidFill>
                <a:srgbClr val="0070C0"/>
              </a:solidFill>
            </a:endParaRPr>
          </a:p>
          <a:p>
            <a:pPr marL="0" indent="0">
              <a:buNone/>
            </a:pPr>
            <a:endParaRPr lang="de-DE" sz="1400" b="1" dirty="0">
              <a:solidFill>
                <a:srgbClr val="0070C0"/>
              </a:solidFill>
            </a:endParaRPr>
          </a:p>
          <a:p>
            <a:pPr marL="0" indent="0">
              <a:buNone/>
            </a:pPr>
            <a:r>
              <a:rPr lang="de-DE" sz="1400" b="1" dirty="0">
                <a:solidFill>
                  <a:srgbClr val="0070C0"/>
                </a:solidFill>
              </a:rPr>
              <a:t>(</a:t>
            </a:r>
            <a:r>
              <a:rPr lang="de-DE" sz="1400" b="1" dirty="0" err="1">
                <a:solidFill>
                  <a:srgbClr val="0070C0"/>
                </a:solidFill>
              </a:rPr>
              <a:t>java</a:t>
            </a:r>
            <a:r>
              <a:rPr lang="de-DE" sz="1400" b="1" dirty="0">
                <a:solidFill>
                  <a:srgbClr val="0070C0"/>
                </a:solidFill>
              </a:rPr>
              <a:t> --</a:t>
            </a:r>
            <a:r>
              <a:rPr lang="de-DE" sz="1400" b="1" dirty="0" err="1">
                <a:solidFill>
                  <a:srgbClr val="0070C0"/>
                </a:solidFill>
              </a:rPr>
              <a:t>class-path</a:t>
            </a:r>
            <a:r>
              <a:rPr lang="de-DE" sz="1400" b="1" dirty="0">
                <a:solidFill>
                  <a:srgbClr val="0070C0"/>
                </a:solidFill>
              </a:rPr>
              <a:t> </a:t>
            </a:r>
            <a:r>
              <a:rPr lang="de-DE" sz="1400" b="1" dirty="0" err="1">
                <a:solidFill>
                  <a:srgbClr val="0070C0"/>
                </a:solidFill>
              </a:rPr>
              <a:t>com.anderscore.modx</a:t>
            </a:r>
            <a:r>
              <a:rPr lang="de-DE" sz="1400" b="1" dirty="0">
                <a:solidFill>
                  <a:srgbClr val="0070C0"/>
                </a:solidFill>
              </a:rPr>
              <a:t> </a:t>
            </a:r>
            <a:r>
              <a:rPr lang="de-DE" sz="1400" b="1" dirty="0" err="1">
                <a:solidFill>
                  <a:srgbClr val="0070C0"/>
                </a:solidFill>
              </a:rPr>
              <a:t>com.anderscore.modx.article.ArtikelDialog</a:t>
            </a:r>
            <a:r>
              <a:rPr lang="de-DE" sz="1400" b="1" dirty="0">
                <a:solidFill>
                  <a:srgbClr val="0070C0"/>
                </a:solidFill>
              </a:rPr>
              <a:t>)</a:t>
            </a:r>
          </a:p>
          <a:p>
            <a:pPr marL="0" indent="0">
              <a:buNone/>
            </a:pPr>
            <a:endParaRPr lang="de-DE" sz="900" b="1" dirty="0">
              <a:solidFill>
                <a:srgbClr val="0070C0"/>
              </a:solidFill>
            </a:endParaRPr>
          </a:p>
          <a:p>
            <a:pPr marL="0" indent="0">
              <a:buNone/>
            </a:pPr>
            <a:endParaRPr lang="de-DE" sz="900" b="1" dirty="0">
              <a:solidFill>
                <a:srgbClr val="0070C0"/>
              </a:solidFill>
            </a:endParaRPr>
          </a:p>
        </p:txBody>
      </p:sp>
      <p:sp>
        <p:nvSpPr>
          <p:cNvPr id="17411" name="Rectangle 1062"/>
          <p:cNvSpPr>
            <a:spLocks noGrp="1" noChangeArrowheads="1"/>
          </p:cNvSpPr>
          <p:nvPr>
            <p:ph type="title"/>
          </p:nvPr>
        </p:nvSpPr>
        <p:spPr>
          <a:xfrm>
            <a:off x="395536" y="192881"/>
            <a:ext cx="5654675" cy="706438"/>
          </a:xfrm>
        </p:spPr>
        <p:txBody>
          <a:bodyPr/>
          <a:lstStyle/>
          <a:p>
            <a:r>
              <a:rPr lang="de-DE" b="1" dirty="0" err="1"/>
              <a:t>Compile</a:t>
            </a:r>
            <a:r>
              <a:rPr lang="de-DE" b="1" dirty="0"/>
              <a:t> und Run</a:t>
            </a:r>
          </a:p>
        </p:txBody>
      </p:sp>
      <p:pic>
        <p:nvPicPr>
          <p:cNvPr id="6" name="Grafik 5">
            <a:extLst>
              <a:ext uri="{FF2B5EF4-FFF2-40B4-BE49-F238E27FC236}">
                <a16:creationId xmlns:a16="http://schemas.microsoft.com/office/drawing/2014/main" id="{1094976F-4B62-4670-84D5-B0AE15ADFF7D}"/>
              </a:ext>
            </a:extLst>
          </p:cNvPr>
          <p:cNvPicPr>
            <a:picLocks noChangeAspect="1"/>
          </p:cNvPicPr>
          <p:nvPr/>
        </p:nvPicPr>
        <p:blipFill>
          <a:blip r:embed="rId2"/>
          <a:stretch>
            <a:fillRect/>
          </a:stretch>
        </p:blipFill>
        <p:spPr>
          <a:xfrm>
            <a:off x="539552" y="1124744"/>
            <a:ext cx="7781925" cy="3095625"/>
          </a:xfrm>
          <a:prstGeom prst="rect">
            <a:avLst/>
          </a:prstGeom>
        </p:spPr>
      </p:pic>
      <p:cxnSp>
        <p:nvCxnSpPr>
          <p:cNvPr id="8" name="Gerade Verbindung mit Pfeil 7">
            <a:extLst>
              <a:ext uri="{FF2B5EF4-FFF2-40B4-BE49-F238E27FC236}">
                <a16:creationId xmlns:a16="http://schemas.microsoft.com/office/drawing/2014/main" id="{3C7D5EFE-7CAE-40EB-AB77-E490B9E3EB68}"/>
              </a:ext>
            </a:extLst>
          </p:cNvPr>
          <p:cNvCxnSpPr>
            <a:cxnSpLocks/>
          </p:cNvCxnSpPr>
          <p:nvPr/>
        </p:nvCxnSpPr>
        <p:spPr bwMode="auto">
          <a:xfrm flipH="1">
            <a:off x="4067944" y="5373216"/>
            <a:ext cx="360040" cy="21602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2" name="Gerade Verbindung mit Pfeil 11">
            <a:extLst>
              <a:ext uri="{FF2B5EF4-FFF2-40B4-BE49-F238E27FC236}">
                <a16:creationId xmlns:a16="http://schemas.microsoft.com/office/drawing/2014/main" id="{F351CF62-9E3C-45C8-93FD-D91515588DB0}"/>
              </a:ext>
            </a:extLst>
          </p:cNvPr>
          <p:cNvCxnSpPr>
            <a:cxnSpLocks/>
          </p:cNvCxnSpPr>
          <p:nvPr/>
        </p:nvCxnSpPr>
        <p:spPr bwMode="auto">
          <a:xfrm flipH="1">
            <a:off x="6785365" y="5378112"/>
            <a:ext cx="360040" cy="21602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10" name="Textfeld 9">
            <a:extLst>
              <a:ext uri="{FF2B5EF4-FFF2-40B4-BE49-F238E27FC236}">
                <a16:creationId xmlns:a16="http://schemas.microsoft.com/office/drawing/2014/main" id="{25053B4E-12FE-46A1-9DAA-2E90366860E5}"/>
              </a:ext>
            </a:extLst>
          </p:cNvPr>
          <p:cNvSpPr txBox="1"/>
          <p:nvPr/>
        </p:nvSpPr>
        <p:spPr bwMode="auto">
          <a:xfrm>
            <a:off x="3934433" y="5034662"/>
            <a:ext cx="1224136" cy="338554"/>
          </a:xfrm>
          <a:prstGeom prst="rect">
            <a:avLst/>
          </a:prstGeom>
          <a:noFill/>
          <a:ln w="9525">
            <a:noFill/>
            <a:miter lim="800000"/>
            <a:headEnd/>
            <a:tailEnd/>
          </a:ln>
        </p:spPr>
        <p:txBody>
          <a:bodyPr wrap="square" rtlCol="0" anchor="ctr">
            <a:spAutoFit/>
          </a:bodyPr>
          <a:lstStyle/>
          <a:p>
            <a:pPr eaLnBrk="1" hangingPunct="1"/>
            <a:r>
              <a:rPr lang="de-DE" sz="1600" i="1" dirty="0" err="1">
                <a:solidFill>
                  <a:srgbClr val="FF0000"/>
                </a:solidFill>
                <a:latin typeface="Arial" charset="0"/>
              </a:rPr>
              <a:t>modname</a:t>
            </a:r>
            <a:endParaRPr lang="de-DE" sz="1600" i="1" dirty="0">
              <a:solidFill>
                <a:srgbClr val="FF0000"/>
              </a:solidFill>
              <a:latin typeface="Arial" charset="0"/>
            </a:endParaRPr>
          </a:p>
        </p:txBody>
      </p:sp>
      <p:sp>
        <p:nvSpPr>
          <p:cNvPr id="15" name="Textfeld 14">
            <a:extLst>
              <a:ext uri="{FF2B5EF4-FFF2-40B4-BE49-F238E27FC236}">
                <a16:creationId xmlns:a16="http://schemas.microsoft.com/office/drawing/2014/main" id="{250197F6-06FF-43DC-B4E2-F1793A496C5C}"/>
              </a:ext>
            </a:extLst>
          </p:cNvPr>
          <p:cNvSpPr txBox="1"/>
          <p:nvPr/>
        </p:nvSpPr>
        <p:spPr bwMode="auto">
          <a:xfrm>
            <a:off x="6747138" y="5034662"/>
            <a:ext cx="1224136" cy="338554"/>
          </a:xfrm>
          <a:prstGeom prst="rect">
            <a:avLst/>
          </a:prstGeom>
          <a:noFill/>
          <a:ln w="9525">
            <a:noFill/>
            <a:miter lim="800000"/>
            <a:headEnd/>
            <a:tailEnd/>
          </a:ln>
        </p:spPr>
        <p:txBody>
          <a:bodyPr wrap="square" rtlCol="0" anchor="ctr">
            <a:spAutoFit/>
          </a:bodyPr>
          <a:lstStyle/>
          <a:p>
            <a:pPr eaLnBrk="1" hangingPunct="1"/>
            <a:r>
              <a:rPr lang="de-DE" sz="1600" i="1" dirty="0" err="1">
                <a:solidFill>
                  <a:srgbClr val="FF0000"/>
                </a:solidFill>
                <a:latin typeface="Arial" charset="0"/>
              </a:rPr>
              <a:t>mainclass</a:t>
            </a:r>
            <a:endParaRPr lang="de-DE" sz="1600" i="1" dirty="0">
              <a:solidFill>
                <a:srgbClr val="FF0000"/>
              </a:solidFill>
              <a:latin typeface="Arial" charset="0"/>
            </a:endParaRPr>
          </a:p>
        </p:txBody>
      </p:sp>
      <p:cxnSp>
        <p:nvCxnSpPr>
          <p:cNvPr id="16" name="Gerade Verbindung mit Pfeil 15">
            <a:extLst>
              <a:ext uri="{FF2B5EF4-FFF2-40B4-BE49-F238E27FC236}">
                <a16:creationId xmlns:a16="http://schemas.microsoft.com/office/drawing/2014/main" id="{2E018E14-8F2C-4C8B-8B17-170E28BDDE77}"/>
              </a:ext>
            </a:extLst>
          </p:cNvPr>
          <p:cNvCxnSpPr>
            <a:cxnSpLocks/>
          </p:cNvCxnSpPr>
          <p:nvPr/>
        </p:nvCxnSpPr>
        <p:spPr bwMode="auto">
          <a:xfrm flipH="1">
            <a:off x="5407541" y="5360424"/>
            <a:ext cx="360040" cy="21602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17" name="Textfeld 16">
            <a:extLst>
              <a:ext uri="{FF2B5EF4-FFF2-40B4-BE49-F238E27FC236}">
                <a16:creationId xmlns:a16="http://schemas.microsoft.com/office/drawing/2014/main" id="{090A7B7B-EC0B-4DAD-BBEB-551B29F10868}"/>
              </a:ext>
            </a:extLst>
          </p:cNvPr>
          <p:cNvSpPr txBox="1"/>
          <p:nvPr/>
        </p:nvSpPr>
        <p:spPr bwMode="auto">
          <a:xfrm>
            <a:off x="5484010" y="5034662"/>
            <a:ext cx="1224136" cy="338554"/>
          </a:xfrm>
          <a:prstGeom prst="rect">
            <a:avLst/>
          </a:prstGeom>
          <a:noFill/>
          <a:ln w="9525">
            <a:noFill/>
            <a:miter lim="800000"/>
            <a:headEnd/>
            <a:tailEnd/>
          </a:ln>
        </p:spPr>
        <p:txBody>
          <a:bodyPr wrap="square" rtlCol="0" anchor="ctr">
            <a:spAutoFit/>
          </a:bodyPr>
          <a:lstStyle/>
          <a:p>
            <a:pPr eaLnBrk="1" hangingPunct="1"/>
            <a:r>
              <a:rPr lang="de-DE" sz="1600" i="1" dirty="0">
                <a:solidFill>
                  <a:srgbClr val="FF0000"/>
                </a:solidFill>
                <a:latin typeface="Arial" charset="0"/>
              </a:rPr>
              <a:t>Slash</a:t>
            </a:r>
          </a:p>
        </p:txBody>
      </p:sp>
    </p:spTree>
    <p:extLst>
      <p:ext uri="{BB962C8B-B14F-4D97-AF65-F5344CB8AC3E}">
        <p14:creationId xmlns:p14="http://schemas.microsoft.com/office/powerpoint/2010/main" val="2497215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989B25-F89D-4B7B-A643-210C8D21EEB5}"/>
              </a:ext>
            </a:extLst>
          </p:cNvPr>
          <p:cNvSpPr>
            <a:spLocks noGrp="1"/>
          </p:cNvSpPr>
          <p:nvPr>
            <p:ph type="title"/>
          </p:nvPr>
        </p:nvSpPr>
        <p:spPr/>
        <p:txBody>
          <a:bodyPr/>
          <a:lstStyle/>
          <a:p>
            <a:r>
              <a:rPr lang="de-DE" dirty="0" err="1"/>
              <a:t>Compile</a:t>
            </a:r>
            <a:r>
              <a:rPr lang="de-DE" dirty="0"/>
              <a:t> &amp; Run: </a:t>
            </a:r>
            <a:r>
              <a:rPr lang="de-DE" dirty="0" err="1"/>
              <a:t>Javac</a:t>
            </a:r>
            <a:endParaRPr lang="de-DE" dirty="0"/>
          </a:p>
        </p:txBody>
      </p:sp>
      <p:sp>
        <p:nvSpPr>
          <p:cNvPr id="3" name="Inhaltsplatzhalter 2">
            <a:extLst>
              <a:ext uri="{FF2B5EF4-FFF2-40B4-BE49-F238E27FC236}">
                <a16:creationId xmlns:a16="http://schemas.microsoft.com/office/drawing/2014/main" id="{7354D94A-A864-487D-BC3F-B49775AC414E}"/>
              </a:ext>
            </a:extLst>
          </p:cNvPr>
          <p:cNvSpPr>
            <a:spLocks noGrp="1"/>
          </p:cNvSpPr>
          <p:nvPr>
            <p:ph idx="1"/>
          </p:nvPr>
        </p:nvSpPr>
        <p:spPr>
          <a:xfrm>
            <a:off x="303213" y="981075"/>
            <a:ext cx="8516937" cy="5400675"/>
          </a:xfrm>
        </p:spPr>
        <p:txBody>
          <a:bodyPr/>
          <a:lstStyle/>
          <a:p>
            <a:r>
              <a:rPr lang="en-US" dirty="0"/>
              <a:t>--limit-modules module , module*</a:t>
            </a:r>
          </a:p>
          <a:p>
            <a:pPr lvl="1"/>
            <a:r>
              <a:rPr lang="en-US" dirty="0"/>
              <a:t>Limits the universe of observable modules.</a:t>
            </a:r>
          </a:p>
          <a:p>
            <a:r>
              <a:rPr lang="en-US" dirty="0"/>
              <a:t>--module module-name </a:t>
            </a:r>
            <a:r>
              <a:rPr lang="en-US" dirty="0" err="1"/>
              <a:t>oder</a:t>
            </a:r>
            <a:r>
              <a:rPr lang="en-US" dirty="0"/>
              <a:t> –m module-name</a:t>
            </a:r>
          </a:p>
          <a:p>
            <a:pPr lvl="1"/>
            <a:r>
              <a:rPr lang="en-US" dirty="0"/>
              <a:t>Compiles only the specified module and check</a:t>
            </a:r>
          </a:p>
          <a:p>
            <a:r>
              <a:rPr lang="de-DE" dirty="0"/>
              <a:t>--module-</a:t>
            </a:r>
            <a:r>
              <a:rPr lang="de-DE" dirty="0" err="1"/>
              <a:t>path</a:t>
            </a:r>
            <a:r>
              <a:rPr lang="de-DE" dirty="0"/>
              <a:t> </a:t>
            </a:r>
            <a:r>
              <a:rPr lang="de-DE" dirty="0" err="1"/>
              <a:t>path</a:t>
            </a:r>
            <a:r>
              <a:rPr lang="de-DE" dirty="0"/>
              <a:t> oder –p </a:t>
            </a:r>
            <a:r>
              <a:rPr lang="de-DE" dirty="0" err="1"/>
              <a:t>path</a:t>
            </a:r>
            <a:endParaRPr lang="de-DE" dirty="0"/>
          </a:p>
          <a:p>
            <a:pPr lvl="1"/>
            <a:r>
              <a:rPr lang="en-US" dirty="0"/>
              <a:t>Specifies where to find application modules</a:t>
            </a:r>
          </a:p>
          <a:p>
            <a:r>
              <a:rPr lang="en-US" dirty="0"/>
              <a:t>--module-source path module-source-path</a:t>
            </a:r>
          </a:p>
          <a:p>
            <a:pPr lvl="1"/>
            <a:r>
              <a:rPr lang="en-US" dirty="0"/>
              <a:t>Specifies where to find input source files for multiple modules</a:t>
            </a:r>
          </a:p>
          <a:p>
            <a:r>
              <a:rPr lang="en-US" dirty="0"/>
              <a:t>--module-version version</a:t>
            </a:r>
          </a:p>
          <a:p>
            <a:pPr lvl="1"/>
            <a:r>
              <a:rPr lang="en-US" dirty="0"/>
              <a:t>Specifies the version of modules that are being compiled</a:t>
            </a:r>
            <a:endParaRPr lang="de-DE" dirty="0"/>
          </a:p>
        </p:txBody>
      </p:sp>
    </p:spTree>
    <p:extLst>
      <p:ext uri="{BB962C8B-B14F-4D97-AF65-F5344CB8AC3E}">
        <p14:creationId xmlns:p14="http://schemas.microsoft.com/office/powerpoint/2010/main" val="2272688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Inhaltsplatzhalter 2"/>
          <p:cNvSpPr>
            <a:spLocks noGrp="1"/>
          </p:cNvSpPr>
          <p:nvPr>
            <p:ph idx="1"/>
          </p:nvPr>
        </p:nvSpPr>
        <p:spPr>
          <a:xfrm>
            <a:off x="251520" y="2852936"/>
            <a:ext cx="8589962" cy="1728192"/>
          </a:xfrm>
        </p:spPr>
        <p:txBody>
          <a:bodyPr/>
          <a:lstStyle/>
          <a:p>
            <a:pPr algn="ctr">
              <a:buNone/>
            </a:pPr>
            <a:r>
              <a:rPr lang="de-DE" sz="4000"/>
              <a:t>LIVE DEMO</a:t>
            </a:r>
            <a:endParaRPr lang="de-DE" sz="4000" dirty="0"/>
          </a:p>
        </p:txBody>
      </p:sp>
      <p:sp>
        <p:nvSpPr>
          <p:cNvPr id="17411" name="Rectangle 1062"/>
          <p:cNvSpPr>
            <a:spLocks noGrp="1" noChangeArrowheads="1"/>
          </p:cNvSpPr>
          <p:nvPr>
            <p:ph type="title"/>
          </p:nvPr>
        </p:nvSpPr>
        <p:spPr>
          <a:xfrm>
            <a:off x="285750" y="142875"/>
            <a:ext cx="5654675" cy="706438"/>
          </a:xfrm>
        </p:spPr>
        <p:txBody>
          <a:bodyPr/>
          <a:lstStyle/>
          <a:p>
            <a:r>
              <a:rPr lang="de-DE"/>
              <a:t>Apache Wicket: Testing</a:t>
            </a:r>
            <a:endParaRPr lang="de-DE" dirty="0"/>
          </a:p>
        </p:txBody>
      </p:sp>
    </p:spTree>
    <p:extLst>
      <p:ext uri="{BB962C8B-B14F-4D97-AF65-F5344CB8AC3E}">
        <p14:creationId xmlns:p14="http://schemas.microsoft.com/office/powerpoint/2010/main" val="4030027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1F3361-1126-45D1-BBCC-6195B93D44EB}"/>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5637F9D8-077A-4977-A251-7E50565A41F4}"/>
              </a:ext>
            </a:extLst>
          </p:cNvPr>
          <p:cNvSpPr>
            <a:spLocks noGrp="1"/>
          </p:cNvSpPr>
          <p:nvPr>
            <p:ph idx="1"/>
          </p:nvPr>
        </p:nvSpPr>
        <p:spPr/>
        <p:txBody>
          <a:bodyPr/>
          <a:lstStyle/>
          <a:p>
            <a:pPr marL="0" indent="0">
              <a:buNone/>
            </a:pPr>
            <a:r>
              <a:rPr lang="de-DE" sz="1400" b="1" i="1" dirty="0" err="1"/>
              <a:t>javac</a:t>
            </a:r>
            <a:r>
              <a:rPr lang="de-DE" sz="1400" b="1" i="1" dirty="0"/>
              <a:t> --module-</a:t>
            </a:r>
            <a:r>
              <a:rPr lang="de-DE" sz="1400" b="1" i="1" dirty="0" err="1"/>
              <a:t>path</a:t>
            </a:r>
            <a:r>
              <a:rPr lang="de-DE" sz="1400" b="1" i="1" dirty="0"/>
              <a:t> </a:t>
            </a:r>
            <a:r>
              <a:rPr lang="de-DE" sz="1400" b="1" i="1" dirty="0" err="1"/>
              <a:t>modules</a:t>
            </a:r>
            <a:r>
              <a:rPr lang="de-DE" sz="1400" b="1" i="1" dirty="0"/>
              <a:t> </a:t>
            </a:r>
            <a:r>
              <a:rPr lang="de-DE" sz="1400" b="1" i="1" dirty="0" err="1"/>
              <a:t>modules</a:t>
            </a:r>
            <a:r>
              <a:rPr lang="de-DE" sz="1400" b="1" i="1" dirty="0"/>
              <a:t>\</a:t>
            </a:r>
            <a:r>
              <a:rPr lang="de-DE" sz="1400" b="1" i="1" dirty="0" err="1"/>
              <a:t>com.anderscore.mody</a:t>
            </a:r>
            <a:r>
              <a:rPr lang="de-DE" sz="1400" b="1" i="1" dirty="0"/>
              <a:t>\module-info.java </a:t>
            </a:r>
            <a:r>
              <a:rPr lang="de-DE" sz="1400" b="1" i="1" dirty="0" err="1"/>
              <a:t>modules</a:t>
            </a:r>
            <a:r>
              <a:rPr lang="de-DE" sz="1400" b="1" i="1" dirty="0"/>
              <a:t>\</a:t>
            </a:r>
            <a:r>
              <a:rPr lang="de-DE" sz="1400" b="1" i="1" dirty="0" err="1"/>
              <a:t>com.anderscore.mody</a:t>
            </a:r>
            <a:r>
              <a:rPr lang="de-DE" sz="1400" b="1" i="1" dirty="0"/>
              <a:t>\</a:t>
            </a:r>
            <a:r>
              <a:rPr lang="de-DE" sz="1400" b="1" i="1" dirty="0" err="1"/>
              <a:t>com</a:t>
            </a:r>
            <a:r>
              <a:rPr lang="de-DE" sz="1400" b="1" i="1" dirty="0"/>
              <a:t>\</a:t>
            </a:r>
            <a:r>
              <a:rPr lang="de-DE" sz="1400" b="1" i="1" dirty="0" err="1"/>
              <a:t>anderscore</a:t>
            </a:r>
            <a:r>
              <a:rPr lang="de-DE" sz="1400" b="1" i="1" dirty="0"/>
              <a:t>\</a:t>
            </a:r>
            <a:r>
              <a:rPr lang="de-DE" sz="1400" b="1" i="1" dirty="0" err="1"/>
              <a:t>mody</a:t>
            </a:r>
            <a:r>
              <a:rPr lang="de-DE" sz="1400" b="1" i="1" dirty="0"/>
              <a:t>\</a:t>
            </a:r>
            <a:r>
              <a:rPr lang="de-DE" sz="1400" b="1" i="1" dirty="0" err="1"/>
              <a:t>lager</a:t>
            </a:r>
            <a:r>
              <a:rPr lang="de-DE" sz="1400" b="1" i="1" dirty="0"/>
              <a:t>\Lager.java</a:t>
            </a:r>
          </a:p>
          <a:p>
            <a:pPr marL="0" indent="0">
              <a:buNone/>
            </a:pPr>
            <a:r>
              <a:rPr lang="de-DE" sz="1200" dirty="0" err="1">
                <a:solidFill>
                  <a:srgbClr val="FF0000"/>
                </a:solidFill>
              </a:rPr>
              <a:t>modules</a:t>
            </a:r>
            <a:r>
              <a:rPr lang="de-DE" sz="1200" dirty="0">
                <a:solidFill>
                  <a:srgbClr val="FF0000"/>
                </a:solidFill>
              </a:rPr>
              <a:t>\</a:t>
            </a:r>
            <a:r>
              <a:rPr lang="de-DE" sz="1200" dirty="0" err="1">
                <a:solidFill>
                  <a:srgbClr val="FF0000"/>
                </a:solidFill>
              </a:rPr>
              <a:t>com.anderscore.mody</a:t>
            </a:r>
            <a:r>
              <a:rPr lang="de-DE" sz="1200" dirty="0">
                <a:solidFill>
                  <a:srgbClr val="FF0000"/>
                </a:solidFill>
              </a:rPr>
              <a:t>\</a:t>
            </a:r>
            <a:r>
              <a:rPr lang="de-DE" sz="1200" dirty="0" err="1">
                <a:solidFill>
                  <a:srgbClr val="FF0000"/>
                </a:solidFill>
              </a:rPr>
              <a:t>com</a:t>
            </a:r>
            <a:r>
              <a:rPr lang="de-DE" sz="1200" dirty="0">
                <a:solidFill>
                  <a:srgbClr val="FF0000"/>
                </a:solidFill>
              </a:rPr>
              <a:t>\</a:t>
            </a:r>
            <a:r>
              <a:rPr lang="de-DE" sz="1200" dirty="0" err="1">
                <a:solidFill>
                  <a:srgbClr val="FF0000"/>
                </a:solidFill>
              </a:rPr>
              <a:t>anderscore</a:t>
            </a:r>
            <a:r>
              <a:rPr lang="de-DE" sz="1200" dirty="0">
                <a:solidFill>
                  <a:srgbClr val="FF0000"/>
                </a:solidFill>
              </a:rPr>
              <a:t>\</a:t>
            </a:r>
            <a:r>
              <a:rPr lang="de-DE" sz="1200" dirty="0" err="1">
                <a:solidFill>
                  <a:srgbClr val="FF0000"/>
                </a:solidFill>
              </a:rPr>
              <a:t>mody</a:t>
            </a:r>
            <a:r>
              <a:rPr lang="de-DE" sz="1200" dirty="0">
                <a:solidFill>
                  <a:srgbClr val="FF0000"/>
                </a:solidFill>
              </a:rPr>
              <a:t>\</a:t>
            </a:r>
            <a:r>
              <a:rPr lang="de-DE" sz="1200" dirty="0" err="1">
                <a:solidFill>
                  <a:srgbClr val="FF0000"/>
                </a:solidFill>
              </a:rPr>
              <a:t>lager</a:t>
            </a:r>
            <a:r>
              <a:rPr lang="de-DE" sz="1200" dirty="0">
                <a:solidFill>
                  <a:srgbClr val="FF0000"/>
                </a:solidFill>
              </a:rPr>
              <a:t>\Lager.java:3: </a:t>
            </a:r>
            <a:r>
              <a:rPr lang="de-DE" sz="1200" dirty="0" err="1">
                <a:solidFill>
                  <a:srgbClr val="FF0000"/>
                </a:solidFill>
              </a:rPr>
              <a:t>error</a:t>
            </a:r>
            <a:r>
              <a:rPr lang="de-DE" sz="1200" dirty="0">
                <a:solidFill>
                  <a:srgbClr val="FF0000"/>
                </a:solidFill>
              </a:rPr>
              <a:t>: </a:t>
            </a:r>
            <a:r>
              <a:rPr lang="de-DE" sz="1200" dirty="0" err="1">
                <a:solidFill>
                  <a:srgbClr val="FF0000"/>
                </a:solidFill>
              </a:rPr>
              <a:t>package</a:t>
            </a:r>
            <a:r>
              <a:rPr lang="de-DE" sz="1200" dirty="0">
                <a:solidFill>
                  <a:srgbClr val="FF0000"/>
                </a:solidFill>
              </a:rPr>
              <a:t> </a:t>
            </a:r>
            <a:r>
              <a:rPr lang="de-DE" sz="1200" dirty="0" err="1">
                <a:solidFill>
                  <a:srgbClr val="FF0000"/>
                </a:solidFill>
              </a:rPr>
              <a:t>com.anderscore.modx.article</a:t>
            </a:r>
            <a:r>
              <a:rPr lang="de-DE" sz="1200" dirty="0">
                <a:solidFill>
                  <a:srgbClr val="FF0000"/>
                </a:solidFill>
              </a:rPr>
              <a:t> </a:t>
            </a:r>
            <a:r>
              <a:rPr lang="de-DE" sz="1200" dirty="0" err="1">
                <a:solidFill>
                  <a:srgbClr val="FF0000"/>
                </a:solidFill>
              </a:rPr>
              <a:t>is</a:t>
            </a:r>
            <a:r>
              <a:rPr lang="de-DE" sz="1200" dirty="0">
                <a:solidFill>
                  <a:srgbClr val="FF0000"/>
                </a:solidFill>
              </a:rPr>
              <a:t> not </a:t>
            </a:r>
            <a:r>
              <a:rPr lang="de-DE" sz="1200" dirty="0" err="1">
                <a:solidFill>
                  <a:srgbClr val="FF0000"/>
                </a:solidFill>
              </a:rPr>
              <a:t>visible</a:t>
            </a:r>
            <a:endParaRPr lang="de-DE" sz="1200" dirty="0">
              <a:solidFill>
                <a:srgbClr val="FF0000"/>
              </a:solidFill>
            </a:endParaRPr>
          </a:p>
          <a:p>
            <a:pPr marL="0" indent="0">
              <a:buNone/>
            </a:pPr>
            <a:r>
              <a:rPr lang="de-DE" sz="1100" dirty="0">
                <a:solidFill>
                  <a:srgbClr val="FF0000"/>
                </a:solidFill>
              </a:rPr>
              <a:t>  (</a:t>
            </a:r>
            <a:r>
              <a:rPr lang="de-DE" sz="1100" dirty="0" err="1">
                <a:solidFill>
                  <a:srgbClr val="FF0000"/>
                </a:solidFill>
              </a:rPr>
              <a:t>package</a:t>
            </a:r>
            <a:r>
              <a:rPr lang="de-DE" sz="1100" dirty="0">
                <a:solidFill>
                  <a:srgbClr val="FF0000"/>
                </a:solidFill>
              </a:rPr>
              <a:t> </a:t>
            </a:r>
            <a:r>
              <a:rPr lang="de-DE" sz="1100" dirty="0" err="1">
                <a:solidFill>
                  <a:srgbClr val="FF0000"/>
                </a:solidFill>
              </a:rPr>
              <a:t>com.anderscore.modx.article</a:t>
            </a:r>
            <a:r>
              <a:rPr lang="de-DE" sz="1100" dirty="0">
                <a:solidFill>
                  <a:srgbClr val="FF0000"/>
                </a:solidFill>
              </a:rPr>
              <a:t> </a:t>
            </a:r>
            <a:r>
              <a:rPr lang="de-DE" sz="1100" dirty="0" err="1">
                <a:solidFill>
                  <a:srgbClr val="FF0000"/>
                </a:solidFill>
              </a:rPr>
              <a:t>is</a:t>
            </a:r>
            <a:r>
              <a:rPr lang="de-DE" sz="1100" dirty="0">
                <a:solidFill>
                  <a:srgbClr val="FF0000"/>
                </a:solidFill>
              </a:rPr>
              <a:t> </a:t>
            </a:r>
            <a:r>
              <a:rPr lang="de-DE" sz="1100" dirty="0" err="1">
                <a:solidFill>
                  <a:srgbClr val="FF0000"/>
                </a:solidFill>
              </a:rPr>
              <a:t>declared</a:t>
            </a:r>
            <a:r>
              <a:rPr lang="de-DE" sz="1100" dirty="0">
                <a:solidFill>
                  <a:srgbClr val="FF0000"/>
                </a:solidFill>
              </a:rPr>
              <a:t> in </a:t>
            </a:r>
            <a:r>
              <a:rPr lang="de-DE" sz="1100" dirty="0" err="1">
                <a:solidFill>
                  <a:srgbClr val="FF0000"/>
                </a:solidFill>
              </a:rPr>
              <a:t>module</a:t>
            </a:r>
            <a:r>
              <a:rPr lang="de-DE" sz="1100" dirty="0">
                <a:solidFill>
                  <a:srgbClr val="FF0000"/>
                </a:solidFill>
              </a:rPr>
              <a:t> </a:t>
            </a:r>
            <a:r>
              <a:rPr lang="de-DE" sz="1100" dirty="0" err="1">
                <a:solidFill>
                  <a:srgbClr val="FF0000"/>
                </a:solidFill>
              </a:rPr>
              <a:t>com.anderscore.modx</a:t>
            </a:r>
            <a:r>
              <a:rPr lang="de-DE" sz="1100" dirty="0">
                <a:solidFill>
                  <a:srgbClr val="FF0000"/>
                </a:solidFill>
              </a:rPr>
              <a:t>, </a:t>
            </a:r>
            <a:r>
              <a:rPr lang="de-DE" sz="1100" dirty="0" err="1">
                <a:solidFill>
                  <a:srgbClr val="FF0000"/>
                </a:solidFill>
              </a:rPr>
              <a:t>which</a:t>
            </a:r>
            <a:r>
              <a:rPr lang="de-DE" sz="1100" dirty="0">
                <a:solidFill>
                  <a:srgbClr val="FF0000"/>
                </a:solidFill>
              </a:rPr>
              <a:t> </a:t>
            </a:r>
            <a:r>
              <a:rPr lang="de-DE" sz="1100" dirty="0" err="1">
                <a:solidFill>
                  <a:srgbClr val="FF0000"/>
                </a:solidFill>
              </a:rPr>
              <a:t>does</a:t>
            </a:r>
            <a:r>
              <a:rPr lang="de-DE" sz="1100" dirty="0">
                <a:solidFill>
                  <a:srgbClr val="FF0000"/>
                </a:solidFill>
              </a:rPr>
              <a:t> not </a:t>
            </a:r>
            <a:r>
              <a:rPr lang="de-DE" sz="1100" dirty="0" err="1">
                <a:solidFill>
                  <a:srgbClr val="FF0000"/>
                </a:solidFill>
              </a:rPr>
              <a:t>export</a:t>
            </a:r>
            <a:r>
              <a:rPr lang="de-DE" sz="1100" dirty="0">
                <a:solidFill>
                  <a:srgbClr val="FF0000"/>
                </a:solidFill>
              </a:rPr>
              <a:t> </a:t>
            </a:r>
            <a:r>
              <a:rPr lang="de-DE" sz="1100" dirty="0" err="1">
                <a:solidFill>
                  <a:srgbClr val="FF0000"/>
                </a:solidFill>
              </a:rPr>
              <a:t>it</a:t>
            </a:r>
            <a:r>
              <a:rPr lang="de-DE" sz="1100" dirty="0">
                <a:solidFill>
                  <a:srgbClr val="FF0000"/>
                </a:solidFill>
              </a:rPr>
              <a:t>)</a:t>
            </a:r>
          </a:p>
          <a:p>
            <a:pPr marL="0" indent="0">
              <a:buNone/>
            </a:pPr>
            <a:endParaRPr lang="de-DE" sz="1400" dirty="0"/>
          </a:p>
          <a:p>
            <a:pPr>
              <a:buFont typeface="Wingdings" panose="05000000000000000000" pitchFamily="2" charset="2"/>
              <a:buChar char="à"/>
            </a:pPr>
            <a:r>
              <a:rPr lang="de-DE" sz="1400" dirty="0">
                <a:sym typeface="Wingdings" panose="05000000000000000000" pitchFamily="2" charset="2"/>
              </a:rPr>
              <a:t>Change module-info.java in </a:t>
            </a:r>
            <a:r>
              <a:rPr lang="de-DE" sz="1400" dirty="0" err="1">
                <a:sym typeface="Wingdings" panose="05000000000000000000" pitchFamily="2" charset="2"/>
              </a:rPr>
              <a:t>modx</a:t>
            </a:r>
            <a:r>
              <a:rPr lang="de-DE" sz="1400" dirty="0">
                <a:sym typeface="Wingdings" panose="05000000000000000000" pitchFamily="2" charset="2"/>
              </a:rPr>
              <a:t>: </a:t>
            </a:r>
            <a:r>
              <a:rPr lang="de-DE" sz="1400" dirty="0" err="1">
                <a:sym typeface="Wingdings" panose="05000000000000000000" pitchFamily="2" charset="2"/>
              </a:rPr>
              <a:t>exports</a:t>
            </a:r>
            <a:r>
              <a:rPr lang="de-DE" sz="1400" dirty="0">
                <a:sym typeface="Wingdings" panose="05000000000000000000" pitchFamily="2" charset="2"/>
              </a:rPr>
              <a:t> </a:t>
            </a:r>
            <a:r>
              <a:rPr lang="de-DE" sz="1400" dirty="0" err="1">
                <a:sym typeface="Wingdings" panose="05000000000000000000" pitchFamily="2" charset="2"/>
              </a:rPr>
              <a:t>com.anderscore.modx.article</a:t>
            </a:r>
            <a:r>
              <a:rPr lang="de-DE" sz="1400" dirty="0">
                <a:sym typeface="Wingdings" panose="05000000000000000000" pitchFamily="2" charset="2"/>
              </a:rPr>
              <a:t>;</a:t>
            </a:r>
          </a:p>
          <a:p>
            <a:pPr>
              <a:buFont typeface="Wingdings" panose="05000000000000000000" pitchFamily="2" charset="2"/>
              <a:buChar char="à"/>
            </a:pPr>
            <a:r>
              <a:rPr lang="de-DE" sz="1400" dirty="0" err="1">
                <a:sym typeface="Wingdings" panose="05000000000000000000" pitchFamily="2" charset="2"/>
              </a:rPr>
              <a:t>Compile</a:t>
            </a:r>
            <a:r>
              <a:rPr lang="de-DE" sz="1400" dirty="0">
                <a:sym typeface="Wingdings" panose="05000000000000000000" pitchFamily="2" charset="2"/>
              </a:rPr>
              <a:t> </a:t>
            </a:r>
            <a:r>
              <a:rPr lang="de-DE" sz="1400" dirty="0" err="1">
                <a:sym typeface="Wingdings" panose="05000000000000000000" pitchFamily="2" charset="2"/>
              </a:rPr>
              <a:t>again</a:t>
            </a:r>
            <a:r>
              <a:rPr lang="de-DE" sz="1400" dirty="0">
                <a:sym typeface="Wingdings" panose="05000000000000000000" pitchFamily="2" charset="2"/>
              </a:rPr>
              <a:t>! (</a:t>
            </a:r>
            <a:r>
              <a:rPr lang="de-DE" sz="1400" dirty="0" err="1">
                <a:sym typeface="Wingdings" panose="05000000000000000000" pitchFamily="2" charset="2"/>
              </a:rPr>
              <a:t>modx</a:t>
            </a:r>
            <a:r>
              <a:rPr lang="de-DE" sz="1400" dirty="0">
                <a:sym typeface="Wingdings" panose="05000000000000000000" pitchFamily="2" charset="2"/>
              </a:rPr>
              <a:t> and </a:t>
            </a:r>
            <a:r>
              <a:rPr lang="de-DE" sz="1400" dirty="0" err="1">
                <a:sym typeface="Wingdings" panose="05000000000000000000" pitchFamily="2" charset="2"/>
              </a:rPr>
              <a:t>mody</a:t>
            </a:r>
            <a:r>
              <a:rPr lang="de-DE" sz="1400" dirty="0">
                <a:sym typeface="Wingdings" panose="05000000000000000000" pitchFamily="2" charset="2"/>
              </a:rPr>
              <a:t>)</a:t>
            </a:r>
          </a:p>
          <a:p>
            <a:pPr marL="0" indent="0">
              <a:buNone/>
            </a:pPr>
            <a:r>
              <a:rPr lang="de-DE" sz="1400" b="1" i="1" dirty="0" err="1">
                <a:sym typeface="Wingdings" panose="05000000000000000000" pitchFamily="2" charset="2"/>
              </a:rPr>
              <a:t>javac</a:t>
            </a:r>
            <a:r>
              <a:rPr lang="de-DE" sz="1400" b="1" i="1" dirty="0">
                <a:sym typeface="Wingdings" panose="05000000000000000000" pitchFamily="2" charset="2"/>
              </a:rPr>
              <a:t> --module-</a:t>
            </a:r>
            <a:r>
              <a:rPr lang="de-DE" sz="1400" b="1" i="1" dirty="0" err="1">
                <a:sym typeface="Wingdings" panose="05000000000000000000" pitchFamily="2" charset="2"/>
              </a:rPr>
              <a:t>path</a:t>
            </a:r>
            <a:r>
              <a:rPr lang="de-DE" sz="1400" b="1" i="1" dirty="0">
                <a:sym typeface="Wingdings" panose="05000000000000000000" pitchFamily="2" charset="2"/>
              </a:rPr>
              <a:t> </a:t>
            </a:r>
            <a:r>
              <a:rPr lang="de-DE" sz="1400" b="1" i="1" dirty="0" err="1">
                <a:sym typeface="Wingdings" panose="05000000000000000000" pitchFamily="2" charset="2"/>
              </a:rPr>
              <a:t>modules</a:t>
            </a:r>
            <a:r>
              <a:rPr lang="de-DE" sz="1400" b="1" i="1" dirty="0">
                <a:sym typeface="Wingdings" panose="05000000000000000000" pitchFamily="2" charset="2"/>
              </a:rPr>
              <a:t> </a:t>
            </a:r>
            <a:r>
              <a:rPr lang="de-DE" sz="1400" b="1" i="1" dirty="0" err="1">
                <a:sym typeface="Wingdings" panose="05000000000000000000" pitchFamily="2" charset="2"/>
              </a:rPr>
              <a:t>modules</a:t>
            </a:r>
            <a:r>
              <a:rPr lang="de-DE" sz="1400" b="1" i="1" dirty="0">
                <a:sym typeface="Wingdings" panose="05000000000000000000" pitchFamily="2" charset="2"/>
              </a:rPr>
              <a:t>\</a:t>
            </a:r>
            <a:r>
              <a:rPr lang="de-DE" sz="1400" b="1" i="1" dirty="0" err="1">
                <a:sym typeface="Wingdings" panose="05000000000000000000" pitchFamily="2" charset="2"/>
              </a:rPr>
              <a:t>com.anderscore.modx</a:t>
            </a:r>
            <a:r>
              <a:rPr lang="de-DE" sz="1400" b="1" i="1" dirty="0">
                <a:sym typeface="Wingdings" panose="05000000000000000000" pitchFamily="2" charset="2"/>
              </a:rPr>
              <a:t>\module-info.java </a:t>
            </a:r>
            <a:r>
              <a:rPr lang="de-DE" sz="1400" b="1" i="1" dirty="0" err="1">
                <a:sym typeface="Wingdings" panose="05000000000000000000" pitchFamily="2" charset="2"/>
              </a:rPr>
              <a:t>modules</a:t>
            </a:r>
            <a:r>
              <a:rPr lang="de-DE" sz="1400" b="1" i="1" dirty="0">
                <a:sym typeface="Wingdings" panose="05000000000000000000" pitchFamily="2" charset="2"/>
              </a:rPr>
              <a:t>\</a:t>
            </a:r>
            <a:r>
              <a:rPr lang="de-DE" sz="1400" b="1" i="1" dirty="0" err="1">
                <a:sym typeface="Wingdings" panose="05000000000000000000" pitchFamily="2" charset="2"/>
              </a:rPr>
              <a:t>com.anderscore.modx</a:t>
            </a:r>
            <a:r>
              <a:rPr lang="de-DE" sz="1400" b="1" i="1" dirty="0">
                <a:sym typeface="Wingdings" panose="05000000000000000000" pitchFamily="2" charset="2"/>
              </a:rPr>
              <a:t>\</a:t>
            </a:r>
            <a:r>
              <a:rPr lang="de-DE" sz="1400" b="1" i="1" dirty="0" err="1">
                <a:sym typeface="Wingdings" panose="05000000000000000000" pitchFamily="2" charset="2"/>
              </a:rPr>
              <a:t>com</a:t>
            </a:r>
            <a:r>
              <a:rPr lang="de-DE" sz="1400" b="1" i="1" dirty="0">
                <a:sym typeface="Wingdings" panose="05000000000000000000" pitchFamily="2" charset="2"/>
              </a:rPr>
              <a:t>\</a:t>
            </a:r>
            <a:r>
              <a:rPr lang="de-DE" sz="1400" b="1" i="1" dirty="0" err="1">
                <a:sym typeface="Wingdings" panose="05000000000000000000" pitchFamily="2" charset="2"/>
              </a:rPr>
              <a:t>anderscore</a:t>
            </a:r>
            <a:r>
              <a:rPr lang="de-DE" sz="1400" b="1" i="1" dirty="0">
                <a:sym typeface="Wingdings" panose="05000000000000000000" pitchFamily="2" charset="2"/>
              </a:rPr>
              <a:t>\</a:t>
            </a:r>
            <a:r>
              <a:rPr lang="de-DE" sz="1400" b="1" i="1" dirty="0" err="1">
                <a:sym typeface="Wingdings" panose="05000000000000000000" pitchFamily="2" charset="2"/>
              </a:rPr>
              <a:t>modx</a:t>
            </a:r>
            <a:r>
              <a:rPr lang="de-DE" sz="1400" b="1" i="1" dirty="0">
                <a:sym typeface="Wingdings" panose="05000000000000000000" pitchFamily="2" charset="2"/>
              </a:rPr>
              <a:t>\</a:t>
            </a:r>
            <a:r>
              <a:rPr lang="de-DE" sz="1400" b="1" i="1" dirty="0" err="1">
                <a:sym typeface="Wingdings" panose="05000000000000000000" pitchFamily="2" charset="2"/>
              </a:rPr>
              <a:t>article</a:t>
            </a:r>
            <a:r>
              <a:rPr lang="de-DE" sz="1400" b="1" i="1" dirty="0">
                <a:sym typeface="Wingdings" panose="05000000000000000000" pitchFamily="2" charset="2"/>
              </a:rPr>
              <a:t>\*.</a:t>
            </a:r>
            <a:r>
              <a:rPr lang="de-DE" sz="1400" b="1" i="1" dirty="0" err="1">
                <a:sym typeface="Wingdings" panose="05000000000000000000" pitchFamily="2" charset="2"/>
              </a:rPr>
              <a:t>java</a:t>
            </a:r>
            <a:endParaRPr lang="de-DE" sz="1400" b="1" i="1" dirty="0">
              <a:sym typeface="Wingdings" panose="05000000000000000000" pitchFamily="2" charset="2"/>
            </a:endParaRPr>
          </a:p>
          <a:p>
            <a:pPr marL="0" indent="0">
              <a:buNone/>
            </a:pPr>
            <a:endParaRPr lang="de-DE" sz="1400" dirty="0">
              <a:sym typeface="Wingdings" panose="05000000000000000000" pitchFamily="2" charset="2"/>
            </a:endParaRPr>
          </a:p>
          <a:p>
            <a:pPr marL="0" indent="0">
              <a:buNone/>
            </a:pPr>
            <a:r>
              <a:rPr lang="de-DE" sz="1400" b="1" i="1" dirty="0" err="1">
                <a:sym typeface="Wingdings" panose="05000000000000000000" pitchFamily="2" charset="2"/>
              </a:rPr>
              <a:t>javac</a:t>
            </a:r>
            <a:r>
              <a:rPr lang="de-DE" sz="1400" b="1" i="1" dirty="0">
                <a:sym typeface="Wingdings" panose="05000000000000000000" pitchFamily="2" charset="2"/>
              </a:rPr>
              <a:t> --module-</a:t>
            </a:r>
            <a:r>
              <a:rPr lang="de-DE" sz="1400" b="1" i="1" dirty="0" err="1">
                <a:sym typeface="Wingdings" panose="05000000000000000000" pitchFamily="2" charset="2"/>
              </a:rPr>
              <a:t>path</a:t>
            </a:r>
            <a:r>
              <a:rPr lang="de-DE" sz="1400" b="1" i="1" dirty="0">
                <a:sym typeface="Wingdings" panose="05000000000000000000" pitchFamily="2" charset="2"/>
              </a:rPr>
              <a:t> </a:t>
            </a:r>
            <a:r>
              <a:rPr lang="de-DE" sz="1400" b="1" i="1" dirty="0" err="1">
                <a:sym typeface="Wingdings" panose="05000000000000000000" pitchFamily="2" charset="2"/>
              </a:rPr>
              <a:t>modules</a:t>
            </a:r>
            <a:r>
              <a:rPr lang="de-DE" sz="1400" b="1" i="1" dirty="0">
                <a:sym typeface="Wingdings" panose="05000000000000000000" pitchFamily="2" charset="2"/>
              </a:rPr>
              <a:t> </a:t>
            </a:r>
            <a:r>
              <a:rPr lang="de-DE" sz="1400" b="1" i="1" dirty="0" err="1">
                <a:sym typeface="Wingdings" panose="05000000000000000000" pitchFamily="2" charset="2"/>
              </a:rPr>
              <a:t>modules</a:t>
            </a:r>
            <a:r>
              <a:rPr lang="de-DE" sz="1400" b="1" i="1" dirty="0">
                <a:sym typeface="Wingdings" panose="05000000000000000000" pitchFamily="2" charset="2"/>
              </a:rPr>
              <a:t>\</a:t>
            </a:r>
            <a:r>
              <a:rPr lang="de-DE" sz="1400" b="1" i="1" dirty="0" err="1">
                <a:sym typeface="Wingdings" panose="05000000000000000000" pitchFamily="2" charset="2"/>
              </a:rPr>
              <a:t>com.anderscore.mody</a:t>
            </a:r>
            <a:r>
              <a:rPr lang="de-DE" sz="1400" b="1" i="1" dirty="0">
                <a:sym typeface="Wingdings" panose="05000000000000000000" pitchFamily="2" charset="2"/>
              </a:rPr>
              <a:t>\module-info.java </a:t>
            </a:r>
            <a:r>
              <a:rPr lang="de-DE" sz="1400" b="1" i="1" dirty="0" err="1">
                <a:sym typeface="Wingdings" panose="05000000000000000000" pitchFamily="2" charset="2"/>
              </a:rPr>
              <a:t>modules</a:t>
            </a:r>
            <a:r>
              <a:rPr lang="de-DE" sz="1400" b="1" i="1" dirty="0">
                <a:sym typeface="Wingdings" panose="05000000000000000000" pitchFamily="2" charset="2"/>
              </a:rPr>
              <a:t>\</a:t>
            </a:r>
            <a:r>
              <a:rPr lang="de-DE" sz="1400" b="1" i="1" dirty="0" err="1">
                <a:sym typeface="Wingdings" panose="05000000000000000000" pitchFamily="2" charset="2"/>
              </a:rPr>
              <a:t>com.anderscore.mody</a:t>
            </a:r>
            <a:r>
              <a:rPr lang="de-DE" sz="1400" b="1" i="1" dirty="0">
                <a:sym typeface="Wingdings" panose="05000000000000000000" pitchFamily="2" charset="2"/>
              </a:rPr>
              <a:t>\</a:t>
            </a:r>
            <a:r>
              <a:rPr lang="de-DE" sz="1400" b="1" i="1" dirty="0" err="1">
                <a:sym typeface="Wingdings" panose="05000000000000000000" pitchFamily="2" charset="2"/>
              </a:rPr>
              <a:t>com</a:t>
            </a:r>
            <a:r>
              <a:rPr lang="de-DE" sz="1400" b="1" i="1" dirty="0">
                <a:sym typeface="Wingdings" panose="05000000000000000000" pitchFamily="2" charset="2"/>
              </a:rPr>
              <a:t>\</a:t>
            </a:r>
            <a:r>
              <a:rPr lang="de-DE" sz="1400" b="1" i="1" dirty="0" err="1">
                <a:sym typeface="Wingdings" panose="05000000000000000000" pitchFamily="2" charset="2"/>
              </a:rPr>
              <a:t>anderscore</a:t>
            </a:r>
            <a:r>
              <a:rPr lang="de-DE" sz="1400" b="1" i="1" dirty="0">
                <a:sym typeface="Wingdings" panose="05000000000000000000" pitchFamily="2" charset="2"/>
              </a:rPr>
              <a:t>\</a:t>
            </a:r>
            <a:r>
              <a:rPr lang="de-DE" sz="1400" b="1" i="1" dirty="0" err="1">
                <a:sym typeface="Wingdings" panose="05000000000000000000" pitchFamily="2" charset="2"/>
              </a:rPr>
              <a:t>mody</a:t>
            </a:r>
            <a:r>
              <a:rPr lang="de-DE" sz="1400" b="1" i="1" dirty="0">
                <a:sym typeface="Wingdings" panose="05000000000000000000" pitchFamily="2" charset="2"/>
              </a:rPr>
              <a:t>\</a:t>
            </a:r>
            <a:r>
              <a:rPr lang="de-DE" sz="1400" b="1" i="1" dirty="0" err="1">
                <a:sym typeface="Wingdings" panose="05000000000000000000" pitchFamily="2" charset="2"/>
              </a:rPr>
              <a:t>lager</a:t>
            </a:r>
            <a:r>
              <a:rPr lang="de-DE" sz="1400" b="1" i="1" dirty="0">
                <a:sym typeface="Wingdings" panose="05000000000000000000" pitchFamily="2" charset="2"/>
              </a:rPr>
              <a:t>\Lager.java</a:t>
            </a:r>
          </a:p>
          <a:p>
            <a:pPr marL="0" indent="0">
              <a:buNone/>
            </a:pPr>
            <a:endParaRPr lang="de-DE" sz="1400" dirty="0">
              <a:sym typeface="Wingdings" panose="05000000000000000000" pitchFamily="2" charset="2"/>
            </a:endParaRPr>
          </a:p>
          <a:p>
            <a:pPr marL="0" indent="0">
              <a:buNone/>
            </a:pPr>
            <a:r>
              <a:rPr lang="de-DE" sz="1400" dirty="0">
                <a:sym typeface="Wingdings" panose="05000000000000000000" pitchFamily="2" charset="2"/>
              </a:rPr>
              <a:t>-m –</a:t>
            </a:r>
            <a:r>
              <a:rPr lang="de-DE" sz="1400" dirty="0" err="1">
                <a:sym typeface="Wingdings" panose="05000000000000000000" pitchFamily="2" charset="2"/>
              </a:rPr>
              <a:t>modul</a:t>
            </a:r>
            <a:r>
              <a:rPr lang="de-DE" sz="1400" dirty="0">
                <a:sym typeface="Wingdings" panose="05000000000000000000" pitchFamily="2" charset="2"/>
              </a:rPr>
              <a:t> äquivalent, mit </a:t>
            </a:r>
            <a:r>
              <a:rPr lang="de-DE" sz="1400" dirty="0" err="1">
                <a:sym typeface="Wingdings" panose="05000000000000000000" pitchFamily="2" charset="2"/>
              </a:rPr>
              <a:t>mainclass</a:t>
            </a:r>
            <a:r>
              <a:rPr lang="de-DE" sz="1400" dirty="0">
                <a:sym typeface="Wingdings" panose="05000000000000000000" pitchFamily="2" charset="2"/>
              </a:rPr>
              <a:t>: -m </a:t>
            </a:r>
            <a:r>
              <a:rPr lang="de-DE" sz="1400" dirty="0" err="1">
                <a:sym typeface="Wingdings" panose="05000000000000000000" pitchFamily="2" charset="2"/>
              </a:rPr>
              <a:t>modulname</a:t>
            </a:r>
            <a:r>
              <a:rPr lang="de-DE" sz="1400" dirty="0">
                <a:sym typeface="Wingdings" panose="05000000000000000000" pitchFamily="2" charset="2"/>
              </a:rPr>
              <a:t>/</a:t>
            </a:r>
            <a:r>
              <a:rPr lang="de-DE" sz="1400" dirty="0" err="1">
                <a:sym typeface="Wingdings" panose="05000000000000000000" pitchFamily="2" charset="2"/>
              </a:rPr>
              <a:t>Mainclass</a:t>
            </a:r>
            <a:r>
              <a:rPr lang="de-DE" sz="1400" dirty="0">
                <a:sym typeface="Wingdings" panose="05000000000000000000" pitchFamily="2" charset="2"/>
              </a:rPr>
              <a:t> (fully </a:t>
            </a:r>
            <a:r>
              <a:rPr lang="de-DE" sz="1400" dirty="0" err="1">
                <a:sym typeface="Wingdings" panose="05000000000000000000" pitchFamily="2" charset="2"/>
              </a:rPr>
              <a:t>qualified</a:t>
            </a:r>
            <a:r>
              <a:rPr lang="de-DE" sz="1400" dirty="0">
                <a:sym typeface="Wingdings" panose="05000000000000000000" pitchFamily="2" charset="2"/>
              </a:rPr>
              <a:t>):</a:t>
            </a:r>
          </a:p>
          <a:p>
            <a:pPr marL="0" indent="0">
              <a:buNone/>
            </a:pPr>
            <a:r>
              <a:rPr lang="de-DE" sz="1400" b="1" i="1" dirty="0" err="1">
                <a:sym typeface="Wingdings" panose="05000000000000000000" pitchFamily="2" charset="2"/>
              </a:rPr>
              <a:t>java</a:t>
            </a:r>
            <a:r>
              <a:rPr lang="de-DE" sz="1400" b="1" i="1" dirty="0">
                <a:sym typeface="Wingdings" panose="05000000000000000000" pitchFamily="2" charset="2"/>
              </a:rPr>
              <a:t> --module-</a:t>
            </a:r>
            <a:r>
              <a:rPr lang="de-DE" sz="1400" b="1" i="1" dirty="0" err="1">
                <a:sym typeface="Wingdings" panose="05000000000000000000" pitchFamily="2" charset="2"/>
              </a:rPr>
              <a:t>path</a:t>
            </a:r>
            <a:r>
              <a:rPr lang="de-DE" sz="1400" b="1" i="1" dirty="0">
                <a:sym typeface="Wingdings" panose="05000000000000000000" pitchFamily="2" charset="2"/>
              </a:rPr>
              <a:t> </a:t>
            </a:r>
            <a:r>
              <a:rPr lang="de-DE" sz="1400" b="1" i="1" dirty="0" err="1">
                <a:sym typeface="Wingdings" panose="05000000000000000000" pitchFamily="2" charset="2"/>
              </a:rPr>
              <a:t>modules</a:t>
            </a:r>
            <a:r>
              <a:rPr lang="de-DE" sz="1400" b="1" i="1" dirty="0">
                <a:sym typeface="Wingdings" panose="05000000000000000000" pitchFamily="2" charset="2"/>
              </a:rPr>
              <a:t> --module </a:t>
            </a:r>
            <a:r>
              <a:rPr lang="de-DE" sz="1400" b="1" i="1" dirty="0" err="1">
                <a:sym typeface="Wingdings" panose="05000000000000000000" pitchFamily="2" charset="2"/>
              </a:rPr>
              <a:t>com.anderscore.mody</a:t>
            </a:r>
            <a:r>
              <a:rPr lang="de-DE" sz="1400" b="1" i="1" dirty="0">
                <a:sym typeface="Wingdings" panose="05000000000000000000" pitchFamily="2" charset="2"/>
              </a:rPr>
              <a:t>/</a:t>
            </a:r>
            <a:r>
              <a:rPr lang="de-DE" sz="1400" b="1" i="1" dirty="0" err="1">
                <a:sym typeface="Wingdings" panose="05000000000000000000" pitchFamily="2" charset="2"/>
              </a:rPr>
              <a:t>com.anderscore.mody.lager.Lager</a:t>
            </a:r>
            <a:endParaRPr lang="de-DE" sz="1400" b="1" i="1" dirty="0">
              <a:sym typeface="Wingdings" panose="05000000000000000000" pitchFamily="2" charset="2"/>
            </a:endParaRPr>
          </a:p>
          <a:p>
            <a:pPr marL="0" indent="0">
              <a:buNone/>
            </a:pPr>
            <a:endParaRPr lang="de-DE" sz="1400" b="1" i="1" dirty="0">
              <a:sym typeface="Wingdings" panose="05000000000000000000" pitchFamily="2" charset="2"/>
            </a:endParaRPr>
          </a:p>
          <a:p>
            <a:pPr marL="0" indent="0">
              <a:buNone/>
            </a:pPr>
            <a:r>
              <a:rPr lang="de-DE" sz="1400" u="sng" dirty="0">
                <a:sym typeface="Wingdings" panose="05000000000000000000" pitchFamily="2" charset="2"/>
              </a:rPr>
              <a:t>Test ohne Modul:</a:t>
            </a:r>
          </a:p>
          <a:p>
            <a:pPr marL="0" indent="0">
              <a:buNone/>
            </a:pPr>
            <a:r>
              <a:rPr lang="de-DE" sz="1400" b="1" i="1" dirty="0" err="1">
                <a:sym typeface="Wingdings" panose="05000000000000000000" pitchFamily="2" charset="2"/>
              </a:rPr>
              <a:t>java</a:t>
            </a:r>
            <a:r>
              <a:rPr lang="de-DE" sz="1400" b="1" i="1" dirty="0">
                <a:sym typeface="Wingdings" panose="05000000000000000000" pitchFamily="2" charset="2"/>
              </a:rPr>
              <a:t> --</a:t>
            </a:r>
            <a:r>
              <a:rPr lang="de-DE" sz="1400" b="1" i="1" dirty="0" err="1">
                <a:sym typeface="Wingdings" panose="05000000000000000000" pitchFamily="2" charset="2"/>
              </a:rPr>
              <a:t>class-path</a:t>
            </a:r>
            <a:r>
              <a:rPr lang="de-DE" sz="1400" b="1" i="1" dirty="0">
                <a:sym typeface="Wingdings" panose="05000000000000000000" pitchFamily="2" charset="2"/>
              </a:rPr>
              <a:t> </a:t>
            </a:r>
            <a:r>
              <a:rPr lang="de-DE" sz="1400" b="1" i="1" dirty="0" err="1">
                <a:sym typeface="Wingdings" panose="05000000000000000000" pitchFamily="2" charset="2"/>
              </a:rPr>
              <a:t>modules</a:t>
            </a:r>
            <a:r>
              <a:rPr lang="de-DE" sz="1400" b="1" i="1" dirty="0">
                <a:sym typeface="Wingdings" panose="05000000000000000000" pitchFamily="2" charset="2"/>
              </a:rPr>
              <a:t>\</a:t>
            </a:r>
            <a:r>
              <a:rPr lang="de-DE" sz="1400" b="1" i="1" dirty="0" err="1">
                <a:sym typeface="Wingdings" panose="05000000000000000000" pitchFamily="2" charset="2"/>
              </a:rPr>
              <a:t>com.anderscore.mody</a:t>
            </a:r>
            <a:r>
              <a:rPr lang="de-DE" sz="1400" b="1" i="1" dirty="0">
                <a:sym typeface="Wingdings" panose="05000000000000000000" pitchFamily="2" charset="2"/>
              </a:rPr>
              <a:t>\ </a:t>
            </a:r>
            <a:r>
              <a:rPr lang="de-DE" sz="1400" b="1" i="1" dirty="0" err="1">
                <a:sym typeface="Wingdings" panose="05000000000000000000" pitchFamily="2" charset="2"/>
              </a:rPr>
              <a:t>com.anderscore.mody.lager.Lager</a:t>
            </a:r>
            <a:endParaRPr lang="de-DE" sz="1400" b="1" i="1" dirty="0">
              <a:sym typeface="Wingdings" panose="05000000000000000000" pitchFamily="2" charset="2"/>
            </a:endParaRPr>
          </a:p>
          <a:p>
            <a:pPr marL="0" indent="0">
              <a:buNone/>
            </a:pPr>
            <a:r>
              <a:rPr lang="de-DE" sz="1100" dirty="0" err="1">
                <a:solidFill>
                  <a:srgbClr val="FF0000"/>
                </a:solidFill>
                <a:sym typeface="Wingdings" panose="05000000000000000000" pitchFamily="2" charset="2"/>
              </a:rPr>
              <a:t>Exception</a:t>
            </a:r>
            <a:r>
              <a:rPr lang="de-DE" sz="1100" dirty="0">
                <a:solidFill>
                  <a:srgbClr val="FF0000"/>
                </a:solidFill>
                <a:sym typeface="Wingdings" panose="05000000000000000000" pitchFamily="2" charset="2"/>
              </a:rPr>
              <a:t> in </a:t>
            </a:r>
            <a:r>
              <a:rPr lang="de-DE" sz="1100" dirty="0" err="1">
                <a:solidFill>
                  <a:srgbClr val="FF0000"/>
                </a:solidFill>
                <a:sym typeface="Wingdings" panose="05000000000000000000" pitchFamily="2" charset="2"/>
              </a:rPr>
              <a:t>thread</a:t>
            </a:r>
            <a:r>
              <a:rPr lang="de-DE" sz="1100" dirty="0">
                <a:solidFill>
                  <a:srgbClr val="FF0000"/>
                </a:solidFill>
                <a:sym typeface="Wingdings" panose="05000000000000000000" pitchFamily="2" charset="2"/>
              </a:rPr>
              <a:t> "</a:t>
            </a:r>
            <a:r>
              <a:rPr lang="de-DE" sz="1100" dirty="0" err="1">
                <a:solidFill>
                  <a:srgbClr val="FF0000"/>
                </a:solidFill>
                <a:sym typeface="Wingdings" panose="05000000000000000000" pitchFamily="2" charset="2"/>
              </a:rPr>
              <a:t>main</a:t>
            </a:r>
            <a:r>
              <a:rPr lang="de-DE" sz="1100" dirty="0">
                <a:solidFill>
                  <a:srgbClr val="FF0000"/>
                </a:solidFill>
                <a:sym typeface="Wingdings" panose="05000000000000000000" pitchFamily="2" charset="2"/>
              </a:rPr>
              <a:t>" </a:t>
            </a:r>
            <a:r>
              <a:rPr lang="de-DE" sz="1100" dirty="0" err="1">
                <a:solidFill>
                  <a:srgbClr val="FF0000"/>
                </a:solidFill>
                <a:sym typeface="Wingdings" panose="05000000000000000000" pitchFamily="2" charset="2"/>
              </a:rPr>
              <a:t>java.lang.NoClassDefFoundError</a:t>
            </a:r>
            <a:r>
              <a:rPr lang="de-DE" sz="1100" dirty="0">
                <a:solidFill>
                  <a:srgbClr val="FF0000"/>
                </a:solidFill>
                <a:sym typeface="Wingdings" panose="05000000000000000000" pitchFamily="2" charset="2"/>
              </a:rPr>
              <a:t>: </a:t>
            </a:r>
            <a:r>
              <a:rPr lang="de-DE" sz="1100" dirty="0" err="1">
                <a:solidFill>
                  <a:srgbClr val="FF0000"/>
                </a:solidFill>
                <a:sym typeface="Wingdings" panose="05000000000000000000" pitchFamily="2" charset="2"/>
              </a:rPr>
              <a:t>com</a:t>
            </a:r>
            <a:r>
              <a:rPr lang="de-DE" sz="1100" dirty="0">
                <a:solidFill>
                  <a:srgbClr val="FF0000"/>
                </a:solidFill>
                <a:sym typeface="Wingdings" panose="05000000000000000000" pitchFamily="2" charset="2"/>
              </a:rPr>
              <a:t>/</a:t>
            </a:r>
            <a:r>
              <a:rPr lang="de-DE" sz="1100" dirty="0" err="1">
                <a:solidFill>
                  <a:srgbClr val="FF0000"/>
                </a:solidFill>
                <a:sym typeface="Wingdings" panose="05000000000000000000" pitchFamily="2" charset="2"/>
              </a:rPr>
              <a:t>anderscore</a:t>
            </a:r>
            <a:r>
              <a:rPr lang="de-DE" sz="1100" dirty="0">
                <a:solidFill>
                  <a:srgbClr val="FF0000"/>
                </a:solidFill>
                <a:sym typeface="Wingdings" panose="05000000000000000000" pitchFamily="2" charset="2"/>
              </a:rPr>
              <a:t>/</a:t>
            </a:r>
            <a:r>
              <a:rPr lang="de-DE" sz="1100" dirty="0" err="1">
                <a:solidFill>
                  <a:srgbClr val="FF0000"/>
                </a:solidFill>
                <a:sym typeface="Wingdings" panose="05000000000000000000" pitchFamily="2" charset="2"/>
              </a:rPr>
              <a:t>modx</a:t>
            </a:r>
            <a:r>
              <a:rPr lang="de-DE" sz="1100" dirty="0">
                <a:solidFill>
                  <a:srgbClr val="FF0000"/>
                </a:solidFill>
                <a:sym typeface="Wingdings" panose="05000000000000000000" pitchFamily="2" charset="2"/>
              </a:rPr>
              <a:t>/</a:t>
            </a:r>
            <a:r>
              <a:rPr lang="de-DE" sz="1100" dirty="0" err="1">
                <a:solidFill>
                  <a:srgbClr val="FF0000"/>
                </a:solidFill>
                <a:sym typeface="Wingdings" panose="05000000000000000000" pitchFamily="2" charset="2"/>
              </a:rPr>
              <a:t>article</a:t>
            </a:r>
            <a:r>
              <a:rPr lang="de-DE" sz="1100" dirty="0">
                <a:solidFill>
                  <a:srgbClr val="FF0000"/>
                </a:solidFill>
                <a:sym typeface="Wingdings" panose="05000000000000000000" pitchFamily="2" charset="2"/>
              </a:rPr>
              <a:t>/Artikel</a:t>
            </a:r>
          </a:p>
          <a:p>
            <a:pPr marL="0" indent="0">
              <a:buNone/>
            </a:pPr>
            <a:r>
              <a:rPr lang="de-DE" sz="1100" dirty="0">
                <a:solidFill>
                  <a:srgbClr val="FF0000"/>
                </a:solidFill>
                <a:sym typeface="Wingdings" panose="05000000000000000000" pitchFamily="2" charset="2"/>
              </a:rPr>
              <a:t>        at </a:t>
            </a:r>
            <a:r>
              <a:rPr lang="de-DE" sz="1100" dirty="0" err="1">
                <a:solidFill>
                  <a:srgbClr val="FF0000"/>
                </a:solidFill>
                <a:sym typeface="Wingdings" panose="05000000000000000000" pitchFamily="2" charset="2"/>
              </a:rPr>
              <a:t>com.anderscore.mody.lager.Lager.main</a:t>
            </a:r>
            <a:r>
              <a:rPr lang="de-DE" sz="1100" dirty="0">
                <a:solidFill>
                  <a:srgbClr val="FF0000"/>
                </a:solidFill>
                <a:sym typeface="Wingdings" panose="05000000000000000000" pitchFamily="2" charset="2"/>
              </a:rPr>
              <a:t>(Lager.java:7)</a:t>
            </a:r>
          </a:p>
          <a:p>
            <a:pPr marL="0" indent="0">
              <a:buNone/>
            </a:pPr>
            <a:r>
              <a:rPr lang="de-DE" sz="1100" dirty="0" err="1">
                <a:solidFill>
                  <a:srgbClr val="FF0000"/>
                </a:solidFill>
                <a:sym typeface="Wingdings" panose="05000000000000000000" pitchFamily="2" charset="2"/>
              </a:rPr>
              <a:t>Caused</a:t>
            </a:r>
            <a:r>
              <a:rPr lang="de-DE" sz="1100" dirty="0">
                <a:solidFill>
                  <a:srgbClr val="FF0000"/>
                </a:solidFill>
                <a:sym typeface="Wingdings" panose="05000000000000000000" pitchFamily="2" charset="2"/>
              </a:rPr>
              <a:t> </a:t>
            </a:r>
            <a:r>
              <a:rPr lang="de-DE" sz="1100" dirty="0" err="1">
                <a:solidFill>
                  <a:srgbClr val="FF0000"/>
                </a:solidFill>
                <a:sym typeface="Wingdings" panose="05000000000000000000" pitchFamily="2" charset="2"/>
              </a:rPr>
              <a:t>by</a:t>
            </a:r>
            <a:r>
              <a:rPr lang="de-DE" sz="1100" dirty="0">
                <a:solidFill>
                  <a:srgbClr val="FF0000"/>
                </a:solidFill>
                <a:sym typeface="Wingdings" panose="05000000000000000000" pitchFamily="2" charset="2"/>
              </a:rPr>
              <a:t>: </a:t>
            </a:r>
            <a:r>
              <a:rPr lang="de-DE" sz="1100" dirty="0" err="1">
                <a:solidFill>
                  <a:srgbClr val="FF0000"/>
                </a:solidFill>
                <a:sym typeface="Wingdings" panose="05000000000000000000" pitchFamily="2" charset="2"/>
              </a:rPr>
              <a:t>java.lang.ClassNotFoundException</a:t>
            </a:r>
            <a:r>
              <a:rPr lang="de-DE" sz="1100" dirty="0">
                <a:solidFill>
                  <a:srgbClr val="FF0000"/>
                </a:solidFill>
                <a:sym typeface="Wingdings" panose="05000000000000000000" pitchFamily="2" charset="2"/>
              </a:rPr>
              <a:t>: </a:t>
            </a:r>
            <a:r>
              <a:rPr lang="de-DE" sz="1100" dirty="0" err="1">
                <a:solidFill>
                  <a:srgbClr val="FF0000"/>
                </a:solidFill>
                <a:sym typeface="Wingdings" panose="05000000000000000000" pitchFamily="2" charset="2"/>
              </a:rPr>
              <a:t>com.anderscore.modx.article.Artikel</a:t>
            </a:r>
            <a:endParaRPr lang="de-DE" sz="1100" dirty="0">
              <a:solidFill>
                <a:srgbClr val="FF0000"/>
              </a:solidFill>
              <a:sym typeface="Wingdings" panose="05000000000000000000" pitchFamily="2" charset="2"/>
            </a:endParaRPr>
          </a:p>
          <a:p>
            <a:pPr marL="0" indent="0">
              <a:buNone/>
            </a:pPr>
            <a:r>
              <a:rPr lang="de-DE" sz="1100" dirty="0">
                <a:solidFill>
                  <a:srgbClr val="FF0000"/>
                </a:solidFill>
                <a:sym typeface="Wingdings" panose="05000000000000000000" pitchFamily="2" charset="2"/>
              </a:rPr>
              <a:t>[…]</a:t>
            </a:r>
          </a:p>
          <a:p>
            <a:pPr marL="0" indent="0">
              <a:buNone/>
            </a:pPr>
            <a:endParaRPr lang="de-DE" sz="1400" b="1" i="1" dirty="0">
              <a:sym typeface="Wingdings" panose="05000000000000000000" pitchFamily="2" charset="2"/>
            </a:endParaRPr>
          </a:p>
          <a:p>
            <a:pPr marL="0" indent="0">
              <a:buNone/>
            </a:pPr>
            <a:endParaRPr lang="de-DE" sz="1400" dirty="0">
              <a:sym typeface="Wingdings" panose="05000000000000000000" pitchFamily="2" charset="2"/>
            </a:endParaRPr>
          </a:p>
          <a:p>
            <a:pPr marL="0" indent="0">
              <a:buNone/>
            </a:pPr>
            <a:endParaRPr lang="de-DE" sz="1400" dirty="0">
              <a:sym typeface="Wingdings" panose="05000000000000000000" pitchFamily="2" charset="2"/>
            </a:endParaRPr>
          </a:p>
          <a:p>
            <a:pPr marL="0" indent="0">
              <a:buNone/>
            </a:pPr>
            <a:endParaRPr lang="de-DE" sz="1400" dirty="0">
              <a:sym typeface="Wingdings" panose="05000000000000000000" pitchFamily="2" charset="2"/>
            </a:endParaRPr>
          </a:p>
        </p:txBody>
      </p:sp>
    </p:spTree>
    <p:extLst>
      <p:ext uri="{BB962C8B-B14F-4D97-AF65-F5344CB8AC3E}">
        <p14:creationId xmlns:p14="http://schemas.microsoft.com/office/powerpoint/2010/main" val="1005815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Grafik 19" descr="micha_schiffe_.jpeg"/>
          <p:cNvPicPr>
            <a:picLocks noChangeAspect="1"/>
          </p:cNvPicPr>
          <p:nvPr/>
        </p:nvPicPr>
        <p:blipFill>
          <a:blip r:embed="rId3" cstate="print"/>
          <a:srcRect/>
          <a:stretch>
            <a:fillRect/>
          </a:stretch>
        </p:blipFill>
        <p:spPr bwMode="auto">
          <a:xfrm>
            <a:off x="254000" y="1595438"/>
            <a:ext cx="8626475" cy="4425850"/>
          </a:xfrm>
          <a:prstGeom prst="rect">
            <a:avLst/>
          </a:prstGeom>
          <a:noFill/>
          <a:ln w="9525">
            <a:noFill/>
            <a:miter lim="800000"/>
            <a:headEnd/>
            <a:tailEnd/>
          </a:ln>
        </p:spPr>
      </p:pic>
      <p:sp>
        <p:nvSpPr>
          <p:cNvPr id="16387" name="Rectangle 6"/>
          <p:cNvSpPr>
            <a:spLocks noGrp="1" noChangeArrowheads="1"/>
          </p:cNvSpPr>
          <p:nvPr>
            <p:ph type="title"/>
          </p:nvPr>
        </p:nvSpPr>
        <p:spPr>
          <a:xfrm>
            <a:off x="457200" y="115888"/>
            <a:ext cx="3409950" cy="706437"/>
          </a:xfrm>
        </p:spPr>
        <p:txBody>
          <a:bodyPr/>
          <a:lstStyle/>
          <a:p>
            <a:r>
              <a:rPr lang="de-DE" dirty="0"/>
              <a:t>Java 9: Highlights</a:t>
            </a:r>
          </a:p>
        </p:txBody>
      </p:sp>
      <p:sp>
        <p:nvSpPr>
          <p:cNvPr id="16388" name="Text Box 7"/>
          <p:cNvSpPr txBox="1">
            <a:spLocks noChangeArrowheads="1"/>
          </p:cNvSpPr>
          <p:nvPr/>
        </p:nvSpPr>
        <p:spPr bwMode="auto">
          <a:xfrm>
            <a:off x="473075" y="1694135"/>
            <a:ext cx="7416800" cy="366713"/>
          </a:xfrm>
          <a:prstGeom prst="rect">
            <a:avLst/>
          </a:prstGeom>
          <a:noFill/>
          <a:ln w="9525">
            <a:noFill/>
            <a:miter lim="800000"/>
            <a:headEnd/>
            <a:tailE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Arial" charset="0"/>
                <a:ea typeface="+mn-ea"/>
                <a:cs typeface="+mn-cs"/>
              </a:rPr>
              <a:t>1. </a:t>
            </a:r>
            <a:r>
              <a:rPr lang="de-DE" sz="1800" dirty="0" err="1">
                <a:solidFill>
                  <a:srgbClr val="000000"/>
                </a:solidFill>
                <a:latin typeface="Arial" charset="0"/>
              </a:rPr>
              <a:t>Jigsaw</a:t>
            </a:r>
            <a:r>
              <a:rPr lang="de-DE" sz="1800" dirty="0">
                <a:solidFill>
                  <a:srgbClr val="000000"/>
                </a:solidFill>
                <a:latin typeface="Arial" charset="0"/>
              </a:rPr>
              <a:t> (Modulsystem)</a:t>
            </a:r>
            <a:endParaRPr kumimoji="0" lang="de-DE" sz="18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6389" name="Text Box 8"/>
          <p:cNvSpPr txBox="1">
            <a:spLocks noChangeArrowheads="1"/>
          </p:cNvSpPr>
          <p:nvPr/>
        </p:nvSpPr>
        <p:spPr bwMode="auto">
          <a:xfrm>
            <a:off x="473075" y="2348880"/>
            <a:ext cx="7416800" cy="369887"/>
          </a:xfrm>
          <a:prstGeom prst="rect">
            <a:avLst/>
          </a:prstGeom>
          <a:noFill/>
          <a:ln w="9525">
            <a:noFill/>
            <a:miter lim="800000"/>
            <a:headEnd/>
            <a:tailE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Arial" charset="0"/>
                <a:ea typeface="+mn-ea"/>
                <a:cs typeface="+mn-cs"/>
              </a:rPr>
              <a:t>2. </a:t>
            </a:r>
            <a:r>
              <a:rPr kumimoji="0" lang="de-DE" sz="1800" b="0" i="0" u="none" strike="noStrike" kern="1200" cap="none" spc="0" normalizeH="0" baseline="0" noProof="0" dirty="0" err="1">
                <a:ln>
                  <a:noFill/>
                </a:ln>
                <a:solidFill>
                  <a:srgbClr val="000000"/>
                </a:solidFill>
                <a:effectLst/>
                <a:uLnTx/>
                <a:uFillTx/>
                <a:latin typeface="Arial" charset="0"/>
                <a:ea typeface="+mn-ea"/>
                <a:cs typeface="+mn-cs"/>
              </a:rPr>
              <a:t>JShell</a:t>
            </a:r>
            <a:endParaRPr kumimoji="0" lang="de-DE" sz="18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6390" name="Text Box 9"/>
          <p:cNvSpPr txBox="1">
            <a:spLocks noChangeArrowheads="1"/>
          </p:cNvSpPr>
          <p:nvPr/>
        </p:nvSpPr>
        <p:spPr bwMode="auto">
          <a:xfrm>
            <a:off x="461963" y="3068960"/>
            <a:ext cx="7415212" cy="366712"/>
          </a:xfrm>
          <a:prstGeom prst="rect">
            <a:avLst/>
          </a:prstGeom>
          <a:noFill/>
          <a:ln w="9525">
            <a:noFill/>
            <a:miter lim="800000"/>
            <a:headEnd/>
            <a:tailE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Arial" charset="0"/>
                <a:ea typeface="+mn-ea"/>
                <a:cs typeface="+mn-cs"/>
              </a:rPr>
              <a:t>3</a:t>
            </a:r>
            <a:r>
              <a:rPr lang="de-DE" sz="1800" dirty="0">
                <a:solidFill>
                  <a:srgbClr val="000000"/>
                </a:solidFill>
                <a:latin typeface="Arial" charset="0"/>
              </a:rPr>
              <a:t>. Was noch?</a:t>
            </a:r>
            <a:endParaRPr kumimoji="0" lang="de-DE" sz="18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6391" name="Text Box 10"/>
          <p:cNvSpPr txBox="1">
            <a:spLocks noChangeArrowheads="1"/>
          </p:cNvSpPr>
          <p:nvPr/>
        </p:nvSpPr>
        <p:spPr bwMode="auto">
          <a:xfrm>
            <a:off x="468313" y="3717032"/>
            <a:ext cx="7415212" cy="366712"/>
          </a:xfrm>
          <a:prstGeom prst="rect">
            <a:avLst/>
          </a:prstGeom>
          <a:noFill/>
          <a:ln w="9525">
            <a:noFill/>
            <a:miter lim="800000"/>
            <a:headEnd/>
            <a:tailE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Arial" charset="0"/>
                <a:ea typeface="+mn-ea"/>
                <a:cs typeface="+mn-cs"/>
              </a:rPr>
              <a:t>4. Links</a:t>
            </a:r>
          </a:p>
        </p:txBody>
      </p:sp>
      <p:sp>
        <p:nvSpPr>
          <p:cNvPr id="16398" name="Rechteck 14"/>
          <p:cNvSpPr>
            <a:spLocks noChangeArrowheads="1"/>
          </p:cNvSpPr>
          <p:nvPr/>
        </p:nvSpPr>
        <p:spPr bwMode="auto">
          <a:xfrm>
            <a:off x="246063" y="3502149"/>
            <a:ext cx="8786812" cy="142875"/>
          </a:xfrm>
          <a:prstGeom prst="rect">
            <a:avLst/>
          </a:prstGeom>
          <a:solidFill>
            <a:schemeClr val="bg1"/>
          </a:solidFill>
          <a:ln w="12700" algn="ctr">
            <a:noFill/>
            <a:round/>
            <a:headEnd type="none" w="sm" len="sm"/>
            <a:tailEnd type="none" w="sm" len="sm"/>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2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6399" name="Rechteck 16"/>
          <p:cNvSpPr>
            <a:spLocks noChangeArrowheads="1"/>
          </p:cNvSpPr>
          <p:nvPr/>
        </p:nvSpPr>
        <p:spPr bwMode="auto">
          <a:xfrm>
            <a:off x="107950" y="2133997"/>
            <a:ext cx="8786813" cy="142875"/>
          </a:xfrm>
          <a:prstGeom prst="rect">
            <a:avLst/>
          </a:prstGeom>
          <a:solidFill>
            <a:schemeClr val="bg1"/>
          </a:solidFill>
          <a:ln w="12700" algn="ctr">
            <a:noFill/>
            <a:round/>
            <a:headEnd type="none" w="sm" len="sm"/>
            <a:tailEnd type="none" w="sm" len="sm"/>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2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6400" name="Rechteck 17"/>
          <p:cNvSpPr>
            <a:spLocks noChangeArrowheads="1"/>
          </p:cNvSpPr>
          <p:nvPr/>
        </p:nvSpPr>
        <p:spPr bwMode="auto">
          <a:xfrm>
            <a:off x="179512" y="4149080"/>
            <a:ext cx="8786813" cy="142875"/>
          </a:xfrm>
          <a:prstGeom prst="rect">
            <a:avLst/>
          </a:prstGeom>
          <a:solidFill>
            <a:schemeClr val="bg1"/>
          </a:solidFill>
          <a:ln w="12700" algn="ctr">
            <a:noFill/>
            <a:round/>
            <a:headEnd type="none" w="sm" len="sm"/>
            <a:tailEnd type="none" w="sm" len="sm"/>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2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6401" name="Rechteck 16"/>
          <p:cNvSpPr>
            <a:spLocks noChangeArrowheads="1"/>
          </p:cNvSpPr>
          <p:nvPr/>
        </p:nvSpPr>
        <p:spPr bwMode="auto">
          <a:xfrm>
            <a:off x="251520" y="2780704"/>
            <a:ext cx="8628955" cy="143099"/>
          </a:xfrm>
          <a:prstGeom prst="rect">
            <a:avLst/>
          </a:prstGeom>
          <a:solidFill>
            <a:schemeClr val="bg1"/>
          </a:solidFill>
          <a:ln w="12700" algn="ctr">
            <a:noFill/>
            <a:round/>
            <a:headEnd type="none" w="sm" len="sm"/>
            <a:tailEnd type="none" w="sm" len="sm"/>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2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8" name="Rechteck 17"/>
          <p:cNvSpPr>
            <a:spLocks noChangeArrowheads="1"/>
          </p:cNvSpPr>
          <p:nvPr/>
        </p:nvSpPr>
        <p:spPr bwMode="auto">
          <a:xfrm>
            <a:off x="179512" y="4797152"/>
            <a:ext cx="8786813" cy="142875"/>
          </a:xfrm>
          <a:prstGeom prst="rect">
            <a:avLst/>
          </a:prstGeom>
          <a:solidFill>
            <a:schemeClr val="bg1"/>
          </a:solidFill>
          <a:ln w="12700" algn="ctr">
            <a:noFill/>
            <a:round/>
            <a:headEnd type="none" w="sm" len="sm"/>
            <a:tailEnd type="none" w="sm" len="sm"/>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24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376398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726A2F-D477-4E68-9DDC-6E216460A212}"/>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C91FE71C-9E3E-4DF0-96B4-11EC9C37EE44}"/>
              </a:ext>
            </a:extLst>
          </p:cNvPr>
          <p:cNvSpPr>
            <a:spLocks noGrp="1"/>
          </p:cNvSpPr>
          <p:nvPr>
            <p:ph idx="1"/>
          </p:nvPr>
        </p:nvSpPr>
        <p:spPr/>
        <p:txBody>
          <a:bodyPr/>
          <a:lstStyle/>
          <a:p>
            <a:pPr marL="0" indent="0">
              <a:buNone/>
            </a:pPr>
            <a:r>
              <a:rPr lang="de-DE" b="1" dirty="0"/>
              <a:t>Multi-module </a:t>
            </a:r>
            <a:r>
              <a:rPr lang="de-DE" b="1" dirty="0" err="1"/>
              <a:t>compilation</a:t>
            </a:r>
            <a:endParaRPr lang="de-DE" b="1" dirty="0"/>
          </a:p>
          <a:p>
            <a:pPr marL="0" indent="0">
              <a:buNone/>
            </a:pPr>
            <a:endParaRPr lang="de-DE" sz="1100" b="1" i="1" dirty="0"/>
          </a:p>
          <a:p>
            <a:pPr marL="0" indent="0">
              <a:buNone/>
            </a:pPr>
            <a:r>
              <a:rPr lang="de-DE" sz="1100" b="1" i="1" dirty="0" err="1"/>
              <a:t>javac</a:t>
            </a:r>
            <a:r>
              <a:rPr lang="de-DE" sz="1100" b="1" i="1" dirty="0"/>
              <a:t> -d </a:t>
            </a:r>
            <a:r>
              <a:rPr lang="de-DE" sz="1100" b="1" i="1" dirty="0" err="1"/>
              <a:t>modules</a:t>
            </a:r>
            <a:r>
              <a:rPr lang="de-DE" sz="1100" b="1" i="1" dirty="0"/>
              <a:t> --module-</a:t>
            </a:r>
            <a:r>
              <a:rPr lang="de-DE" sz="1100" b="1" i="1" dirty="0" err="1"/>
              <a:t>source</a:t>
            </a:r>
            <a:r>
              <a:rPr lang="de-DE" sz="1100" b="1" i="1" dirty="0"/>
              <a:t>-</a:t>
            </a:r>
            <a:r>
              <a:rPr lang="de-DE" sz="1100" b="1" i="1" dirty="0" err="1"/>
              <a:t>path</a:t>
            </a:r>
            <a:r>
              <a:rPr lang="de-DE" sz="1100" b="1" i="1" dirty="0"/>
              <a:t> </a:t>
            </a:r>
            <a:r>
              <a:rPr lang="de-DE" sz="1100" b="1" i="1" dirty="0" err="1"/>
              <a:t>modules</a:t>
            </a:r>
            <a:r>
              <a:rPr lang="de-DE" sz="1100" b="1" i="1" dirty="0"/>
              <a:t> </a:t>
            </a:r>
            <a:r>
              <a:rPr lang="de-DE" sz="1100" b="1" i="1" dirty="0" err="1"/>
              <a:t>modules</a:t>
            </a:r>
            <a:r>
              <a:rPr lang="de-DE" sz="1100" b="1" i="1" dirty="0"/>
              <a:t>\</a:t>
            </a:r>
            <a:r>
              <a:rPr lang="de-DE" sz="1100" b="1" i="1" dirty="0" err="1"/>
              <a:t>com.anderscore.modx</a:t>
            </a:r>
            <a:r>
              <a:rPr lang="de-DE" sz="1100" b="1" i="1" dirty="0"/>
              <a:t>\module-info.java </a:t>
            </a:r>
            <a:r>
              <a:rPr lang="de-DE" sz="1100" b="1" i="1" dirty="0" err="1"/>
              <a:t>modules</a:t>
            </a:r>
            <a:r>
              <a:rPr lang="de-DE" sz="1100" b="1" i="1" dirty="0"/>
              <a:t>\</a:t>
            </a:r>
            <a:r>
              <a:rPr lang="de-DE" sz="1100" b="1" i="1" dirty="0" err="1"/>
              <a:t>com.anderscore.mody</a:t>
            </a:r>
            <a:r>
              <a:rPr lang="de-DE" sz="1100" b="1" i="1" dirty="0"/>
              <a:t>\module-info.java </a:t>
            </a:r>
            <a:r>
              <a:rPr lang="de-DE" sz="1100" b="1" i="1" dirty="0" err="1"/>
              <a:t>modules</a:t>
            </a:r>
            <a:r>
              <a:rPr lang="de-DE" sz="1100" b="1" i="1" dirty="0"/>
              <a:t>\</a:t>
            </a:r>
            <a:r>
              <a:rPr lang="de-DE" sz="1100" b="1" i="1" dirty="0" err="1"/>
              <a:t>com.anderscore.modx</a:t>
            </a:r>
            <a:r>
              <a:rPr lang="de-DE" sz="1100" b="1" i="1" dirty="0"/>
              <a:t>\</a:t>
            </a:r>
            <a:r>
              <a:rPr lang="de-DE" sz="1100" b="1" i="1" dirty="0" err="1"/>
              <a:t>com</a:t>
            </a:r>
            <a:r>
              <a:rPr lang="de-DE" sz="1100" b="1" i="1" dirty="0"/>
              <a:t>\</a:t>
            </a:r>
            <a:r>
              <a:rPr lang="de-DE" sz="1100" b="1" i="1" dirty="0" err="1"/>
              <a:t>anderscore</a:t>
            </a:r>
            <a:r>
              <a:rPr lang="de-DE" sz="1100" b="1" i="1" dirty="0"/>
              <a:t>\</a:t>
            </a:r>
            <a:r>
              <a:rPr lang="de-DE" sz="1100" b="1" i="1" dirty="0" err="1"/>
              <a:t>modx</a:t>
            </a:r>
            <a:r>
              <a:rPr lang="de-DE" sz="1100" b="1" i="1" dirty="0"/>
              <a:t>\</a:t>
            </a:r>
            <a:r>
              <a:rPr lang="de-DE" sz="1100" b="1" i="1" dirty="0" err="1"/>
              <a:t>article</a:t>
            </a:r>
            <a:r>
              <a:rPr lang="de-DE" sz="1100" b="1" i="1" dirty="0"/>
              <a:t>\*.</a:t>
            </a:r>
            <a:r>
              <a:rPr lang="de-DE" sz="1100" b="1" i="1" dirty="0" err="1"/>
              <a:t>java</a:t>
            </a:r>
            <a:r>
              <a:rPr lang="de-DE" sz="1100" b="1" i="1" dirty="0"/>
              <a:t> </a:t>
            </a:r>
            <a:r>
              <a:rPr lang="de-DE" sz="1100" b="1" i="1" dirty="0" err="1"/>
              <a:t>modules</a:t>
            </a:r>
            <a:r>
              <a:rPr lang="de-DE" sz="1100" b="1" i="1" dirty="0"/>
              <a:t>\</a:t>
            </a:r>
            <a:r>
              <a:rPr lang="de-DE" sz="1100" b="1" i="1" dirty="0" err="1"/>
              <a:t>com.anderscore.mody</a:t>
            </a:r>
            <a:r>
              <a:rPr lang="de-DE" sz="1100" b="1" i="1" dirty="0"/>
              <a:t>\</a:t>
            </a:r>
            <a:r>
              <a:rPr lang="de-DE" sz="1100" b="1" i="1" dirty="0" err="1"/>
              <a:t>com</a:t>
            </a:r>
            <a:r>
              <a:rPr lang="de-DE" sz="1100" b="1" i="1" dirty="0"/>
              <a:t>\</a:t>
            </a:r>
            <a:r>
              <a:rPr lang="de-DE" sz="1100" b="1" i="1" dirty="0" err="1"/>
              <a:t>anderscore</a:t>
            </a:r>
            <a:r>
              <a:rPr lang="de-DE" sz="1100" b="1" i="1" dirty="0"/>
              <a:t>\</a:t>
            </a:r>
            <a:r>
              <a:rPr lang="de-DE" sz="1100" b="1" i="1" dirty="0" err="1"/>
              <a:t>mody</a:t>
            </a:r>
            <a:r>
              <a:rPr lang="de-DE" sz="1100" b="1" i="1" dirty="0"/>
              <a:t>\</a:t>
            </a:r>
            <a:r>
              <a:rPr lang="de-DE" sz="1100" b="1" i="1" dirty="0" err="1"/>
              <a:t>lager</a:t>
            </a:r>
            <a:r>
              <a:rPr lang="de-DE" sz="1100" b="1" i="1" dirty="0"/>
              <a:t>\*.</a:t>
            </a:r>
            <a:r>
              <a:rPr lang="de-DE" sz="1100" b="1" i="1" dirty="0" err="1"/>
              <a:t>java</a:t>
            </a:r>
            <a:endParaRPr lang="de-DE" sz="1100" b="1" i="1" dirty="0"/>
          </a:p>
          <a:p>
            <a:pPr marL="0" indent="0">
              <a:buNone/>
            </a:pPr>
            <a:endParaRPr lang="de-DE" sz="1100" b="1" i="1" dirty="0"/>
          </a:p>
          <a:p>
            <a:pPr marL="0" indent="0">
              <a:buNone/>
            </a:pPr>
            <a:r>
              <a:rPr lang="de-DE" sz="1400" b="1" i="1" dirty="0"/>
              <a:t>Mit Linux etwas einfacher:</a:t>
            </a:r>
          </a:p>
          <a:p>
            <a:pPr marL="0" indent="0">
              <a:buNone/>
            </a:pPr>
            <a:endParaRPr lang="de-DE" sz="1100" b="1" i="1" dirty="0"/>
          </a:p>
          <a:p>
            <a:pPr marL="0" indent="0">
              <a:buNone/>
            </a:pPr>
            <a:r>
              <a:rPr lang="de-DE" sz="1100" b="1" i="1" dirty="0" err="1"/>
              <a:t>javac</a:t>
            </a:r>
            <a:r>
              <a:rPr lang="de-DE" sz="1100" b="1" i="1" dirty="0"/>
              <a:t> -d </a:t>
            </a:r>
            <a:r>
              <a:rPr lang="de-DE" sz="1100" b="1" i="1" dirty="0" err="1"/>
              <a:t>modules</a:t>
            </a:r>
            <a:r>
              <a:rPr lang="de-DE" sz="1100" b="1" i="1" dirty="0"/>
              <a:t> --module-</a:t>
            </a:r>
            <a:r>
              <a:rPr lang="de-DE" sz="1100" b="1" i="1" dirty="0" err="1"/>
              <a:t>source</a:t>
            </a:r>
            <a:r>
              <a:rPr lang="de-DE" sz="1100" b="1" i="1" dirty="0"/>
              <a:t>-</a:t>
            </a:r>
            <a:r>
              <a:rPr lang="de-DE" sz="1100" b="1" i="1" dirty="0" err="1"/>
              <a:t>path</a:t>
            </a:r>
            <a:r>
              <a:rPr lang="de-DE" sz="1100" b="1" i="1" dirty="0"/>
              <a:t> </a:t>
            </a:r>
            <a:r>
              <a:rPr lang="de-DE" sz="1100" b="1" i="1" dirty="0" err="1"/>
              <a:t>modules</a:t>
            </a:r>
            <a:r>
              <a:rPr lang="de-DE" sz="1100" b="1" i="1" dirty="0"/>
              <a:t> $(find </a:t>
            </a:r>
            <a:r>
              <a:rPr lang="de-DE" sz="1100" b="1" i="1" dirty="0" err="1"/>
              <a:t>src</a:t>
            </a:r>
            <a:r>
              <a:rPr lang="de-DE" sz="1100" b="1" i="1" dirty="0"/>
              <a:t> -name "*.</a:t>
            </a:r>
            <a:r>
              <a:rPr lang="de-DE" sz="1100" b="1" i="1" dirty="0" err="1"/>
              <a:t>java</a:t>
            </a:r>
            <a:r>
              <a:rPr lang="de-DE" sz="1100" b="1" i="1" dirty="0"/>
              <a:t>")</a:t>
            </a:r>
          </a:p>
          <a:p>
            <a:pPr marL="0" indent="0">
              <a:buNone/>
            </a:pPr>
            <a:endParaRPr lang="de-DE" sz="1100" b="1" i="1" dirty="0"/>
          </a:p>
          <a:p>
            <a:pPr marL="0" indent="0">
              <a:buNone/>
            </a:pPr>
            <a:r>
              <a:rPr lang="de-DE" sz="1400" b="1" i="1" dirty="0"/>
              <a:t>Fehler mit Einzelkompilierung:</a:t>
            </a:r>
          </a:p>
          <a:p>
            <a:pPr marL="0" indent="0">
              <a:buNone/>
            </a:pPr>
            <a:r>
              <a:rPr lang="de-DE" sz="1100" b="1" i="1" dirty="0" err="1"/>
              <a:t>javac</a:t>
            </a:r>
            <a:r>
              <a:rPr lang="de-DE" sz="1100" b="1" i="1" dirty="0"/>
              <a:t> --module-</a:t>
            </a:r>
            <a:r>
              <a:rPr lang="de-DE" sz="1100" b="1" i="1" dirty="0" err="1"/>
              <a:t>path</a:t>
            </a:r>
            <a:r>
              <a:rPr lang="de-DE" sz="1100" b="1" i="1" dirty="0"/>
              <a:t> </a:t>
            </a:r>
            <a:r>
              <a:rPr lang="de-DE" sz="1100" b="1" i="1" dirty="0" err="1"/>
              <a:t>modules</a:t>
            </a:r>
            <a:r>
              <a:rPr lang="de-DE" sz="1100" b="1" i="1" dirty="0"/>
              <a:t> </a:t>
            </a:r>
            <a:r>
              <a:rPr lang="de-DE" sz="1100" b="1" i="1" dirty="0" err="1"/>
              <a:t>modules</a:t>
            </a:r>
            <a:r>
              <a:rPr lang="de-DE" sz="1100" b="1" i="1" dirty="0"/>
              <a:t>\</a:t>
            </a:r>
            <a:r>
              <a:rPr lang="de-DE" sz="1100" b="1" i="1" dirty="0" err="1"/>
              <a:t>com.anderscore.modx</a:t>
            </a:r>
            <a:r>
              <a:rPr lang="de-DE" sz="1100" b="1" i="1" dirty="0"/>
              <a:t>\module-info.java </a:t>
            </a:r>
            <a:r>
              <a:rPr lang="de-DE" sz="1100" b="1" i="1" dirty="0" err="1"/>
              <a:t>modules</a:t>
            </a:r>
            <a:r>
              <a:rPr lang="de-DE" sz="1100" b="1" i="1" dirty="0"/>
              <a:t>\</a:t>
            </a:r>
            <a:r>
              <a:rPr lang="de-DE" sz="1100" b="1" i="1" dirty="0" err="1"/>
              <a:t>com.anderscore.mody</a:t>
            </a:r>
            <a:r>
              <a:rPr lang="de-DE" sz="1100" b="1" i="1" dirty="0"/>
              <a:t>\module-info.java </a:t>
            </a:r>
            <a:r>
              <a:rPr lang="de-DE" sz="1100" b="1" i="1" dirty="0" err="1"/>
              <a:t>modules</a:t>
            </a:r>
            <a:r>
              <a:rPr lang="de-DE" sz="1100" b="1" i="1" dirty="0"/>
              <a:t>\</a:t>
            </a:r>
            <a:r>
              <a:rPr lang="de-DE" sz="1100" b="1" i="1" dirty="0" err="1"/>
              <a:t>com.anderscore.modx</a:t>
            </a:r>
            <a:r>
              <a:rPr lang="de-DE" sz="1100" b="1" i="1" dirty="0"/>
              <a:t>\</a:t>
            </a:r>
            <a:r>
              <a:rPr lang="de-DE" sz="1100" b="1" i="1" dirty="0" err="1"/>
              <a:t>com</a:t>
            </a:r>
            <a:r>
              <a:rPr lang="de-DE" sz="1100" b="1" i="1" dirty="0"/>
              <a:t>\</a:t>
            </a:r>
            <a:r>
              <a:rPr lang="de-DE" sz="1100" b="1" i="1" dirty="0" err="1"/>
              <a:t>anderscore</a:t>
            </a:r>
            <a:r>
              <a:rPr lang="de-DE" sz="1100" b="1" i="1" dirty="0"/>
              <a:t>\</a:t>
            </a:r>
            <a:r>
              <a:rPr lang="de-DE" sz="1100" b="1" i="1" dirty="0" err="1"/>
              <a:t>modx</a:t>
            </a:r>
            <a:r>
              <a:rPr lang="de-DE" sz="1100" b="1" i="1" dirty="0"/>
              <a:t>\</a:t>
            </a:r>
            <a:r>
              <a:rPr lang="de-DE" sz="1100" b="1" i="1" dirty="0" err="1"/>
              <a:t>article</a:t>
            </a:r>
            <a:r>
              <a:rPr lang="de-DE" sz="1100" b="1" i="1" dirty="0"/>
              <a:t>\*.</a:t>
            </a:r>
            <a:r>
              <a:rPr lang="de-DE" sz="1100" b="1" i="1" dirty="0" err="1"/>
              <a:t>java</a:t>
            </a:r>
            <a:r>
              <a:rPr lang="de-DE" sz="1100" b="1" i="1" dirty="0"/>
              <a:t> </a:t>
            </a:r>
            <a:r>
              <a:rPr lang="de-DE" sz="1100" b="1" i="1" dirty="0" err="1"/>
              <a:t>modules</a:t>
            </a:r>
            <a:r>
              <a:rPr lang="de-DE" sz="1100" b="1" i="1" dirty="0"/>
              <a:t>\</a:t>
            </a:r>
            <a:r>
              <a:rPr lang="de-DE" sz="1100" b="1" i="1" dirty="0" err="1"/>
              <a:t>com.anderscore.mody</a:t>
            </a:r>
            <a:r>
              <a:rPr lang="de-DE" sz="1100" b="1" i="1" dirty="0"/>
              <a:t>\</a:t>
            </a:r>
            <a:r>
              <a:rPr lang="de-DE" sz="1100" b="1" i="1" dirty="0" err="1"/>
              <a:t>com</a:t>
            </a:r>
            <a:r>
              <a:rPr lang="de-DE" sz="1100" b="1" i="1" dirty="0"/>
              <a:t>\</a:t>
            </a:r>
            <a:r>
              <a:rPr lang="de-DE" sz="1100" b="1" i="1" dirty="0" err="1"/>
              <a:t>anderscore</a:t>
            </a:r>
            <a:r>
              <a:rPr lang="de-DE" sz="1100" b="1" i="1" dirty="0"/>
              <a:t>\</a:t>
            </a:r>
            <a:r>
              <a:rPr lang="de-DE" sz="1100" b="1" i="1" dirty="0" err="1"/>
              <a:t>mody</a:t>
            </a:r>
            <a:r>
              <a:rPr lang="de-DE" sz="1100" b="1" i="1" dirty="0"/>
              <a:t>\</a:t>
            </a:r>
            <a:r>
              <a:rPr lang="de-DE" sz="1100" b="1" i="1" dirty="0" err="1"/>
              <a:t>lager</a:t>
            </a:r>
            <a:r>
              <a:rPr lang="de-DE" sz="1100" b="1" i="1" dirty="0"/>
              <a:t>\*.</a:t>
            </a:r>
            <a:r>
              <a:rPr lang="de-DE" sz="1100" b="1" i="1" dirty="0" err="1"/>
              <a:t>java</a:t>
            </a:r>
            <a:endParaRPr lang="de-DE" sz="1100" b="1" i="1" dirty="0"/>
          </a:p>
          <a:p>
            <a:pPr marL="0" indent="0">
              <a:buNone/>
            </a:pPr>
            <a:endParaRPr lang="de-DE" sz="1100" b="1" i="1" dirty="0"/>
          </a:p>
          <a:p>
            <a:pPr marL="0" indent="0">
              <a:buNone/>
            </a:pPr>
            <a:r>
              <a:rPr lang="de-DE" sz="1100" dirty="0" err="1">
                <a:solidFill>
                  <a:srgbClr val="FF0000"/>
                </a:solidFill>
              </a:rPr>
              <a:t>modules</a:t>
            </a:r>
            <a:r>
              <a:rPr lang="de-DE" sz="1100" dirty="0">
                <a:solidFill>
                  <a:srgbClr val="FF0000"/>
                </a:solidFill>
              </a:rPr>
              <a:t>\</a:t>
            </a:r>
            <a:r>
              <a:rPr lang="de-DE" sz="1100" dirty="0" err="1">
                <a:solidFill>
                  <a:srgbClr val="FF0000"/>
                </a:solidFill>
              </a:rPr>
              <a:t>com.anderscore.mody</a:t>
            </a:r>
            <a:r>
              <a:rPr lang="de-DE" sz="1100" dirty="0">
                <a:solidFill>
                  <a:srgbClr val="FF0000"/>
                </a:solidFill>
              </a:rPr>
              <a:t>\module-info.java:1: </a:t>
            </a:r>
            <a:r>
              <a:rPr lang="de-DE" sz="1100" dirty="0" err="1">
                <a:solidFill>
                  <a:srgbClr val="FF0000"/>
                </a:solidFill>
              </a:rPr>
              <a:t>error</a:t>
            </a:r>
            <a:r>
              <a:rPr lang="de-DE" sz="1100" dirty="0">
                <a:solidFill>
                  <a:srgbClr val="FF0000"/>
                </a:solidFill>
              </a:rPr>
              <a:t>: </a:t>
            </a:r>
            <a:r>
              <a:rPr lang="de-DE" sz="1100" dirty="0" err="1">
                <a:solidFill>
                  <a:srgbClr val="FF0000"/>
                </a:solidFill>
              </a:rPr>
              <a:t>too</a:t>
            </a:r>
            <a:r>
              <a:rPr lang="de-DE" sz="1100" dirty="0">
                <a:solidFill>
                  <a:srgbClr val="FF0000"/>
                </a:solidFill>
              </a:rPr>
              <a:t> </a:t>
            </a:r>
            <a:r>
              <a:rPr lang="de-DE" sz="1100" dirty="0" err="1">
                <a:solidFill>
                  <a:srgbClr val="FF0000"/>
                </a:solidFill>
              </a:rPr>
              <a:t>many</a:t>
            </a:r>
            <a:r>
              <a:rPr lang="de-DE" sz="1100" dirty="0">
                <a:solidFill>
                  <a:srgbClr val="FF0000"/>
                </a:solidFill>
              </a:rPr>
              <a:t> </a:t>
            </a:r>
            <a:r>
              <a:rPr lang="de-DE" sz="1100" dirty="0" err="1">
                <a:solidFill>
                  <a:srgbClr val="FF0000"/>
                </a:solidFill>
              </a:rPr>
              <a:t>module</a:t>
            </a:r>
            <a:r>
              <a:rPr lang="de-DE" sz="1100" dirty="0">
                <a:solidFill>
                  <a:srgbClr val="FF0000"/>
                </a:solidFill>
              </a:rPr>
              <a:t> </a:t>
            </a:r>
            <a:r>
              <a:rPr lang="de-DE" sz="1100" dirty="0" err="1">
                <a:solidFill>
                  <a:srgbClr val="FF0000"/>
                </a:solidFill>
              </a:rPr>
              <a:t>declarations</a:t>
            </a:r>
            <a:r>
              <a:rPr lang="de-DE" sz="1100" dirty="0">
                <a:solidFill>
                  <a:srgbClr val="FF0000"/>
                </a:solidFill>
              </a:rPr>
              <a:t> </a:t>
            </a:r>
            <a:r>
              <a:rPr lang="de-DE" sz="1100" dirty="0" err="1">
                <a:solidFill>
                  <a:srgbClr val="FF0000"/>
                </a:solidFill>
              </a:rPr>
              <a:t>found</a:t>
            </a:r>
            <a:endParaRPr lang="de-DE" sz="1100" dirty="0">
              <a:solidFill>
                <a:srgbClr val="FF0000"/>
              </a:solidFill>
            </a:endParaRPr>
          </a:p>
          <a:p>
            <a:pPr marL="0" indent="0">
              <a:buNone/>
            </a:pPr>
            <a:r>
              <a:rPr lang="de-DE" sz="1100" dirty="0" err="1">
                <a:solidFill>
                  <a:srgbClr val="FF0000"/>
                </a:solidFill>
              </a:rPr>
              <a:t>module</a:t>
            </a:r>
            <a:r>
              <a:rPr lang="de-DE" sz="1100" dirty="0">
                <a:solidFill>
                  <a:srgbClr val="FF0000"/>
                </a:solidFill>
              </a:rPr>
              <a:t> </a:t>
            </a:r>
            <a:r>
              <a:rPr lang="de-DE" sz="1100" dirty="0" err="1">
                <a:solidFill>
                  <a:srgbClr val="FF0000"/>
                </a:solidFill>
              </a:rPr>
              <a:t>com.anderscore.mody</a:t>
            </a:r>
            <a:r>
              <a:rPr lang="de-DE" sz="1100" dirty="0">
                <a:solidFill>
                  <a:srgbClr val="FF0000"/>
                </a:solidFill>
              </a:rPr>
              <a:t> {</a:t>
            </a:r>
          </a:p>
          <a:p>
            <a:pPr marL="0" indent="0">
              <a:buNone/>
            </a:pPr>
            <a:r>
              <a:rPr lang="de-DE" sz="1100" dirty="0">
                <a:solidFill>
                  <a:srgbClr val="FF0000"/>
                </a:solidFill>
              </a:rPr>
              <a:t>^</a:t>
            </a:r>
          </a:p>
          <a:p>
            <a:pPr marL="0" indent="0">
              <a:buNone/>
            </a:pPr>
            <a:r>
              <a:rPr lang="de-DE" sz="1100" dirty="0">
                <a:solidFill>
                  <a:srgbClr val="FF0000"/>
                </a:solidFill>
              </a:rPr>
              <a:t>1 </a:t>
            </a:r>
            <a:r>
              <a:rPr lang="de-DE" sz="1100" dirty="0" err="1">
                <a:solidFill>
                  <a:srgbClr val="FF0000"/>
                </a:solidFill>
              </a:rPr>
              <a:t>error</a:t>
            </a:r>
            <a:endParaRPr lang="de-DE" sz="1100" dirty="0">
              <a:solidFill>
                <a:srgbClr val="FF0000"/>
              </a:solidFill>
            </a:endParaRPr>
          </a:p>
        </p:txBody>
      </p:sp>
    </p:spTree>
    <p:extLst>
      <p:ext uri="{BB962C8B-B14F-4D97-AF65-F5344CB8AC3E}">
        <p14:creationId xmlns:p14="http://schemas.microsoft.com/office/powerpoint/2010/main" val="704265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B87BE0-9DF6-4923-B03E-C3CB3F0F0390}"/>
              </a:ext>
            </a:extLst>
          </p:cNvPr>
          <p:cNvSpPr>
            <a:spLocks noGrp="1"/>
          </p:cNvSpPr>
          <p:nvPr>
            <p:ph type="title"/>
          </p:nvPr>
        </p:nvSpPr>
        <p:spPr/>
        <p:txBody>
          <a:bodyPr/>
          <a:lstStyle/>
          <a:p>
            <a:r>
              <a:rPr lang="de-DE" dirty="0"/>
              <a:t>PACKAGING</a:t>
            </a:r>
            <a:br>
              <a:rPr lang="de-DE" dirty="0"/>
            </a:br>
            <a:endParaRPr lang="de-DE" dirty="0"/>
          </a:p>
        </p:txBody>
      </p:sp>
      <p:sp>
        <p:nvSpPr>
          <p:cNvPr id="3" name="Inhaltsplatzhalter 2">
            <a:extLst>
              <a:ext uri="{FF2B5EF4-FFF2-40B4-BE49-F238E27FC236}">
                <a16:creationId xmlns:a16="http://schemas.microsoft.com/office/drawing/2014/main" id="{B354D072-8BA2-43D8-893E-5F366FBB80DC}"/>
              </a:ext>
            </a:extLst>
          </p:cNvPr>
          <p:cNvSpPr>
            <a:spLocks noGrp="1"/>
          </p:cNvSpPr>
          <p:nvPr>
            <p:ph idx="1"/>
          </p:nvPr>
        </p:nvSpPr>
        <p:spPr>
          <a:xfrm>
            <a:off x="303213" y="981075"/>
            <a:ext cx="8516937" cy="5400675"/>
          </a:xfrm>
        </p:spPr>
        <p:txBody>
          <a:bodyPr/>
          <a:lstStyle/>
          <a:p>
            <a:pPr marL="0" indent="0">
              <a:buNone/>
            </a:pPr>
            <a:endParaRPr lang="de-DE" dirty="0"/>
          </a:p>
          <a:p>
            <a:pPr marL="0" indent="0">
              <a:buNone/>
            </a:pPr>
            <a:r>
              <a:rPr lang="de-DE" dirty="0"/>
              <a:t> </a:t>
            </a:r>
          </a:p>
          <a:p>
            <a:pPr marL="0" indent="0">
              <a:buNone/>
            </a:pPr>
            <a:r>
              <a:rPr lang="de-DE" sz="2000" dirty="0" err="1"/>
              <a:t>jar</a:t>
            </a:r>
            <a:r>
              <a:rPr lang="de-DE" sz="2000" dirty="0"/>
              <a:t> --</a:t>
            </a:r>
            <a:r>
              <a:rPr lang="de-DE" sz="2000" dirty="0" err="1"/>
              <a:t>create</a:t>
            </a:r>
            <a:r>
              <a:rPr lang="de-DE" sz="2000" dirty="0"/>
              <a:t> --file </a:t>
            </a:r>
            <a:r>
              <a:rPr lang="de-DE" sz="2000" dirty="0" err="1"/>
              <a:t>jars</a:t>
            </a:r>
            <a:r>
              <a:rPr lang="de-DE" sz="2000" dirty="0"/>
              <a:t>/article_1_0.jar --module-version=1.0 --main-</a:t>
            </a:r>
            <a:r>
              <a:rPr lang="de-DE" sz="2000" dirty="0" err="1"/>
              <a:t>class</a:t>
            </a:r>
            <a:r>
              <a:rPr lang="de-DE" sz="2000" dirty="0"/>
              <a:t>=</a:t>
            </a:r>
            <a:r>
              <a:rPr lang="de-DE" sz="2000" dirty="0" err="1"/>
              <a:t>com.anderscore.modx.article.ArtikelDialog</a:t>
            </a:r>
            <a:r>
              <a:rPr lang="de-DE" sz="2000" dirty="0"/>
              <a:t> -C </a:t>
            </a:r>
            <a:r>
              <a:rPr lang="de-DE" sz="2000" dirty="0" err="1"/>
              <a:t>modules</a:t>
            </a:r>
            <a:r>
              <a:rPr lang="de-DE" sz="2000" dirty="0"/>
              <a:t>\</a:t>
            </a:r>
            <a:r>
              <a:rPr lang="de-DE" sz="2000" dirty="0" err="1"/>
              <a:t>com.anderscore.modx</a:t>
            </a:r>
            <a:r>
              <a:rPr lang="de-DE" sz="2000" dirty="0"/>
              <a:t> .</a:t>
            </a:r>
          </a:p>
          <a:p>
            <a:pPr marL="0" indent="0">
              <a:buNone/>
            </a:pPr>
            <a:endParaRPr lang="de-DE" sz="1000" dirty="0"/>
          </a:p>
          <a:p>
            <a:pPr marL="0" indent="0">
              <a:buNone/>
            </a:pPr>
            <a:r>
              <a:rPr lang="de-DE" sz="2000" dirty="0" err="1"/>
              <a:t>java</a:t>
            </a:r>
            <a:r>
              <a:rPr lang="de-DE" sz="2000" dirty="0"/>
              <a:t> --module-</a:t>
            </a:r>
            <a:r>
              <a:rPr lang="de-DE" sz="2000" dirty="0" err="1"/>
              <a:t>path</a:t>
            </a:r>
            <a:r>
              <a:rPr lang="de-DE" sz="2000" dirty="0"/>
              <a:t> </a:t>
            </a:r>
            <a:r>
              <a:rPr lang="de-DE" sz="2000" dirty="0" err="1"/>
              <a:t>jars</a:t>
            </a:r>
            <a:r>
              <a:rPr lang="de-DE" sz="2000" dirty="0"/>
              <a:t> --module </a:t>
            </a:r>
            <a:r>
              <a:rPr lang="de-DE" sz="2000" dirty="0" err="1"/>
              <a:t>com.anderscore.modx</a:t>
            </a:r>
            <a:endParaRPr lang="de-DE" sz="2000" dirty="0"/>
          </a:p>
          <a:p>
            <a:pPr marL="0" indent="0">
              <a:buNone/>
            </a:pPr>
            <a:endParaRPr lang="de-DE" sz="2000" dirty="0"/>
          </a:p>
          <a:p>
            <a:pPr marL="0" indent="0">
              <a:buNone/>
            </a:pPr>
            <a:r>
              <a:rPr lang="de-DE" sz="2000" dirty="0" err="1"/>
              <a:t>jar</a:t>
            </a:r>
            <a:r>
              <a:rPr lang="de-DE" sz="2000" dirty="0"/>
              <a:t> --</a:t>
            </a:r>
            <a:r>
              <a:rPr lang="de-DE" sz="2000" dirty="0" err="1"/>
              <a:t>create</a:t>
            </a:r>
            <a:r>
              <a:rPr lang="de-DE" sz="2000" dirty="0"/>
              <a:t> --file </a:t>
            </a:r>
            <a:r>
              <a:rPr lang="de-DE" sz="2000" dirty="0" err="1"/>
              <a:t>jars</a:t>
            </a:r>
            <a:r>
              <a:rPr lang="de-DE" sz="2000" dirty="0"/>
              <a:t>/lager_1_0.jar --module-version=1.0 --main-</a:t>
            </a:r>
            <a:r>
              <a:rPr lang="de-DE" sz="2000" dirty="0" err="1"/>
              <a:t>class</a:t>
            </a:r>
            <a:r>
              <a:rPr lang="de-DE" sz="2000" dirty="0"/>
              <a:t>=</a:t>
            </a:r>
            <a:r>
              <a:rPr lang="de-DE" sz="2000" dirty="0" err="1"/>
              <a:t>com.anderscore.mody.lager.Lager</a:t>
            </a:r>
            <a:r>
              <a:rPr lang="de-DE" sz="2000" dirty="0"/>
              <a:t> -C </a:t>
            </a:r>
            <a:r>
              <a:rPr lang="de-DE" sz="2000" dirty="0" err="1"/>
              <a:t>modules</a:t>
            </a:r>
            <a:r>
              <a:rPr lang="de-DE" sz="2000" dirty="0"/>
              <a:t>\</a:t>
            </a:r>
            <a:r>
              <a:rPr lang="de-DE" sz="2000" dirty="0" err="1"/>
              <a:t>com.anderscore.mody</a:t>
            </a:r>
            <a:r>
              <a:rPr lang="de-DE" sz="2000" dirty="0"/>
              <a:t> .</a:t>
            </a:r>
          </a:p>
          <a:p>
            <a:pPr marL="0" indent="0">
              <a:buNone/>
            </a:pPr>
            <a:endParaRPr lang="de-DE" sz="1000" dirty="0"/>
          </a:p>
          <a:p>
            <a:pPr marL="0" indent="0">
              <a:buNone/>
            </a:pPr>
            <a:r>
              <a:rPr lang="de-DE" sz="2000" dirty="0" err="1"/>
              <a:t>java</a:t>
            </a:r>
            <a:r>
              <a:rPr lang="de-DE" sz="2000" dirty="0"/>
              <a:t> --module-</a:t>
            </a:r>
            <a:r>
              <a:rPr lang="de-DE" sz="2000" dirty="0" err="1"/>
              <a:t>path</a:t>
            </a:r>
            <a:r>
              <a:rPr lang="de-DE" sz="2000" dirty="0"/>
              <a:t> </a:t>
            </a:r>
            <a:r>
              <a:rPr lang="de-DE" sz="2000" dirty="0" err="1"/>
              <a:t>jars</a:t>
            </a:r>
            <a:r>
              <a:rPr lang="de-DE" sz="2000" dirty="0"/>
              <a:t> --module </a:t>
            </a:r>
            <a:r>
              <a:rPr lang="de-DE" sz="2000" dirty="0" err="1"/>
              <a:t>com.anderscore.mody</a:t>
            </a:r>
            <a:endParaRPr lang="de-DE" sz="2000" dirty="0"/>
          </a:p>
          <a:p>
            <a:pPr marL="0" indent="0">
              <a:buNone/>
            </a:pPr>
            <a:endParaRPr lang="de-DE" sz="2000" dirty="0"/>
          </a:p>
          <a:p>
            <a:pPr marL="0" indent="0">
              <a:buNone/>
            </a:pPr>
            <a:r>
              <a:rPr lang="de-DE" sz="2000" dirty="0" err="1"/>
              <a:t>jlink</a:t>
            </a:r>
            <a:r>
              <a:rPr lang="de-DE" sz="2000" dirty="0"/>
              <a:t> --module-</a:t>
            </a:r>
            <a:r>
              <a:rPr lang="de-DE" sz="2000" dirty="0" err="1"/>
              <a:t>path</a:t>
            </a:r>
            <a:r>
              <a:rPr lang="de-DE" sz="2000" dirty="0"/>
              <a:t> "C:\Program Files\Java\jdk-9\</a:t>
            </a:r>
            <a:r>
              <a:rPr lang="de-DE" sz="2000" dirty="0" err="1"/>
              <a:t>jmods</a:t>
            </a:r>
            <a:r>
              <a:rPr lang="de-DE" sz="2000" dirty="0"/>
              <a:t>";</a:t>
            </a:r>
            <a:r>
              <a:rPr lang="de-DE" sz="2000" dirty="0" err="1"/>
              <a:t>modules</a:t>
            </a:r>
            <a:r>
              <a:rPr lang="de-DE" sz="2000" dirty="0"/>
              <a:t> --</a:t>
            </a:r>
            <a:r>
              <a:rPr lang="de-DE" sz="2000" dirty="0" err="1"/>
              <a:t>add</a:t>
            </a:r>
            <a:r>
              <a:rPr lang="de-DE" sz="2000" dirty="0"/>
              <a:t>-modules </a:t>
            </a:r>
            <a:r>
              <a:rPr lang="de-DE" sz="2000" dirty="0" err="1"/>
              <a:t>com.anderscore.modx,com.anderscore.mody</a:t>
            </a:r>
            <a:r>
              <a:rPr lang="de-DE" sz="2000" dirty="0"/>
              <a:t> --output </a:t>
            </a:r>
            <a:r>
              <a:rPr lang="de-DE" sz="2000" dirty="0" err="1"/>
              <a:t>ArtikelApp</a:t>
            </a:r>
            <a:endParaRPr lang="de-DE" sz="2000" dirty="0"/>
          </a:p>
          <a:p>
            <a:pPr marL="0" indent="0">
              <a:buNone/>
            </a:pPr>
            <a:endParaRPr lang="de-DE" dirty="0"/>
          </a:p>
          <a:p>
            <a:pPr marL="0" indent="0">
              <a:buNone/>
            </a:pPr>
            <a:endParaRPr lang="de-DE" dirty="0"/>
          </a:p>
          <a:p>
            <a:pPr marL="0" indent="0">
              <a:buNone/>
            </a:pPr>
            <a:endParaRPr lang="de-DE" dirty="0"/>
          </a:p>
        </p:txBody>
      </p:sp>
      <p:sp>
        <p:nvSpPr>
          <p:cNvPr id="6" name="Rectangle 3">
            <a:extLst>
              <a:ext uri="{FF2B5EF4-FFF2-40B4-BE49-F238E27FC236}">
                <a16:creationId xmlns:a16="http://schemas.microsoft.com/office/drawing/2014/main" id="{9E1B1CC6-2222-4710-AE8E-40C687CAFEEA}"/>
              </a:ext>
            </a:extLst>
          </p:cNvPr>
          <p:cNvSpPr>
            <a:spLocks noChangeArrowheads="1"/>
          </p:cNvSpPr>
          <p:nvPr/>
        </p:nvSpPr>
        <p:spPr bwMode="auto">
          <a:xfrm>
            <a:off x="166862" y="1099484"/>
            <a:ext cx="864768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0" i="1" u="none" strike="noStrike" cap="none" normalizeH="0" baseline="0" dirty="0">
                <a:ln>
                  <a:noFill/>
                </a:ln>
                <a:solidFill>
                  <a:srgbClr val="222222"/>
                </a:solidFill>
                <a:effectLst/>
                <a:latin typeface="Helvetica Neue"/>
              </a:rPr>
              <a:t>„An </a:t>
            </a:r>
            <a:r>
              <a:rPr kumimoji="0" lang="de-DE" altLang="de-DE" sz="1600" b="0" i="1" u="none" strike="noStrike" cap="none" normalizeH="0" baseline="0" dirty="0" err="1">
                <a:ln>
                  <a:noFill/>
                </a:ln>
                <a:solidFill>
                  <a:srgbClr val="222222"/>
                </a:solidFill>
                <a:effectLst/>
                <a:latin typeface="Helvetica Neue"/>
              </a:rPr>
              <a:t>archive</a:t>
            </a:r>
            <a:r>
              <a:rPr kumimoji="0" lang="de-DE" altLang="de-DE" sz="1600" b="0" i="1" u="none" strike="noStrike" cap="none" normalizeH="0" baseline="0" dirty="0">
                <a:ln>
                  <a:noFill/>
                </a:ln>
                <a:solidFill>
                  <a:srgbClr val="222222"/>
                </a:solidFill>
                <a:effectLst/>
                <a:latin typeface="Helvetica Neue"/>
              </a:rPr>
              <a:t> </a:t>
            </a:r>
            <a:r>
              <a:rPr kumimoji="0" lang="de-DE" altLang="de-DE" sz="1600" b="0" i="1" u="none" strike="noStrike" cap="none" normalizeH="0" baseline="0" dirty="0" err="1">
                <a:ln>
                  <a:noFill/>
                </a:ln>
                <a:solidFill>
                  <a:srgbClr val="222222"/>
                </a:solidFill>
                <a:effectLst/>
                <a:latin typeface="Helvetica Neue"/>
              </a:rPr>
              <a:t>becomes</a:t>
            </a:r>
            <a:r>
              <a:rPr kumimoji="0" lang="de-DE" altLang="de-DE" sz="1600" b="0" i="1" u="none" strike="noStrike" cap="none" normalizeH="0" baseline="0" dirty="0">
                <a:ln>
                  <a:noFill/>
                </a:ln>
                <a:solidFill>
                  <a:srgbClr val="222222"/>
                </a:solidFill>
                <a:effectLst/>
                <a:latin typeface="Helvetica Neue"/>
              </a:rPr>
              <a:t> a modular JAR </a:t>
            </a:r>
            <a:r>
              <a:rPr kumimoji="0" lang="de-DE" altLang="de-DE" sz="1600" b="0" i="1" u="none" strike="noStrike" cap="none" normalizeH="0" baseline="0" dirty="0" err="1">
                <a:ln>
                  <a:noFill/>
                </a:ln>
                <a:solidFill>
                  <a:srgbClr val="222222"/>
                </a:solidFill>
                <a:effectLst/>
                <a:latin typeface="Helvetica Neue"/>
              </a:rPr>
              <a:t>when</a:t>
            </a:r>
            <a:r>
              <a:rPr kumimoji="0" lang="de-DE" altLang="de-DE" sz="1600" b="0" i="1" u="none" strike="noStrike" cap="none" normalizeH="0" baseline="0" dirty="0">
                <a:ln>
                  <a:noFill/>
                </a:ln>
                <a:solidFill>
                  <a:srgbClr val="222222"/>
                </a:solidFill>
                <a:effectLst/>
                <a:latin typeface="Helvetica Neue"/>
              </a:rPr>
              <a:t> </a:t>
            </a:r>
            <a:r>
              <a:rPr kumimoji="0" lang="de-DE" altLang="de-DE" sz="1600" b="0" i="1" u="none" strike="noStrike" cap="none" normalizeH="0" baseline="0" dirty="0" err="1">
                <a:ln>
                  <a:noFill/>
                </a:ln>
                <a:solidFill>
                  <a:srgbClr val="222222"/>
                </a:solidFill>
                <a:effectLst/>
                <a:latin typeface="Helvetica Neue"/>
              </a:rPr>
              <a:t>you</a:t>
            </a:r>
            <a:r>
              <a:rPr kumimoji="0" lang="de-DE" altLang="de-DE" sz="1600" b="0" i="1" u="none" strike="noStrike" cap="none" normalizeH="0" baseline="0" dirty="0">
                <a:ln>
                  <a:noFill/>
                </a:ln>
                <a:solidFill>
                  <a:srgbClr val="222222"/>
                </a:solidFill>
                <a:effectLst/>
                <a:latin typeface="Helvetica Neue"/>
              </a:rPr>
              <a:t> </a:t>
            </a:r>
            <a:r>
              <a:rPr kumimoji="0" lang="de-DE" altLang="de-DE" sz="1600" b="0" i="1" u="none" strike="noStrike" cap="none" normalizeH="0" baseline="0" dirty="0" err="1">
                <a:ln>
                  <a:noFill/>
                </a:ln>
                <a:solidFill>
                  <a:srgbClr val="222222"/>
                </a:solidFill>
                <a:effectLst/>
                <a:latin typeface="Helvetica Neue"/>
              </a:rPr>
              <a:t>include</a:t>
            </a:r>
            <a:r>
              <a:rPr kumimoji="0" lang="de-DE" altLang="de-DE" sz="1600" b="0" i="1" u="none" strike="noStrike" cap="none" normalizeH="0" baseline="0" dirty="0">
                <a:ln>
                  <a:noFill/>
                </a:ln>
                <a:solidFill>
                  <a:srgbClr val="222222"/>
                </a:solidFill>
                <a:effectLst/>
                <a:latin typeface="Helvetica Neue"/>
              </a:rPr>
              <a:t> a </a:t>
            </a:r>
            <a:r>
              <a:rPr kumimoji="0" lang="de-DE" altLang="de-DE" sz="1600" b="0" i="1" u="none" strike="noStrike" cap="none" normalizeH="0" baseline="0" dirty="0" err="1">
                <a:ln>
                  <a:noFill/>
                </a:ln>
                <a:solidFill>
                  <a:srgbClr val="222222"/>
                </a:solidFill>
                <a:effectLst/>
                <a:latin typeface="Helvetica Neue"/>
              </a:rPr>
              <a:t>module</a:t>
            </a:r>
            <a:r>
              <a:rPr kumimoji="0" lang="de-DE" altLang="de-DE" sz="1600" b="0" i="1" u="none" strike="noStrike" cap="none" normalizeH="0" baseline="0" dirty="0">
                <a:ln>
                  <a:noFill/>
                </a:ln>
                <a:solidFill>
                  <a:srgbClr val="222222"/>
                </a:solidFill>
                <a:effectLst/>
                <a:latin typeface="Helvetica Neue"/>
              </a:rPr>
              <a:t> </a:t>
            </a:r>
            <a:r>
              <a:rPr kumimoji="0" lang="de-DE" altLang="de-DE" sz="1600" b="0" i="1" u="none" strike="noStrike" cap="none" normalizeH="0" baseline="0" dirty="0" err="1">
                <a:ln>
                  <a:noFill/>
                </a:ln>
                <a:solidFill>
                  <a:srgbClr val="222222"/>
                </a:solidFill>
                <a:effectLst/>
                <a:latin typeface="Helvetica Neue"/>
              </a:rPr>
              <a:t>descriptor</a:t>
            </a:r>
            <a:r>
              <a:rPr kumimoji="0" lang="de-DE" altLang="de-DE" sz="1600" b="0" i="1" u="none" strike="noStrike" cap="none" normalizeH="0" baseline="0" dirty="0">
                <a:ln>
                  <a:noFill/>
                </a:ln>
                <a:solidFill>
                  <a:srgbClr val="222222"/>
                </a:solidFill>
                <a:effectLst/>
                <a:latin typeface="Helvetica Neue"/>
              </a:rPr>
              <a:t>, </a:t>
            </a:r>
            <a:r>
              <a:rPr kumimoji="0" lang="de-DE" altLang="de-DE" sz="1600" b="0" i="1" u="none" strike="noStrike" cap="none" normalizeH="0" baseline="0" dirty="0" err="1">
                <a:ln>
                  <a:noFill/>
                </a:ln>
                <a:solidFill>
                  <a:srgbClr val="000000"/>
                </a:solidFill>
                <a:effectLst/>
                <a:latin typeface="menlo"/>
              </a:rPr>
              <a:t>module-info.class</a:t>
            </a:r>
            <a:r>
              <a:rPr kumimoji="0" lang="de-DE" altLang="de-DE" sz="1600" b="0" i="1" u="none" strike="noStrike" cap="none" normalizeH="0" baseline="0" dirty="0">
                <a:ln>
                  <a:noFill/>
                </a:ln>
                <a:solidFill>
                  <a:srgbClr val="222222"/>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0" i="1" u="none" strike="noStrike" cap="none" normalizeH="0" baseline="0" dirty="0">
                <a:ln>
                  <a:noFill/>
                </a:ln>
                <a:solidFill>
                  <a:srgbClr val="222222"/>
                </a:solidFill>
                <a:effectLst/>
                <a:latin typeface="Helvetica Neue"/>
              </a:rPr>
              <a:t> in </a:t>
            </a:r>
            <a:r>
              <a:rPr kumimoji="0" lang="de-DE" altLang="de-DE" sz="1600" b="0" i="1" u="none" strike="noStrike" cap="none" normalizeH="0" baseline="0" dirty="0" err="1">
                <a:ln>
                  <a:noFill/>
                </a:ln>
                <a:solidFill>
                  <a:srgbClr val="222222"/>
                </a:solidFill>
                <a:effectLst/>
                <a:latin typeface="Helvetica Neue"/>
              </a:rPr>
              <a:t>the</a:t>
            </a:r>
            <a:r>
              <a:rPr kumimoji="0" lang="de-DE" altLang="de-DE" sz="1600" b="0" i="1" u="none" strike="noStrike" cap="none" normalizeH="0" baseline="0" dirty="0">
                <a:ln>
                  <a:noFill/>
                </a:ln>
                <a:solidFill>
                  <a:srgbClr val="222222"/>
                </a:solidFill>
                <a:effectLst/>
                <a:latin typeface="Helvetica Neue"/>
              </a:rPr>
              <a:t> root </a:t>
            </a:r>
            <a:r>
              <a:rPr kumimoji="0" lang="de-DE" altLang="de-DE" sz="1600" b="0" i="1" u="none" strike="noStrike" cap="none" normalizeH="0" baseline="0" dirty="0" err="1">
                <a:ln>
                  <a:noFill/>
                </a:ln>
                <a:solidFill>
                  <a:srgbClr val="222222"/>
                </a:solidFill>
                <a:effectLst/>
                <a:latin typeface="Helvetica Neue"/>
              </a:rPr>
              <a:t>of</a:t>
            </a:r>
            <a:r>
              <a:rPr kumimoji="0" lang="de-DE" altLang="de-DE" sz="1600" b="0" i="1" u="none" strike="noStrike" cap="none" normalizeH="0" baseline="0" dirty="0">
                <a:ln>
                  <a:noFill/>
                </a:ln>
                <a:solidFill>
                  <a:srgbClr val="222222"/>
                </a:solidFill>
                <a:effectLst/>
                <a:latin typeface="Helvetica Neue"/>
              </a:rPr>
              <a:t> </a:t>
            </a:r>
            <a:r>
              <a:rPr kumimoji="0" lang="de-DE" altLang="de-DE" sz="1600" b="0" i="1" u="none" strike="noStrike" cap="none" normalizeH="0" baseline="0" dirty="0" err="1">
                <a:ln>
                  <a:noFill/>
                </a:ln>
                <a:solidFill>
                  <a:srgbClr val="222222"/>
                </a:solidFill>
                <a:effectLst/>
                <a:latin typeface="Helvetica Neue"/>
              </a:rPr>
              <a:t>the</a:t>
            </a:r>
            <a:r>
              <a:rPr kumimoji="0" lang="de-DE" altLang="de-DE" sz="1600" b="0" i="1" u="none" strike="noStrike" cap="none" normalizeH="0" baseline="0" dirty="0">
                <a:ln>
                  <a:noFill/>
                </a:ln>
                <a:solidFill>
                  <a:srgbClr val="222222"/>
                </a:solidFill>
                <a:effectLst/>
                <a:latin typeface="Helvetica Neue"/>
              </a:rPr>
              <a:t> </a:t>
            </a:r>
            <a:r>
              <a:rPr kumimoji="0" lang="de-DE" altLang="de-DE" sz="1600" b="0" i="1" u="none" strike="noStrike" cap="none" normalizeH="0" baseline="0" dirty="0" err="1">
                <a:ln>
                  <a:noFill/>
                </a:ln>
                <a:solidFill>
                  <a:srgbClr val="222222"/>
                </a:solidFill>
                <a:effectLst/>
                <a:latin typeface="Helvetica Neue"/>
              </a:rPr>
              <a:t>given</a:t>
            </a:r>
            <a:r>
              <a:rPr kumimoji="0" lang="de-DE" altLang="de-DE" sz="1600" b="0" i="1" u="none" strike="noStrike" cap="none" normalizeH="0" baseline="0" dirty="0">
                <a:ln>
                  <a:noFill/>
                </a:ln>
                <a:solidFill>
                  <a:srgbClr val="222222"/>
                </a:solidFill>
                <a:effectLst/>
                <a:latin typeface="Helvetica Neue"/>
              </a:rPr>
              <a:t> </a:t>
            </a:r>
            <a:r>
              <a:rPr kumimoji="0" lang="de-DE" altLang="de-DE" sz="1600" b="0" i="1" u="none" strike="noStrike" cap="none" normalizeH="0" baseline="0" dirty="0" err="1">
                <a:ln>
                  <a:noFill/>
                </a:ln>
                <a:solidFill>
                  <a:srgbClr val="222222"/>
                </a:solidFill>
                <a:effectLst/>
                <a:latin typeface="Helvetica Neue"/>
              </a:rPr>
              <a:t>directories</a:t>
            </a:r>
            <a:r>
              <a:rPr kumimoji="0" lang="de-DE" altLang="de-DE" sz="1600" b="0" i="1" u="none" strike="noStrike" cap="none" normalizeH="0" baseline="0" dirty="0">
                <a:ln>
                  <a:noFill/>
                </a:ln>
                <a:solidFill>
                  <a:srgbClr val="222222"/>
                </a:solidFill>
                <a:effectLst/>
                <a:latin typeface="Helvetica Neue"/>
              </a:rPr>
              <a:t> </a:t>
            </a:r>
            <a:r>
              <a:rPr kumimoji="0" lang="de-DE" altLang="de-DE" sz="1600" b="0" i="1" u="none" strike="noStrike" cap="none" normalizeH="0" baseline="0" dirty="0" err="1">
                <a:ln>
                  <a:noFill/>
                </a:ln>
                <a:solidFill>
                  <a:srgbClr val="222222"/>
                </a:solidFill>
                <a:effectLst/>
                <a:latin typeface="Helvetica Neue"/>
              </a:rPr>
              <a:t>or</a:t>
            </a:r>
            <a:r>
              <a:rPr kumimoji="0" lang="de-DE" altLang="de-DE" sz="1600" b="0" i="1" u="none" strike="noStrike" cap="none" normalizeH="0" baseline="0" dirty="0">
                <a:ln>
                  <a:noFill/>
                </a:ln>
                <a:solidFill>
                  <a:srgbClr val="222222"/>
                </a:solidFill>
                <a:effectLst/>
                <a:latin typeface="Helvetica Neue"/>
              </a:rPr>
              <a:t> in </a:t>
            </a:r>
            <a:r>
              <a:rPr kumimoji="0" lang="de-DE" altLang="de-DE" sz="1600" b="0" i="1" u="none" strike="noStrike" cap="none" normalizeH="0" baseline="0" dirty="0" err="1">
                <a:ln>
                  <a:noFill/>
                </a:ln>
                <a:solidFill>
                  <a:srgbClr val="222222"/>
                </a:solidFill>
                <a:effectLst/>
                <a:latin typeface="Helvetica Neue"/>
              </a:rPr>
              <a:t>the</a:t>
            </a:r>
            <a:r>
              <a:rPr kumimoji="0" lang="de-DE" altLang="de-DE" sz="1600" b="0" i="1" u="none" strike="noStrike" cap="none" normalizeH="0" baseline="0" dirty="0">
                <a:ln>
                  <a:noFill/>
                </a:ln>
                <a:solidFill>
                  <a:srgbClr val="222222"/>
                </a:solidFill>
                <a:effectLst/>
                <a:latin typeface="Helvetica Neue"/>
              </a:rPr>
              <a:t> root </a:t>
            </a:r>
            <a:r>
              <a:rPr kumimoji="0" lang="de-DE" altLang="de-DE" sz="1600" b="0" i="1" u="none" strike="noStrike" cap="none" normalizeH="0" baseline="0" dirty="0" err="1">
                <a:ln>
                  <a:noFill/>
                </a:ln>
                <a:solidFill>
                  <a:srgbClr val="222222"/>
                </a:solidFill>
                <a:effectLst/>
                <a:latin typeface="Helvetica Neue"/>
              </a:rPr>
              <a:t>of</a:t>
            </a:r>
            <a:r>
              <a:rPr kumimoji="0" lang="de-DE" altLang="de-DE" sz="1600" b="0" i="1" u="none" strike="noStrike" cap="none" normalizeH="0" baseline="0" dirty="0">
                <a:ln>
                  <a:noFill/>
                </a:ln>
                <a:solidFill>
                  <a:srgbClr val="222222"/>
                </a:solidFill>
                <a:effectLst/>
                <a:latin typeface="Helvetica Neue"/>
              </a:rPr>
              <a:t> </a:t>
            </a:r>
            <a:r>
              <a:rPr kumimoji="0" lang="de-DE" altLang="de-DE" sz="1600" b="0" i="1" u="none" strike="noStrike" cap="none" normalizeH="0" baseline="0" dirty="0" err="1">
                <a:ln>
                  <a:noFill/>
                </a:ln>
                <a:solidFill>
                  <a:srgbClr val="222222"/>
                </a:solidFill>
                <a:effectLst/>
                <a:latin typeface="Helvetica Neue"/>
              </a:rPr>
              <a:t>the</a:t>
            </a:r>
            <a:r>
              <a:rPr kumimoji="0" lang="de-DE" altLang="de-DE" sz="1600" b="0" i="1" u="none" strike="noStrike" cap="none" normalizeH="0" baseline="0" dirty="0">
                <a:ln>
                  <a:noFill/>
                </a:ln>
                <a:solidFill>
                  <a:srgbClr val="222222"/>
                </a:solidFill>
                <a:effectLst/>
                <a:latin typeface="Helvetica Neue"/>
              </a:rPr>
              <a:t> </a:t>
            </a:r>
            <a:r>
              <a:rPr kumimoji="0" lang="de-DE" altLang="de-DE" sz="1600" b="0" i="1" u="none" strike="noStrike" cap="none" normalizeH="0" baseline="0" dirty="0">
                <a:ln>
                  <a:noFill/>
                </a:ln>
                <a:solidFill>
                  <a:srgbClr val="000000"/>
                </a:solidFill>
                <a:effectLst/>
                <a:latin typeface="menlo"/>
              </a:rPr>
              <a:t>.</a:t>
            </a:r>
            <a:r>
              <a:rPr kumimoji="0" lang="de-DE" altLang="de-DE" sz="1600" b="0" i="1" u="none" strike="noStrike" cap="none" normalizeH="0" baseline="0" dirty="0" err="1">
                <a:ln>
                  <a:noFill/>
                </a:ln>
                <a:solidFill>
                  <a:srgbClr val="000000"/>
                </a:solidFill>
                <a:effectLst/>
                <a:latin typeface="menlo"/>
              </a:rPr>
              <a:t>jar</a:t>
            </a:r>
            <a:r>
              <a:rPr kumimoji="0" lang="de-DE" altLang="de-DE" sz="1600" b="0" i="1" u="none" strike="noStrike" cap="none" normalizeH="0" baseline="0" dirty="0">
                <a:ln>
                  <a:noFill/>
                </a:ln>
                <a:solidFill>
                  <a:srgbClr val="222222"/>
                </a:solidFill>
                <a:effectLst/>
                <a:latin typeface="Helvetica Neue"/>
              </a:rPr>
              <a:t> </a:t>
            </a:r>
            <a:r>
              <a:rPr kumimoji="0" lang="de-DE" altLang="de-DE" sz="1600" b="0" i="1" u="none" strike="noStrike" cap="none" normalizeH="0" baseline="0" dirty="0" err="1">
                <a:ln>
                  <a:noFill/>
                </a:ln>
                <a:solidFill>
                  <a:srgbClr val="222222"/>
                </a:solidFill>
                <a:effectLst/>
                <a:latin typeface="Helvetica Neue"/>
              </a:rPr>
              <a:t>archive</a:t>
            </a:r>
            <a:r>
              <a:rPr kumimoji="0" lang="de-DE" altLang="de-DE" sz="1600" b="0" i="1" u="none" strike="noStrike" cap="none" normalizeH="0" baseline="0" dirty="0">
                <a:ln>
                  <a:noFill/>
                </a:ln>
                <a:solidFill>
                  <a:srgbClr val="222222"/>
                </a:solidFill>
                <a:effectLst/>
                <a:latin typeface="Helvetica Neue"/>
              </a:rPr>
              <a:t>“</a:t>
            </a:r>
            <a:endParaRPr kumimoji="0" lang="de-DE" altLang="de-DE" sz="1600" b="0" i="1"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6114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EC5794-59A9-4A2E-A542-02712193B22B}"/>
              </a:ext>
            </a:extLst>
          </p:cNvPr>
          <p:cNvSpPr>
            <a:spLocks noGrp="1"/>
          </p:cNvSpPr>
          <p:nvPr>
            <p:ph type="title"/>
          </p:nvPr>
        </p:nvSpPr>
        <p:spPr/>
        <p:txBody>
          <a:bodyPr/>
          <a:lstStyle/>
          <a:p>
            <a:endParaRPr lang="de-DE" dirty="0"/>
          </a:p>
        </p:txBody>
      </p:sp>
      <p:pic>
        <p:nvPicPr>
          <p:cNvPr id="4" name="Inhaltsplatzhalter 3">
            <a:extLst>
              <a:ext uri="{FF2B5EF4-FFF2-40B4-BE49-F238E27FC236}">
                <a16:creationId xmlns:a16="http://schemas.microsoft.com/office/drawing/2014/main" id="{E7F9DF29-C936-4345-94CA-9A00809A1D0A}"/>
              </a:ext>
            </a:extLst>
          </p:cNvPr>
          <p:cNvPicPr>
            <a:picLocks noGrp="1" noChangeAspect="1"/>
          </p:cNvPicPr>
          <p:nvPr>
            <p:ph idx="1"/>
          </p:nvPr>
        </p:nvPicPr>
        <p:blipFill>
          <a:blip r:embed="rId2"/>
          <a:stretch>
            <a:fillRect/>
          </a:stretch>
        </p:blipFill>
        <p:spPr>
          <a:xfrm>
            <a:off x="303213" y="1160959"/>
            <a:ext cx="8516937" cy="5040907"/>
          </a:xfrm>
          <a:prstGeom prst="rect">
            <a:avLst/>
          </a:prstGeom>
        </p:spPr>
      </p:pic>
    </p:spTree>
    <p:extLst>
      <p:ext uri="{BB962C8B-B14F-4D97-AF65-F5344CB8AC3E}">
        <p14:creationId xmlns:p14="http://schemas.microsoft.com/office/powerpoint/2010/main" val="291722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C138D5-773C-4499-836B-FA4CBC0BDC9B}"/>
              </a:ext>
            </a:extLst>
          </p:cNvPr>
          <p:cNvSpPr>
            <a:spLocks noGrp="1"/>
          </p:cNvSpPr>
          <p:nvPr>
            <p:ph type="title"/>
          </p:nvPr>
        </p:nvSpPr>
        <p:spPr/>
        <p:txBody>
          <a:bodyPr/>
          <a:lstStyle/>
          <a:p>
            <a:endParaRPr lang="de-DE" dirty="0"/>
          </a:p>
        </p:txBody>
      </p:sp>
      <p:sp>
        <p:nvSpPr>
          <p:cNvPr id="3" name="Inhaltsplatzhalter 2">
            <a:extLst>
              <a:ext uri="{FF2B5EF4-FFF2-40B4-BE49-F238E27FC236}">
                <a16:creationId xmlns:a16="http://schemas.microsoft.com/office/drawing/2014/main" id="{B73FFA3D-178A-408A-BB59-C26D3085923A}"/>
              </a:ext>
            </a:extLst>
          </p:cNvPr>
          <p:cNvSpPr>
            <a:spLocks noGrp="1"/>
          </p:cNvSpPr>
          <p:nvPr>
            <p:ph idx="1"/>
          </p:nvPr>
        </p:nvSpPr>
        <p:spPr/>
        <p:txBody>
          <a:bodyPr/>
          <a:lstStyle/>
          <a:p>
            <a:endParaRPr lang="de-DE"/>
          </a:p>
        </p:txBody>
      </p:sp>
      <p:pic>
        <p:nvPicPr>
          <p:cNvPr id="4" name="Grafik 3">
            <a:extLst>
              <a:ext uri="{FF2B5EF4-FFF2-40B4-BE49-F238E27FC236}">
                <a16:creationId xmlns:a16="http://schemas.microsoft.com/office/drawing/2014/main" id="{BAAB623B-B980-47CE-8E9E-908E26714BF7}"/>
              </a:ext>
            </a:extLst>
          </p:cNvPr>
          <p:cNvPicPr>
            <a:picLocks noChangeAspect="1"/>
          </p:cNvPicPr>
          <p:nvPr/>
        </p:nvPicPr>
        <p:blipFill>
          <a:blip r:embed="rId2"/>
          <a:stretch>
            <a:fillRect/>
          </a:stretch>
        </p:blipFill>
        <p:spPr>
          <a:xfrm>
            <a:off x="0" y="747380"/>
            <a:ext cx="9144000" cy="5363239"/>
          </a:xfrm>
          <a:prstGeom prst="rect">
            <a:avLst/>
          </a:prstGeom>
        </p:spPr>
      </p:pic>
    </p:spTree>
    <p:extLst>
      <p:ext uri="{BB962C8B-B14F-4D97-AF65-F5344CB8AC3E}">
        <p14:creationId xmlns:p14="http://schemas.microsoft.com/office/powerpoint/2010/main" val="2848706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984884-C70A-4DC0-81BA-77A1A7576740}"/>
              </a:ext>
            </a:extLst>
          </p:cNvPr>
          <p:cNvSpPr>
            <a:spLocks noGrp="1"/>
          </p:cNvSpPr>
          <p:nvPr>
            <p:ph type="title"/>
          </p:nvPr>
        </p:nvSpPr>
        <p:spPr/>
        <p:txBody>
          <a:bodyPr/>
          <a:lstStyle/>
          <a:p>
            <a:r>
              <a:rPr lang="de-DE" dirty="0" err="1"/>
              <a:t>JShell</a:t>
            </a:r>
            <a:endParaRPr lang="de-DE" dirty="0"/>
          </a:p>
        </p:txBody>
      </p:sp>
      <p:sp>
        <p:nvSpPr>
          <p:cNvPr id="3" name="Inhaltsplatzhalter 2">
            <a:extLst>
              <a:ext uri="{FF2B5EF4-FFF2-40B4-BE49-F238E27FC236}">
                <a16:creationId xmlns:a16="http://schemas.microsoft.com/office/drawing/2014/main" id="{242CCAB0-2735-4B0A-852B-8A5B97D89BD3}"/>
              </a:ext>
            </a:extLst>
          </p:cNvPr>
          <p:cNvSpPr>
            <a:spLocks noGrp="1"/>
          </p:cNvSpPr>
          <p:nvPr>
            <p:ph idx="1"/>
          </p:nvPr>
        </p:nvSpPr>
        <p:spPr>
          <a:xfrm>
            <a:off x="303213" y="981075"/>
            <a:ext cx="8516937" cy="5400675"/>
          </a:xfrm>
        </p:spPr>
        <p:txBody>
          <a:bodyPr/>
          <a:lstStyle/>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r>
              <a:rPr lang="de-DE" sz="3200" dirty="0"/>
              <a:t>LIVE DEMO</a:t>
            </a:r>
          </a:p>
        </p:txBody>
      </p:sp>
    </p:spTree>
    <p:extLst>
      <p:ext uri="{BB962C8B-B14F-4D97-AF65-F5344CB8AC3E}">
        <p14:creationId xmlns:p14="http://schemas.microsoft.com/office/powerpoint/2010/main" val="2363400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9B861-7230-45BB-933A-2C7F95795CD8}"/>
              </a:ext>
            </a:extLst>
          </p:cNvPr>
          <p:cNvSpPr>
            <a:spLocks noGrp="1"/>
          </p:cNvSpPr>
          <p:nvPr>
            <p:ph type="title"/>
          </p:nvPr>
        </p:nvSpPr>
        <p:spPr/>
        <p:txBody>
          <a:bodyPr/>
          <a:lstStyle/>
          <a:p>
            <a:r>
              <a:rPr lang="de-DE" dirty="0"/>
              <a:t>Sonstige Änderungen</a:t>
            </a:r>
          </a:p>
        </p:txBody>
      </p:sp>
      <p:sp>
        <p:nvSpPr>
          <p:cNvPr id="3" name="Inhaltsplatzhalter 2">
            <a:extLst>
              <a:ext uri="{FF2B5EF4-FFF2-40B4-BE49-F238E27FC236}">
                <a16:creationId xmlns:a16="http://schemas.microsoft.com/office/drawing/2014/main" id="{ACB4909C-3813-4076-A420-02B2B6923A75}"/>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919458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Inhaltsplatzhalter 2"/>
          <p:cNvSpPr>
            <a:spLocks noGrp="1"/>
          </p:cNvSpPr>
          <p:nvPr>
            <p:ph idx="1"/>
          </p:nvPr>
        </p:nvSpPr>
        <p:spPr>
          <a:xfrm>
            <a:off x="323528" y="1052736"/>
            <a:ext cx="8589962" cy="4824412"/>
          </a:xfrm>
        </p:spPr>
        <p:txBody>
          <a:bodyPr/>
          <a:lstStyle/>
          <a:p>
            <a:pPr marL="342900" lvl="1" indent="-342900"/>
            <a:r>
              <a:rPr lang="de-DE" altLang="de-DE" sz="1800" dirty="0">
                <a:ea typeface="+mn-ea"/>
                <a:cs typeface="+mn-cs"/>
              </a:rPr>
              <a:t>Überblick Java 9 „was ist drin“:</a:t>
            </a:r>
          </a:p>
          <a:p>
            <a:pPr marL="342900" lvl="1" indent="-342900">
              <a:buNone/>
            </a:pPr>
            <a:r>
              <a:rPr lang="de-DE" altLang="de-DE" sz="1800" dirty="0">
                <a:ea typeface="+mn-ea"/>
                <a:cs typeface="+mn-cs"/>
                <a:hlinkClick r:id="rId2"/>
              </a:rPr>
              <a:t>https://jaxenter.de/java-9-dokumentation-52963</a:t>
            </a:r>
            <a:endParaRPr lang="de-DE" altLang="de-DE" sz="1800" dirty="0">
              <a:ea typeface="+mn-ea"/>
              <a:cs typeface="+mn-cs"/>
            </a:endParaRPr>
          </a:p>
          <a:p>
            <a:pPr marL="342900" lvl="1" indent="-342900"/>
            <a:r>
              <a:rPr lang="de-DE" altLang="de-DE" sz="1800" dirty="0">
                <a:ea typeface="+mn-ea"/>
                <a:cs typeface="+mn-cs"/>
              </a:rPr>
              <a:t>Strukturänderungen JDK/JRE 9</a:t>
            </a:r>
          </a:p>
          <a:p>
            <a:pPr marL="0" lvl="1" indent="0">
              <a:buNone/>
            </a:pPr>
            <a:r>
              <a:rPr lang="de-DE" altLang="de-DE" sz="1800" dirty="0">
                <a:ea typeface="+mn-ea"/>
                <a:cs typeface="+mn-cs"/>
                <a:hlinkClick r:id="rId3"/>
              </a:rPr>
              <a:t>https://www.developer.com/java/java-9-structural-changes-in-the-jdk-and-jre.html</a:t>
            </a:r>
            <a:endParaRPr lang="de-DE" altLang="de-DE" sz="1800" dirty="0">
              <a:ea typeface="+mn-ea"/>
              <a:cs typeface="+mn-cs"/>
            </a:endParaRPr>
          </a:p>
          <a:p>
            <a:pPr marL="285750" lvl="1"/>
            <a:r>
              <a:rPr lang="de-DE" altLang="de-DE" sz="1800" dirty="0" err="1">
                <a:ea typeface="+mn-ea"/>
                <a:cs typeface="+mn-cs"/>
              </a:rPr>
              <a:t>Jigsaw</a:t>
            </a:r>
            <a:r>
              <a:rPr lang="de-DE" altLang="de-DE" sz="1800" dirty="0">
                <a:ea typeface="+mn-ea"/>
                <a:cs typeface="+mn-cs"/>
              </a:rPr>
              <a:t> Quickstart:</a:t>
            </a:r>
          </a:p>
          <a:p>
            <a:pPr marL="0" lvl="1" indent="0">
              <a:buNone/>
            </a:pPr>
            <a:r>
              <a:rPr lang="de-DE" sz="1800" b="1" dirty="0">
                <a:solidFill>
                  <a:srgbClr val="0070C0"/>
                </a:solidFill>
                <a:hlinkClick r:id="rId4"/>
              </a:rPr>
              <a:t>http://openjdk.java.net/projects/jigsaw/quick-start</a:t>
            </a:r>
            <a:endParaRPr lang="de-DE" sz="1800" b="1" dirty="0">
              <a:solidFill>
                <a:srgbClr val="0070C0"/>
              </a:solidFill>
            </a:endParaRPr>
          </a:p>
          <a:p>
            <a:pPr marL="285750" lvl="1"/>
            <a:r>
              <a:rPr lang="de-DE" sz="1800" dirty="0" err="1"/>
              <a:t>Jigsaw</a:t>
            </a:r>
            <a:r>
              <a:rPr lang="de-DE" sz="1800" dirty="0"/>
              <a:t> Tutorial</a:t>
            </a:r>
          </a:p>
          <a:p>
            <a:pPr marL="0" lvl="1" indent="0">
              <a:buNone/>
            </a:pPr>
            <a:r>
              <a:rPr lang="de-DE" sz="1800" b="1" dirty="0">
                <a:hlinkClick r:id="rId5"/>
              </a:rPr>
              <a:t>https://www.informatik-aktuell.de/entwicklung/programmiersprachen/java-9-das-neue-modulsystem-jigsaw-tutorial.html</a:t>
            </a:r>
            <a:endParaRPr lang="de-DE" sz="1800" b="1" dirty="0"/>
          </a:p>
          <a:p>
            <a:pPr marL="285750" lvl="1"/>
            <a:r>
              <a:rPr lang="de-DE" sz="1800" dirty="0" err="1"/>
              <a:t>Additions</a:t>
            </a:r>
            <a:r>
              <a:rPr lang="de-DE" sz="1800" dirty="0"/>
              <a:t> </a:t>
            </a:r>
            <a:r>
              <a:rPr lang="de-DE" sz="1800" dirty="0" err="1"/>
              <a:t>to</a:t>
            </a:r>
            <a:r>
              <a:rPr lang="de-DE" sz="1800" dirty="0"/>
              <a:t> Stream</a:t>
            </a:r>
          </a:p>
          <a:p>
            <a:pPr marL="0" lvl="1" indent="0">
              <a:buNone/>
            </a:pPr>
            <a:r>
              <a:rPr lang="de-DE" sz="1800" b="1" dirty="0">
                <a:hlinkClick r:id="rId6"/>
              </a:rPr>
              <a:t>https://blog.codefx.org/java/java-9-stream/</a:t>
            </a:r>
            <a:endParaRPr lang="de-DE" sz="1800" b="1" dirty="0"/>
          </a:p>
          <a:p>
            <a:pPr marL="285750" lvl="1"/>
            <a:r>
              <a:rPr lang="de-DE" sz="1800" dirty="0" err="1"/>
              <a:t>Getting</a:t>
            </a:r>
            <a:r>
              <a:rPr lang="de-DE" sz="1800" dirty="0"/>
              <a:t> </a:t>
            </a:r>
            <a:r>
              <a:rPr lang="de-DE" sz="1800" dirty="0" err="1"/>
              <a:t>Started</a:t>
            </a:r>
            <a:r>
              <a:rPr lang="de-DE" sz="1800" dirty="0"/>
              <a:t> </a:t>
            </a:r>
            <a:r>
              <a:rPr lang="de-DE" sz="1800" dirty="0" err="1"/>
              <a:t>with</a:t>
            </a:r>
            <a:r>
              <a:rPr lang="de-DE" sz="1800" dirty="0"/>
              <a:t> Module</a:t>
            </a:r>
          </a:p>
          <a:p>
            <a:pPr marL="0" lvl="1" indent="0">
              <a:buNone/>
            </a:pPr>
            <a:r>
              <a:rPr lang="de-DE" sz="1600" dirty="0">
                <a:hlinkClick r:id="rId7"/>
              </a:rPr>
              <a:t>https://labs.consol.de/de/development/2017/02/13/getting-started-with-java9-modules.html</a:t>
            </a:r>
            <a:endParaRPr lang="de-DE" sz="1600" dirty="0"/>
          </a:p>
          <a:p>
            <a:pPr marL="285750" lvl="1"/>
            <a:r>
              <a:rPr lang="de-DE" sz="1800" dirty="0"/>
              <a:t>Java 9 Migration Guide</a:t>
            </a:r>
          </a:p>
          <a:p>
            <a:pPr marL="0" lvl="1" indent="0">
              <a:buNone/>
            </a:pPr>
            <a:r>
              <a:rPr lang="de-DE" sz="1800" b="1" dirty="0">
                <a:hlinkClick r:id="rId8"/>
              </a:rPr>
              <a:t>https://blog.codefx.org/java/java-9-migration-guide/</a:t>
            </a:r>
            <a:endParaRPr lang="de-DE" sz="1800" b="1" dirty="0"/>
          </a:p>
          <a:p>
            <a:pPr marL="0" lvl="1" indent="0">
              <a:buNone/>
            </a:pPr>
            <a:endParaRPr lang="de-DE" sz="1800" b="1" dirty="0"/>
          </a:p>
          <a:p>
            <a:pPr marL="0" lvl="1" indent="0">
              <a:buNone/>
            </a:pPr>
            <a:endParaRPr lang="de-DE" sz="1800" b="1" dirty="0"/>
          </a:p>
          <a:p>
            <a:pPr marL="285750" lvl="1"/>
            <a:endParaRPr lang="de-DE" altLang="de-DE" sz="1800" dirty="0">
              <a:ea typeface="+mn-ea"/>
              <a:cs typeface="+mn-cs"/>
            </a:endParaRPr>
          </a:p>
          <a:p>
            <a:pPr marL="0" lvl="1" indent="0">
              <a:buNone/>
            </a:pPr>
            <a:endParaRPr lang="de-DE" altLang="de-DE" sz="1800" dirty="0">
              <a:ea typeface="+mn-ea"/>
              <a:cs typeface="+mn-cs"/>
            </a:endParaRPr>
          </a:p>
          <a:p>
            <a:pPr marL="342900" lvl="1" indent="-342900">
              <a:buNone/>
            </a:pPr>
            <a:endParaRPr lang="de-DE" altLang="de-DE" sz="1800" dirty="0">
              <a:ea typeface="+mn-ea"/>
              <a:cs typeface="+mn-cs"/>
            </a:endParaRPr>
          </a:p>
          <a:p>
            <a:pPr marL="342900" lvl="1" indent="-342900">
              <a:buNone/>
            </a:pPr>
            <a:endParaRPr lang="de-DE" altLang="de-DE" sz="1800" dirty="0">
              <a:ea typeface="+mn-ea"/>
              <a:cs typeface="+mn-cs"/>
            </a:endParaRPr>
          </a:p>
          <a:p>
            <a:pPr marL="342900" lvl="1" indent="-342900">
              <a:buNone/>
            </a:pPr>
            <a:endParaRPr lang="de-DE" altLang="de-DE" sz="1800" dirty="0">
              <a:ea typeface="+mn-ea"/>
              <a:cs typeface="+mn-cs"/>
            </a:endParaRPr>
          </a:p>
          <a:p>
            <a:pPr marL="342900" lvl="1" indent="-342900">
              <a:buNone/>
            </a:pPr>
            <a:endParaRPr lang="de-DE" altLang="de-DE" sz="1800" dirty="0">
              <a:ea typeface="+mn-ea"/>
              <a:cs typeface="+mn-cs"/>
            </a:endParaRPr>
          </a:p>
          <a:p>
            <a:pPr marL="342900" lvl="1" indent="-342900">
              <a:buNone/>
            </a:pPr>
            <a:endParaRPr lang="de-DE" altLang="de-DE" dirty="0">
              <a:ea typeface="+mn-ea"/>
              <a:cs typeface="+mn-cs"/>
            </a:endParaRPr>
          </a:p>
          <a:p>
            <a:pPr marL="342900" lvl="1" indent="-342900">
              <a:buNone/>
            </a:pPr>
            <a:endParaRPr lang="de-DE" altLang="de-DE" dirty="0">
              <a:ea typeface="+mn-ea"/>
              <a:cs typeface="+mn-cs"/>
            </a:endParaRPr>
          </a:p>
          <a:p>
            <a:pPr marL="342900" lvl="1" indent="-342900">
              <a:buNone/>
            </a:pPr>
            <a:endParaRPr lang="de-DE" altLang="de-DE" dirty="0">
              <a:ea typeface="+mn-ea"/>
              <a:cs typeface="+mn-cs"/>
            </a:endParaRPr>
          </a:p>
          <a:p>
            <a:pPr marL="342900" lvl="1" indent="-342900">
              <a:buNone/>
            </a:pPr>
            <a:endParaRPr lang="de-DE" altLang="de-DE" dirty="0">
              <a:ea typeface="+mn-ea"/>
              <a:cs typeface="+mn-cs"/>
            </a:endParaRPr>
          </a:p>
        </p:txBody>
      </p:sp>
      <p:sp>
        <p:nvSpPr>
          <p:cNvPr id="17411" name="Rectangle 1062"/>
          <p:cNvSpPr>
            <a:spLocks noGrp="1" noChangeArrowheads="1"/>
          </p:cNvSpPr>
          <p:nvPr>
            <p:ph type="title"/>
          </p:nvPr>
        </p:nvSpPr>
        <p:spPr>
          <a:xfrm>
            <a:off x="285750" y="142875"/>
            <a:ext cx="5654675" cy="706438"/>
          </a:xfrm>
        </p:spPr>
        <p:txBody>
          <a:bodyPr/>
          <a:lstStyle/>
          <a:p>
            <a:r>
              <a:rPr lang="de-DE"/>
              <a:t>Siehe auch...</a:t>
            </a:r>
            <a:endParaRPr lang="de-DE" dirty="0"/>
          </a:p>
        </p:txBody>
      </p:sp>
    </p:spTree>
    <p:extLst>
      <p:ext uri="{BB962C8B-B14F-4D97-AF65-F5344CB8AC3E}">
        <p14:creationId xmlns:p14="http://schemas.microsoft.com/office/powerpoint/2010/main" val="1772806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el 1"/>
          <p:cNvSpPr>
            <a:spLocks noGrp="1"/>
          </p:cNvSpPr>
          <p:nvPr>
            <p:ph type="title"/>
          </p:nvPr>
        </p:nvSpPr>
        <p:spPr/>
        <p:txBody>
          <a:bodyPr/>
          <a:lstStyle/>
          <a:p>
            <a:r>
              <a:rPr lang="de-DE"/>
              <a:t>Vorstellung</a:t>
            </a:r>
          </a:p>
        </p:txBody>
      </p:sp>
      <p:sp>
        <p:nvSpPr>
          <p:cNvPr id="17411" name="Inhaltsplatzhalter 2"/>
          <p:cNvSpPr>
            <a:spLocks noGrp="1"/>
          </p:cNvSpPr>
          <p:nvPr>
            <p:ph idx="1"/>
          </p:nvPr>
        </p:nvSpPr>
        <p:spPr>
          <a:xfrm>
            <a:off x="1908175" y="981075"/>
            <a:ext cx="6911975" cy="5400675"/>
          </a:xfrm>
        </p:spPr>
        <p:txBody>
          <a:bodyPr/>
          <a:lstStyle/>
          <a:p>
            <a:pPr>
              <a:buFont typeface="Monotype Sorts" pitchFamily="2" charset="2"/>
              <a:buNone/>
              <a:defRPr/>
            </a:pPr>
            <a:endParaRPr lang="de-DE"/>
          </a:p>
          <a:p>
            <a:pPr>
              <a:defRPr/>
            </a:pPr>
            <a:r>
              <a:rPr lang="de-DE"/>
              <a:t>Software Engineer (Dipl.-Inf.) bei der anderScore GmbH in Köln. </a:t>
            </a:r>
          </a:p>
          <a:p>
            <a:pPr>
              <a:defRPr/>
            </a:pPr>
            <a:r>
              <a:rPr lang="de-DE"/>
              <a:t>Schwerpunkte</a:t>
            </a:r>
          </a:p>
          <a:p>
            <a:pPr lvl="1">
              <a:buFont typeface="Wingdings" pitchFamily="2" charset="2"/>
              <a:buChar char="Ø"/>
              <a:defRPr/>
            </a:pPr>
            <a:r>
              <a:rPr lang="de-DE">
                <a:ea typeface="+mn-ea"/>
                <a:cs typeface="+mn-cs"/>
              </a:rPr>
              <a:t>Objektorientierte Softwareentwicklung (Java)</a:t>
            </a:r>
          </a:p>
          <a:p>
            <a:pPr lvl="1">
              <a:buFont typeface="Wingdings" pitchFamily="2" charset="2"/>
              <a:buChar char="Ø"/>
              <a:defRPr/>
            </a:pPr>
            <a:r>
              <a:rPr lang="de-DE">
                <a:ea typeface="+mn-ea"/>
                <a:cs typeface="+mn-cs"/>
              </a:rPr>
              <a:t>Modellierung, Analyse und Entwurf von Geschäftsprozessen und Anwendungslogik</a:t>
            </a:r>
          </a:p>
          <a:p>
            <a:pPr lvl="1">
              <a:buFont typeface="Wingdings" pitchFamily="2" charset="2"/>
              <a:buChar char="Ø"/>
              <a:defRPr/>
            </a:pPr>
            <a:r>
              <a:rPr lang="de-DE">
                <a:ea typeface="+mn-ea"/>
                <a:cs typeface="+mn-cs"/>
              </a:rPr>
              <a:t>Systemarchitektur verteilter Anwendungen</a:t>
            </a:r>
          </a:p>
          <a:p>
            <a:pPr lvl="1">
              <a:buFont typeface="Wingdings" pitchFamily="2" charset="2"/>
              <a:buChar char="Ø"/>
              <a:defRPr/>
            </a:pPr>
            <a:r>
              <a:rPr lang="de-DE"/>
              <a:t>Design und Implementierung von Web Services</a:t>
            </a:r>
          </a:p>
          <a:p>
            <a:pPr lvl="1">
              <a:buFont typeface="Wingdings" pitchFamily="2" charset="2"/>
              <a:buChar char="Ø"/>
              <a:defRPr/>
            </a:pPr>
            <a:r>
              <a:rPr lang="de-DE">
                <a:ea typeface="+mn-ea"/>
                <a:cs typeface="+mn-cs"/>
              </a:rPr>
              <a:t>Migration von Altsystemen </a:t>
            </a:r>
          </a:p>
          <a:p>
            <a:pPr lvl="1">
              <a:buFont typeface="Wingdings" pitchFamily="2" charset="2"/>
              <a:buChar char="Ø"/>
              <a:defRPr/>
            </a:pPr>
            <a:r>
              <a:rPr lang="de-DE"/>
              <a:t>Agile Entwicklungsmethoden</a:t>
            </a:r>
          </a:p>
        </p:txBody>
      </p:sp>
      <p:pic>
        <p:nvPicPr>
          <p:cNvPr id="17412" name="Picture 4" descr="C:\Users\rbommersbach\Desktop\User-rbommersbach.jpg"/>
          <p:cNvPicPr>
            <a:picLocks noChangeAspect="1" noChangeArrowheads="1"/>
          </p:cNvPicPr>
          <p:nvPr/>
        </p:nvPicPr>
        <p:blipFill>
          <a:blip r:embed="rId2" cstate="print"/>
          <a:srcRect/>
          <a:stretch>
            <a:fillRect/>
          </a:stretch>
        </p:blipFill>
        <p:spPr bwMode="auto">
          <a:xfrm>
            <a:off x="395288" y="1052513"/>
            <a:ext cx="1374775" cy="187166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Inhaltsplatzhalter 2"/>
          <p:cNvSpPr>
            <a:spLocks noGrp="1"/>
          </p:cNvSpPr>
          <p:nvPr>
            <p:ph idx="1"/>
          </p:nvPr>
        </p:nvSpPr>
        <p:spPr>
          <a:xfrm>
            <a:off x="268299" y="1124744"/>
            <a:ext cx="8589962" cy="2664296"/>
          </a:xfrm>
        </p:spPr>
        <p:txBody>
          <a:bodyPr/>
          <a:lstStyle/>
          <a:p>
            <a:pPr marL="0" indent="0" algn="ctr">
              <a:buNone/>
            </a:pPr>
            <a:r>
              <a:rPr lang="de-DE" sz="4000" b="1" dirty="0"/>
              <a:t>Java SE 9 ist da! </a:t>
            </a:r>
          </a:p>
          <a:p>
            <a:pPr marL="0" indent="0" algn="ctr">
              <a:buNone/>
            </a:pPr>
            <a:r>
              <a:rPr lang="de-DE" sz="4000" b="1" dirty="0"/>
              <a:t>Aber was eigentlich?</a:t>
            </a:r>
          </a:p>
          <a:p>
            <a:pPr marL="0" indent="0" algn="ctr">
              <a:buNone/>
            </a:pPr>
            <a:endParaRPr lang="de-DE" sz="4000" b="1" dirty="0">
              <a:sym typeface="Wingdings" panose="05000000000000000000" pitchFamily="2" charset="2"/>
            </a:endParaRPr>
          </a:p>
        </p:txBody>
      </p:sp>
      <p:sp>
        <p:nvSpPr>
          <p:cNvPr id="17411" name="Rectangle 1062"/>
          <p:cNvSpPr>
            <a:spLocks noGrp="1" noChangeArrowheads="1"/>
          </p:cNvSpPr>
          <p:nvPr>
            <p:ph type="title"/>
          </p:nvPr>
        </p:nvSpPr>
        <p:spPr>
          <a:xfrm>
            <a:off x="285750" y="142875"/>
            <a:ext cx="5654675" cy="706438"/>
          </a:xfrm>
        </p:spPr>
        <p:txBody>
          <a:bodyPr/>
          <a:lstStyle/>
          <a:p>
            <a:r>
              <a:rPr lang="de-DE" dirty="0"/>
              <a:t>Apache </a:t>
            </a:r>
            <a:r>
              <a:rPr lang="de-DE" dirty="0" err="1"/>
              <a:t>Wicket</a:t>
            </a:r>
            <a:endParaRPr lang="de-DE" dirty="0"/>
          </a:p>
        </p:txBody>
      </p:sp>
      <p:pic>
        <p:nvPicPr>
          <p:cNvPr id="5" name="Grafik 4">
            <a:extLst>
              <a:ext uri="{FF2B5EF4-FFF2-40B4-BE49-F238E27FC236}">
                <a16:creationId xmlns:a16="http://schemas.microsoft.com/office/drawing/2014/main" id="{698932FC-94FF-4A19-BB3A-21FF87AA15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030" y="2924944"/>
            <a:ext cx="5524500" cy="2857500"/>
          </a:xfrm>
          <a:prstGeom prst="rect">
            <a:avLst/>
          </a:prstGeom>
        </p:spPr>
      </p:pic>
    </p:spTree>
    <p:extLst>
      <p:ext uri="{BB962C8B-B14F-4D97-AF65-F5344CB8AC3E}">
        <p14:creationId xmlns:p14="http://schemas.microsoft.com/office/powerpoint/2010/main" val="252951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F2FECA-B8D0-427F-AEDE-572B534B6A84}"/>
              </a:ext>
            </a:extLst>
          </p:cNvPr>
          <p:cNvSpPr>
            <a:spLocks noGrp="1"/>
          </p:cNvSpPr>
          <p:nvPr>
            <p:ph type="title"/>
          </p:nvPr>
        </p:nvSpPr>
        <p:spPr/>
        <p:txBody>
          <a:bodyPr/>
          <a:lstStyle/>
          <a:p>
            <a:r>
              <a:rPr lang="de-DE" dirty="0"/>
              <a:t>Project </a:t>
            </a:r>
            <a:r>
              <a:rPr lang="de-DE" dirty="0" err="1"/>
              <a:t>Jigsaw</a:t>
            </a:r>
            <a:endParaRPr lang="de-DE" dirty="0"/>
          </a:p>
        </p:txBody>
      </p:sp>
      <p:sp>
        <p:nvSpPr>
          <p:cNvPr id="3" name="Inhaltsplatzhalter 2">
            <a:extLst>
              <a:ext uri="{FF2B5EF4-FFF2-40B4-BE49-F238E27FC236}">
                <a16:creationId xmlns:a16="http://schemas.microsoft.com/office/drawing/2014/main" id="{163539EB-4360-4F71-95B7-5734F14AB78C}"/>
              </a:ext>
            </a:extLst>
          </p:cNvPr>
          <p:cNvSpPr>
            <a:spLocks noGrp="1"/>
          </p:cNvSpPr>
          <p:nvPr>
            <p:ph idx="1"/>
          </p:nvPr>
        </p:nvSpPr>
        <p:spPr>
          <a:xfrm>
            <a:off x="303213" y="981075"/>
            <a:ext cx="8516937" cy="5400675"/>
          </a:xfrm>
        </p:spPr>
        <p:txBody>
          <a:bodyPr/>
          <a:lstStyle/>
          <a:p>
            <a:r>
              <a:rPr lang="de-DE" dirty="0">
                <a:hlinkClick r:id="rId2"/>
              </a:rPr>
              <a:t>200: The Modular JDK</a:t>
            </a:r>
            <a:endParaRPr lang="de-DE" dirty="0"/>
          </a:p>
          <a:p>
            <a:pPr lvl="1"/>
            <a:r>
              <a:rPr lang="de-DE" dirty="0">
                <a:hlinkClick r:id="rId3"/>
              </a:rPr>
              <a:t>Module </a:t>
            </a:r>
            <a:r>
              <a:rPr lang="de-DE" dirty="0" err="1">
                <a:hlinkClick r:id="rId3"/>
              </a:rPr>
              <a:t>summary</a:t>
            </a:r>
            <a:endParaRPr lang="de-DE" dirty="0"/>
          </a:p>
          <a:p>
            <a:r>
              <a:rPr lang="de-DE" dirty="0">
                <a:hlinkClick r:id="rId4"/>
              </a:rPr>
              <a:t>201: Modular Source Code</a:t>
            </a:r>
            <a:endParaRPr lang="de-DE" dirty="0"/>
          </a:p>
          <a:p>
            <a:r>
              <a:rPr lang="de-DE" dirty="0">
                <a:hlinkClick r:id="rId5"/>
              </a:rPr>
              <a:t>220: Modular Run-Time Images</a:t>
            </a:r>
            <a:endParaRPr lang="de-DE" dirty="0"/>
          </a:p>
          <a:p>
            <a:r>
              <a:rPr lang="de-DE" dirty="0">
                <a:hlinkClick r:id="rId6"/>
              </a:rPr>
              <a:t>260: </a:t>
            </a:r>
            <a:r>
              <a:rPr lang="de-DE" dirty="0" err="1">
                <a:hlinkClick r:id="rId6"/>
              </a:rPr>
              <a:t>Encapsulate</a:t>
            </a:r>
            <a:r>
              <a:rPr lang="de-DE" dirty="0">
                <a:hlinkClick r:id="rId6"/>
              </a:rPr>
              <a:t> Most Internal APIs</a:t>
            </a:r>
            <a:endParaRPr lang="de-DE" dirty="0"/>
          </a:p>
          <a:p>
            <a:r>
              <a:rPr lang="de-DE" dirty="0">
                <a:hlinkClick r:id="rId7"/>
              </a:rPr>
              <a:t>261: Module System</a:t>
            </a:r>
            <a:endParaRPr lang="de-DE" dirty="0"/>
          </a:p>
          <a:p>
            <a:r>
              <a:rPr lang="de-DE" dirty="0">
                <a:hlinkClick r:id="rId8"/>
              </a:rPr>
              <a:t>282: </a:t>
            </a:r>
            <a:r>
              <a:rPr lang="de-DE" dirty="0" err="1">
                <a:hlinkClick r:id="rId8"/>
              </a:rPr>
              <a:t>jlink</a:t>
            </a:r>
            <a:r>
              <a:rPr lang="de-DE" dirty="0">
                <a:hlinkClick r:id="rId8"/>
              </a:rPr>
              <a:t>: The Java Linker</a:t>
            </a:r>
            <a:endParaRPr lang="de-DE" dirty="0"/>
          </a:p>
          <a:p>
            <a:pPr marL="0" indent="0">
              <a:buNone/>
            </a:pPr>
            <a:endParaRPr lang="de-DE" dirty="0"/>
          </a:p>
        </p:txBody>
      </p:sp>
    </p:spTree>
    <p:extLst>
      <p:ext uri="{BB962C8B-B14F-4D97-AF65-F5344CB8AC3E}">
        <p14:creationId xmlns:p14="http://schemas.microsoft.com/office/powerpoint/2010/main" val="936133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EB8F3D-06D2-41A7-A2E6-539F885E2658}"/>
              </a:ext>
            </a:extLst>
          </p:cNvPr>
          <p:cNvSpPr>
            <a:spLocks noGrp="1"/>
          </p:cNvSpPr>
          <p:nvPr>
            <p:ph type="title"/>
          </p:nvPr>
        </p:nvSpPr>
        <p:spPr/>
        <p:txBody>
          <a:bodyPr/>
          <a:lstStyle/>
          <a:p>
            <a:r>
              <a:rPr lang="de-DE" dirty="0"/>
              <a:t>Wozu Module?</a:t>
            </a:r>
          </a:p>
        </p:txBody>
      </p:sp>
      <p:sp>
        <p:nvSpPr>
          <p:cNvPr id="4" name="Rechteck 3">
            <a:extLst>
              <a:ext uri="{FF2B5EF4-FFF2-40B4-BE49-F238E27FC236}">
                <a16:creationId xmlns:a16="http://schemas.microsoft.com/office/drawing/2014/main" id="{E66695B6-0EA6-4C0E-A0FF-30843545362C}"/>
              </a:ext>
            </a:extLst>
          </p:cNvPr>
          <p:cNvSpPr/>
          <p:nvPr/>
        </p:nvSpPr>
        <p:spPr>
          <a:xfrm>
            <a:off x="1187624" y="1268760"/>
            <a:ext cx="6400800" cy="3785652"/>
          </a:xfrm>
          <a:prstGeom prst="rect">
            <a:avLst/>
          </a:prstGeom>
        </p:spPr>
        <p:txBody>
          <a:bodyPr wrap="square">
            <a:spAutoFit/>
          </a:bodyPr>
          <a:lstStyle/>
          <a:p>
            <a:r>
              <a:rPr lang="de-DE" dirty="0">
                <a:solidFill>
                  <a:srgbClr val="23294F"/>
                </a:solidFill>
                <a:latin typeface="Source Sans Pro" panose="020B0503030403020204" pitchFamily="34" charset="0"/>
              </a:rPr>
              <a:t>„Das größte Problem, das wir in der Vergangenheit bei der Einführung neuer Java-Versionen gesehen haben, trat dann auf, wenn ein Teil des Codes das Public API eines anderen Codeteils ignorierte und stattdessen etwas aufgerufen hat, das als internes Detail der Implementierung gedacht war. Das bedeutet, dass eine Änderung an der internen Implementierung dazu führte, dass der aufrufende Code nicht mehr funktionierte.“</a:t>
            </a:r>
            <a:endParaRPr lang="de-DE" dirty="0"/>
          </a:p>
        </p:txBody>
      </p:sp>
      <p:sp>
        <p:nvSpPr>
          <p:cNvPr id="5" name="Textfeld 4">
            <a:extLst>
              <a:ext uri="{FF2B5EF4-FFF2-40B4-BE49-F238E27FC236}">
                <a16:creationId xmlns:a16="http://schemas.microsoft.com/office/drawing/2014/main" id="{C4BDD711-48F8-4283-87CD-930A97BECA55}"/>
              </a:ext>
            </a:extLst>
          </p:cNvPr>
          <p:cNvSpPr txBox="1"/>
          <p:nvPr/>
        </p:nvSpPr>
        <p:spPr bwMode="auto">
          <a:xfrm>
            <a:off x="5292080" y="5326469"/>
            <a:ext cx="3024336" cy="584775"/>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George Saab, Chairperson Open JDK </a:t>
            </a:r>
            <a:r>
              <a:rPr lang="de-DE" sz="1600" dirty="0" err="1">
                <a:latin typeface="Arial" charset="0"/>
              </a:rPr>
              <a:t>Governing</a:t>
            </a:r>
            <a:r>
              <a:rPr lang="de-DE" sz="1600" dirty="0">
                <a:latin typeface="Arial" charset="0"/>
              </a:rPr>
              <a:t> Board</a:t>
            </a:r>
          </a:p>
        </p:txBody>
      </p:sp>
    </p:spTree>
    <p:extLst>
      <p:ext uri="{BB962C8B-B14F-4D97-AF65-F5344CB8AC3E}">
        <p14:creationId xmlns:p14="http://schemas.microsoft.com/office/powerpoint/2010/main" val="2462228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ADF1CB-9464-4E8E-BBD2-F7A791CC97FF}"/>
              </a:ext>
            </a:extLst>
          </p:cNvPr>
          <p:cNvSpPr>
            <a:spLocks noGrp="1"/>
          </p:cNvSpPr>
          <p:nvPr>
            <p:ph type="title"/>
          </p:nvPr>
        </p:nvSpPr>
        <p:spPr/>
        <p:txBody>
          <a:bodyPr/>
          <a:lstStyle/>
          <a:p>
            <a:r>
              <a:rPr lang="de-DE" dirty="0"/>
              <a:t>Wozu Module?</a:t>
            </a:r>
          </a:p>
        </p:txBody>
      </p:sp>
      <p:sp>
        <p:nvSpPr>
          <p:cNvPr id="3" name="Inhaltsplatzhalter 2">
            <a:extLst>
              <a:ext uri="{FF2B5EF4-FFF2-40B4-BE49-F238E27FC236}">
                <a16:creationId xmlns:a16="http://schemas.microsoft.com/office/drawing/2014/main" id="{745C054F-90CF-45C8-898D-C714BBB6C919}"/>
              </a:ext>
            </a:extLst>
          </p:cNvPr>
          <p:cNvSpPr>
            <a:spLocks noGrp="1"/>
          </p:cNvSpPr>
          <p:nvPr>
            <p:ph idx="1"/>
          </p:nvPr>
        </p:nvSpPr>
        <p:spPr/>
        <p:txBody>
          <a:bodyPr/>
          <a:lstStyle/>
          <a:p>
            <a:r>
              <a:rPr lang="de-DE" b="1" dirty="0"/>
              <a:t>Reliable </a:t>
            </a:r>
            <a:r>
              <a:rPr lang="de-DE" b="1" dirty="0" err="1"/>
              <a:t>Configuration</a:t>
            </a:r>
            <a:r>
              <a:rPr lang="de-DE" b="1" dirty="0"/>
              <a:t>: </a:t>
            </a:r>
            <a:r>
              <a:rPr lang="de-DE" dirty="0"/>
              <a:t>Der fehleranfällige </a:t>
            </a:r>
            <a:r>
              <a:rPr lang="de-DE" dirty="0" err="1"/>
              <a:t>Classpath</a:t>
            </a:r>
            <a:r>
              <a:rPr lang="de-DE" dirty="0"/>
              <a:t> soll abgelöst werden. Wenn eine Klasse mehrfach (z. B. in mehreren JARs) auf ihm enthalten ist, entscheidet allein die Suchreihenfolge, welche Instanz der Klasse benutzt wird. Dies soll durch Modul-Abhängigkeiten und den neuen Modul-Path aufgelöst werden.</a:t>
            </a:r>
          </a:p>
          <a:p>
            <a:r>
              <a:rPr lang="de-DE" b="1" dirty="0"/>
              <a:t>Strong </a:t>
            </a:r>
            <a:r>
              <a:rPr lang="de-DE" b="1" dirty="0" err="1"/>
              <a:t>Encapsulation</a:t>
            </a:r>
            <a:r>
              <a:rPr lang="de-DE" b="1" dirty="0"/>
              <a:t>: </a:t>
            </a:r>
            <a:r>
              <a:rPr lang="de-DE" dirty="0"/>
              <a:t>Ein </a:t>
            </a:r>
            <a:r>
              <a:rPr lang="de-DE" dirty="0" err="1"/>
              <a:t>Jigsaw</a:t>
            </a:r>
            <a:r>
              <a:rPr lang="de-DE" dirty="0"/>
              <a:t>-Modul definiert sein öffentliches Komponenten-API. Andere Module können auf nicht-öffentliche Klassen nicht zugreifen.</a:t>
            </a:r>
          </a:p>
          <a:p>
            <a:r>
              <a:rPr lang="de-DE" b="1" dirty="0" err="1"/>
              <a:t>Scalable</a:t>
            </a:r>
            <a:r>
              <a:rPr lang="de-DE" b="1" dirty="0"/>
              <a:t> </a:t>
            </a:r>
            <a:r>
              <a:rPr lang="de-DE" b="1" dirty="0" err="1"/>
              <a:t>Platform</a:t>
            </a:r>
            <a:r>
              <a:rPr lang="de-DE" b="1" dirty="0"/>
              <a:t>:</a:t>
            </a:r>
            <a:r>
              <a:rPr lang="de-DE" dirty="0"/>
              <a:t> Die modularisierte Java-Plattform ermöglicht, angepasste, schlankere </a:t>
            </a:r>
            <a:r>
              <a:rPr lang="de-DE" dirty="0" err="1"/>
              <a:t>Runtime</a:t>
            </a:r>
            <a:r>
              <a:rPr lang="de-DE" dirty="0"/>
              <a:t>-Images für eine Anwendung zu bauen und nur auszurollen, was diese wirklich benötigt.</a:t>
            </a:r>
            <a:endParaRPr lang="de-DE" dirty="0">
              <a:hlinkClick r:id="rId2"/>
            </a:endParaRPr>
          </a:p>
          <a:p>
            <a:endParaRPr lang="de-DE" dirty="0"/>
          </a:p>
        </p:txBody>
      </p:sp>
    </p:spTree>
    <p:extLst>
      <p:ext uri="{BB962C8B-B14F-4D97-AF65-F5344CB8AC3E}">
        <p14:creationId xmlns:p14="http://schemas.microsoft.com/office/powerpoint/2010/main" val="3490323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94DD60-108E-4059-BC18-8C7D82E7DF52}"/>
              </a:ext>
            </a:extLst>
          </p:cNvPr>
          <p:cNvSpPr>
            <a:spLocks noGrp="1"/>
          </p:cNvSpPr>
          <p:nvPr>
            <p:ph type="title"/>
          </p:nvPr>
        </p:nvSpPr>
        <p:spPr/>
        <p:txBody>
          <a:bodyPr/>
          <a:lstStyle/>
          <a:p>
            <a:r>
              <a:rPr lang="de-DE" dirty="0"/>
              <a:t>Wozu Module?</a:t>
            </a:r>
          </a:p>
        </p:txBody>
      </p:sp>
      <p:sp>
        <p:nvSpPr>
          <p:cNvPr id="4" name="Rectangle 1">
            <a:extLst>
              <a:ext uri="{FF2B5EF4-FFF2-40B4-BE49-F238E27FC236}">
                <a16:creationId xmlns:a16="http://schemas.microsoft.com/office/drawing/2014/main" id="{A2770017-385B-46D4-8DDF-A2F0A6B2C84C}"/>
              </a:ext>
            </a:extLst>
          </p:cNvPr>
          <p:cNvSpPr>
            <a:spLocks noChangeArrowheads="1"/>
          </p:cNvSpPr>
          <p:nvPr/>
        </p:nvSpPr>
        <p:spPr bwMode="auto">
          <a:xfrm>
            <a:off x="683568" y="2400563"/>
            <a:ext cx="813690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2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public</a:t>
            </a:r>
            <a:r>
              <a:rPr kumimoji="0" lang="de-DE" altLang="de-DE" sz="2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final </a:t>
            </a:r>
            <a:r>
              <a:rPr kumimoji="0" lang="de-DE" altLang="de-DE" sz="22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class</a:t>
            </a:r>
            <a:r>
              <a:rPr kumimoji="0" lang="de-DE" altLang="de-DE" sz="2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de-DE" altLang="de-DE" sz="22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Unsafe</a:t>
            </a:r>
            <a:r>
              <a:rPr kumimoji="0" lang="de-DE" altLang="de-DE"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de-DE" altLang="de-DE"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javadoc</a:t>
            </a:r>
            <a:r>
              <a:rPr kumimoji="0" lang="de-DE" altLang="de-DE"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de-DE" altLang="de-DE"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hlinkClick r:id="rId2"/>
              </a:rPr>
              <a:t>source</a:t>
            </a:r>
            <a:r>
              <a:rPr kumimoji="0" lang="de-DE" altLang="de-DE"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de-DE" altLang="de-DE" sz="2200" b="0" i="0" u="none" strike="noStrike" cap="none" normalizeH="0" baseline="0" dirty="0">
                <a:ln>
                  <a:noFill/>
                </a:ln>
                <a:solidFill>
                  <a:schemeClr val="tx1"/>
                </a:solidFill>
                <a:effectLst/>
              </a:rPr>
            </a:br>
            <a:r>
              <a:rPr kumimoji="0" lang="de-DE" altLang="de-DE" sz="2200" b="0" i="0" u="none" strike="noStrike" cap="none" normalizeH="0" baseline="0" dirty="0" err="1">
                <a:ln>
                  <a:noFill/>
                </a:ln>
                <a:solidFill>
                  <a:srgbClr val="000000"/>
                </a:solidFill>
                <a:effectLst/>
                <a:latin typeface="Arial Unicode MS"/>
                <a:hlinkClick r:id="rId3"/>
              </a:rPr>
              <a:t>java.lang.Object</a:t>
            </a:r>
            <a:r>
              <a:rPr kumimoji="0" lang="de-DE" altLang="de-DE" sz="22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200" b="0" i="0" u="none" strike="noStrike" cap="none" normalizeH="0" baseline="0" dirty="0">
                <a:ln>
                  <a:noFill/>
                </a:ln>
                <a:solidFill>
                  <a:srgbClr val="000000"/>
                </a:solidFill>
                <a:effectLst/>
                <a:latin typeface="Arial Unicode MS"/>
              </a:rPr>
              <a:t> </a:t>
            </a:r>
            <a:r>
              <a:rPr kumimoji="0" lang="de-DE" altLang="de-DE" sz="2200" b="1" i="0" u="none" strike="noStrike" cap="none" normalizeH="0" baseline="0" dirty="0" err="1">
                <a:ln>
                  <a:noFill/>
                </a:ln>
                <a:solidFill>
                  <a:srgbClr val="000000"/>
                </a:solidFill>
                <a:effectLst/>
                <a:latin typeface="Arial Unicode MS"/>
              </a:rPr>
              <a:t>sun.misc.Unsafe</a:t>
            </a:r>
            <a:endParaRPr kumimoji="0" lang="de-DE" altLang="de-DE" sz="2200" b="1"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a:t>
            </a:r>
            <a:r>
              <a:rPr kumimoji="0" lang="de-DE" altLang="de-DE"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collection</a:t>
            </a:r>
            <a:r>
              <a:rPr kumimoji="0" lang="de-DE" altLang="de-DE"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de-DE" altLang="de-DE"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of</a:t>
            </a:r>
            <a:r>
              <a:rPr kumimoji="0" lang="de-DE" altLang="de-DE"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de-DE" altLang="de-DE"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methods</a:t>
            </a:r>
            <a:r>
              <a:rPr kumimoji="0" lang="de-DE" altLang="de-DE"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de-DE" altLang="de-DE"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for</a:t>
            </a:r>
            <a:r>
              <a:rPr kumimoji="0" lang="de-DE" altLang="de-DE"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de-DE" altLang="de-DE"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performing</a:t>
            </a:r>
            <a:r>
              <a:rPr kumimoji="0" lang="de-DE" altLang="de-DE"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de-DE" altLang="de-DE"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low</a:t>
            </a:r>
            <a:r>
              <a:rPr kumimoji="0" lang="de-DE" altLang="de-DE"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-level, </a:t>
            </a:r>
            <a:r>
              <a:rPr kumimoji="0" lang="de-DE" altLang="de-DE"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unsafe</a:t>
            </a:r>
            <a:r>
              <a:rPr kumimoji="0" lang="de-DE" altLang="de-DE"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de-DE" altLang="de-DE"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operations</a:t>
            </a:r>
            <a:r>
              <a:rPr kumimoji="0" lang="de-DE" altLang="de-DE"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Although</a:t>
            </a:r>
            <a:r>
              <a:rPr kumimoji="0" lang="de-DE" altLang="de-DE"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de-DE" altLang="de-DE"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the</a:t>
            </a:r>
            <a:r>
              <a:rPr kumimoji="0" lang="de-DE" altLang="de-DE"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de-DE" altLang="de-DE"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class</a:t>
            </a:r>
            <a:r>
              <a:rPr kumimoji="0" lang="de-DE" altLang="de-DE"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all </a:t>
            </a:r>
            <a:r>
              <a:rPr kumimoji="0" lang="de-DE" altLang="de-DE"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methods</a:t>
            </a:r>
            <a:r>
              <a:rPr kumimoji="0" lang="de-DE" altLang="de-DE"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de-DE" altLang="de-DE"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are</a:t>
            </a:r>
            <a:r>
              <a:rPr kumimoji="0" lang="de-DE" altLang="de-DE"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de-DE" altLang="de-DE"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public</a:t>
            </a:r>
            <a:r>
              <a:rPr kumimoji="0" lang="de-DE" altLang="de-DE"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de-DE" altLang="de-DE"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use</a:t>
            </a:r>
            <a:r>
              <a:rPr kumimoji="0" lang="de-DE" altLang="de-DE"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de-DE" altLang="de-DE"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of</a:t>
            </a:r>
            <a:r>
              <a:rPr kumimoji="0" lang="de-DE" altLang="de-DE"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de-DE" altLang="de-DE"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this</a:t>
            </a:r>
            <a:r>
              <a:rPr kumimoji="0" lang="de-DE" altLang="de-DE"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de-DE" altLang="de-DE"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class</a:t>
            </a:r>
            <a:r>
              <a:rPr kumimoji="0" lang="de-DE" altLang="de-DE"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de-DE" altLang="de-DE"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is</a:t>
            </a:r>
            <a:r>
              <a:rPr kumimoji="0" lang="de-DE" altLang="de-DE"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limited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because</a:t>
            </a:r>
            <a:r>
              <a:rPr kumimoji="0" lang="de-DE" altLang="de-DE"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de-DE" altLang="de-DE"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only</a:t>
            </a:r>
            <a:r>
              <a:rPr kumimoji="0" lang="de-DE" altLang="de-DE"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de-DE" altLang="de-DE"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trusted</a:t>
            </a:r>
            <a:r>
              <a:rPr kumimoji="0" lang="de-DE" altLang="de-DE"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de-DE" altLang="de-DE"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code</a:t>
            </a:r>
            <a:r>
              <a:rPr kumimoji="0" lang="de-DE" altLang="de-DE"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de-DE" altLang="de-DE"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can</a:t>
            </a:r>
            <a:r>
              <a:rPr kumimoji="0" lang="de-DE" altLang="de-DE"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de-DE" altLang="de-DE"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obtain</a:t>
            </a:r>
            <a:r>
              <a:rPr kumimoji="0" lang="de-DE" altLang="de-DE"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de-DE" altLang="de-DE"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instances</a:t>
            </a:r>
            <a:r>
              <a:rPr kumimoji="0" lang="de-DE" altLang="de-DE"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de-DE" altLang="de-DE"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of</a:t>
            </a:r>
            <a:r>
              <a:rPr kumimoji="0" lang="de-DE" altLang="de-DE"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it.</a:t>
            </a:r>
            <a:r>
              <a:rPr kumimoji="0" lang="de-DE" altLang="de-DE" sz="22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606219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C95249-2A9C-40EA-AA9F-42238D4898EA}"/>
              </a:ext>
            </a:extLst>
          </p:cNvPr>
          <p:cNvSpPr>
            <a:spLocks noGrp="1"/>
          </p:cNvSpPr>
          <p:nvPr>
            <p:ph type="title"/>
          </p:nvPr>
        </p:nvSpPr>
        <p:spPr/>
        <p:txBody>
          <a:bodyPr/>
          <a:lstStyle/>
          <a:p>
            <a:r>
              <a:rPr lang="de-DE" dirty="0"/>
              <a:t>Exkurs: API Klassifizierung</a:t>
            </a:r>
          </a:p>
        </p:txBody>
      </p:sp>
      <p:sp>
        <p:nvSpPr>
          <p:cNvPr id="3" name="Inhaltsplatzhalter 2">
            <a:extLst>
              <a:ext uri="{FF2B5EF4-FFF2-40B4-BE49-F238E27FC236}">
                <a16:creationId xmlns:a16="http://schemas.microsoft.com/office/drawing/2014/main" id="{853FEF94-4F24-43F0-A235-611C899F46C6}"/>
              </a:ext>
            </a:extLst>
          </p:cNvPr>
          <p:cNvSpPr>
            <a:spLocks noGrp="1"/>
          </p:cNvSpPr>
          <p:nvPr>
            <p:ph idx="1"/>
          </p:nvPr>
        </p:nvSpPr>
        <p:spPr>
          <a:xfrm>
            <a:off x="303213" y="981075"/>
            <a:ext cx="8516937" cy="2303909"/>
          </a:xfrm>
        </p:spPr>
        <p:txBody>
          <a:bodyPr/>
          <a:lstStyle/>
          <a:p>
            <a:r>
              <a:rPr lang="de-DE" dirty="0"/>
              <a:t>Unterstützt, für „</a:t>
            </a:r>
            <a:r>
              <a:rPr lang="de-DE" dirty="0" err="1"/>
              <a:t>public</a:t>
            </a:r>
            <a:r>
              <a:rPr lang="de-DE" dirty="0"/>
              <a:t> </a:t>
            </a:r>
            <a:r>
              <a:rPr lang="de-DE" dirty="0" err="1"/>
              <a:t>use</a:t>
            </a:r>
            <a:r>
              <a:rPr lang="de-DE" dirty="0"/>
              <a:t>“:</a:t>
            </a:r>
          </a:p>
          <a:p>
            <a:pPr lvl="1"/>
            <a:r>
              <a:rPr lang="de-DE" dirty="0"/>
              <a:t>JCP </a:t>
            </a:r>
            <a:r>
              <a:rPr lang="de-DE" dirty="0" err="1"/>
              <a:t>specifiziert</a:t>
            </a:r>
            <a:r>
              <a:rPr lang="de-DE" dirty="0"/>
              <a:t>: </a:t>
            </a:r>
            <a:r>
              <a:rPr lang="de-DE" dirty="0" err="1"/>
              <a:t>java</a:t>
            </a:r>
            <a:r>
              <a:rPr lang="de-DE" dirty="0"/>
              <a:t>.*, javax.*</a:t>
            </a:r>
          </a:p>
          <a:p>
            <a:pPr lvl="1"/>
            <a:r>
              <a:rPr lang="de-DE" dirty="0"/>
              <a:t>JDK spezifiziert: </a:t>
            </a:r>
            <a:r>
              <a:rPr lang="de-DE" dirty="0" err="1"/>
              <a:t>com.sun</a:t>
            </a:r>
            <a:r>
              <a:rPr lang="de-DE" dirty="0"/>
              <a:t>.*, einige jdk.*</a:t>
            </a:r>
          </a:p>
          <a:p>
            <a:r>
              <a:rPr lang="de-DE" dirty="0"/>
              <a:t>Nicht unterstützt für „</a:t>
            </a:r>
            <a:r>
              <a:rPr lang="de-DE" dirty="0" err="1"/>
              <a:t>public</a:t>
            </a:r>
            <a:r>
              <a:rPr lang="de-DE" dirty="0"/>
              <a:t> </a:t>
            </a:r>
            <a:r>
              <a:rPr lang="de-DE" dirty="0" err="1"/>
              <a:t>use</a:t>
            </a:r>
            <a:r>
              <a:rPr lang="de-DE" dirty="0"/>
              <a:t>“:</a:t>
            </a:r>
          </a:p>
          <a:p>
            <a:pPr lvl="1"/>
            <a:r>
              <a:rPr lang="de-DE" dirty="0"/>
              <a:t>Die meisten sun.*</a:t>
            </a:r>
          </a:p>
          <a:p>
            <a:pPr lvl="1"/>
            <a:r>
              <a:rPr lang="de-DE" dirty="0"/>
              <a:t>Z.B. das berühmt-berüchtigte </a:t>
            </a:r>
            <a:r>
              <a:rPr lang="de-DE" dirty="0" err="1"/>
              <a:t>sun.misc.Unsafe</a:t>
            </a:r>
            <a:endParaRPr lang="de-DE" dirty="0"/>
          </a:p>
        </p:txBody>
      </p:sp>
    </p:spTree>
    <p:extLst>
      <p:ext uri="{BB962C8B-B14F-4D97-AF65-F5344CB8AC3E}">
        <p14:creationId xmlns:p14="http://schemas.microsoft.com/office/powerpoint/2010/main" val="1872740536"/>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Pages>1</Pages>
  <Words>1418</Words>
  <Application>Microsoft Office PowerPoint</Application>
  <PresentationFormat>Bildschirmpräsentation (4:3)</PresentationFormat>
  <Paragraphs>214</Paragraphs>
  <Slides>26</Slides>
  <Notes>2</Notes>
  <HiddenSlides>0</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26</vt:i4>
      </vt:variant>
    </vt:vector>
  </HeadingPairs>
  <TitlesOfParts>
    <vt:vector size="36" baseType="lpstr">
      <vt:lpstr>Arial</vt:lpstr>
      <vt:lpstr>Arial Unicode MS</vt:lpstr>
      <vt:lpstr>Helvetica Neue</vt:lpstr>
      <vt:lpstr>menlo</vt:lpstr>
      <vt:lpstr>Monotype Sorts</vt:lpstr>
      <vt:lpstr>Source Sans Pro</vt:lpstr>
      <vt:lpstr>Times New Roman</vt:lpstr>
      <vt:lpstr>Wingdings</vt:lpstr>
      <vt:lpstr>vorlneu</vt:lpstr>
      <vt:lpstr>Benutzerdefiniertes Design</vt:lpstr>
      <vt:lpstr>Java 9:  Java 9 ist da! Doch was bringt es? </vt:lpstr>
      <vt:lpstr>Java 9: Highlights</vt:lpstr>
      <vt:lpstr>Vorstellung</vt:lpstr>
      <vt:lpstr>Apache Wicket</vt:lpstr>
      <vt:lpstr>Project Jigsaw</vt:lpstr>
      <vt:lpstr>Wozu Module?</vt:lpstr>
      <vt:lpstr>Wozu Module?</vt:lpstr>
      <vt:lpstr>Wozu Module?</vt:lpstr>
      <vt:lpstr>Exkurs: API Klassifizierung</vt:lpstr>
      <vt:lpstr>Exkurs: Inkompatible Änderungen</vt:lpstr>
      <vt:lpstr>Verzeichnisstruktur JRE/JDK:</vt:lpstr>
      <vt:lpstr>Weitere Änderungen</vt:lpstr>
      <vt:lpstr>Unterschied zu OSGi</vt:lpstr>
      <vt:lpstr>Moduldefinition &amp; Abhängigkeiten</vt:lpstr>
      <vt:lpstr>Abhängigkeiten in Modulen</vt:lpstr>
      <vt:lpstr>Compile und Run</vt:lpstr>
      <vt:lpstr>Compile &amp; Run: Javac</vt:lpstr>
      <vt:lpstr>Apache Wicket: Testing</vt:lpstr>
      <vt:lpstr>PowerPoint-Präsentation</vt:lpstr>
      <vt:lpstr>PowerPoint-Präsentation</vt:lpstr>
      <vt:lpstr>PACKAGING </vt:lpstr>
      <vt:lpstr>PowerPoint-Präsentation</vt:lpstr>
      <vt:lpstr>PowerPoint-Präsentation</vt:lpstr>
      <vt:lpstr>JShell</vt:lpstr>
      <vt:lpstr>Sonstige Änderungen</vt:lpstr>
      <vt:lpstr>Siehe auch...</vt:lpstr>
    </vt:vector>
  </TitlesOfParts>
  <Company>anderScore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Standard-power-point-Vorlage</dc:title>
  <dc:creator>R.Vicups, S.Ohm</dc:creator>
  <cp:lastModifiedBy>RBommersbach</cp:lastModifiedBy>
  <cp:revision>620</cp:revision>
  <cp:lastPrinted>1996-08-01T16:36:58Z</cp:lastPrinted>
  <dcterms:created xsi:type="dcterms:W3CDTF">1996-08-01T16:33:14Z</dcterms:created>
  <dcterms:modified xsi:type="dcterms:W3CDTF">2017-12-01T19:56:37Z</dcterms:modified>
</cp:coreProperties>
</file>