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20"/>
  </p:notesMasterIdLst>
  <p:handoutMasterIdLst>
    <p:handoutMasterId r:id="rId21"/>
  </p:handoutMasterIdLst>
  <p:sldIdLst>
    <p:sldId id="288" r:id="rId3"/>
    <p:sldId id="287" r:id="rId4"/>
    <p:sldId id="291" r:id="rId5"/>
    <p:sldId id="293" r:id="rId6"/>
    <p:sldId id="292" r:id="rId7"/>
    <p:sldId id="296" r:id="rId8"/>
    <p:sldId id="297" r:id="rId9"/>
    <p:sldId id="306" r:id="rId10"/>
    <p:sldId id="302" r:id="rId11"/>
    <p:sldId id="303" r:id="rId12"/>
    <p:sldId id="294" r:id="rId13"/>
    <p:sldId id="304" r:id="rId14"/>
    <p:sldId id="305" r:id="rId15"/>
    <p:sldId id="308" r:id="rId16"/>
    <p:sldId id="299" r:id="rId17"/>
    <p:sldId id="300" r:id="rId18"/>
    <p:sldId id="295" r:id="rId19"/>
  </p:sldIdLst>
  <p:sldSz cx="12192000" cy="6858000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Lohmüller" initials="TL" lastIdx="1" clrIdx="0">
    <p:extLst>
      <p:ext uri="{19B8F6BF-5375-455C-9EA6-DF929625EA0E}">
        <p15:presenceInfo xmlns:p15="http://schemas.microsoft.com/office/powerpoint/2012/main" userId="516fff60c8095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EEDE8"/>
    <a:srgbClr val="DDEEE8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503D2-6BA6-4BAE-8A5C-C2F9BD6DE81C}" v="19" dt="2020-11-13T09:42:1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29111A2-2494-4F2C-BB4E-1EEC10AAEE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2086A8-C998-4934-8290-B00533C542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BA612C5-711E-4F7A-BE2E-27E60F0803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1355827-D5DB-4251-B2F7-58468BE4AD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2620AADB-D925-48C0-A2FA-D8E5E3078A8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0DE541-7A74-49E4-BF74-B528B5D539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5879194-82CC-4071-9891-E38E8D12B5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F57E440-BC05-4D33-9E43-2E0FDD989E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47432B3-B4E3-4316-B045-FE3069C7B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8AFD4414-1A34-41FF-BC24-EB883B60CCB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9287ED1-903D-47CF-9E03-7E5496071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BF51C7B-1714-4242-A6F7-9EDAC1A998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5275" y="887413"/>
            <a:ext cx="61944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D1D5F4C0-F9B0-4EC9-B8A2-491AFC766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618E1E-C695-4B4B-BAAA-9F34023A5C75}" type="slidenum">
              <a:rPr lang="de-DE" altLang="de-DE" sz="1000"/>
              <a:pPr>
                <a:spcBef>
                  <a:spcPct val="0"/>
                </a:spcBef>
              </a:pPr>
              <a:t>2</a:t>
            </a:fld>
            <a:endParaRPr lang="de-DE" altLang="de-DE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E0378ED-3BA8-43FC-90DC-591ABC3E0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8" y="744538"/>
            <a:ext cx="6616700" cy="3722687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B31B7E-1B89-4B5C-A5B3-87917E6C5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8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7368" y="116632"/>
            <a:ext cx="7406217" cy="7064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1507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BEA72DC1-1D40-429F-8D4D-628F4CA10D9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12192000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10">
            <a:extLst>
              <a:ext uri="{FF2B5EF4-FFF2-40B4-BE49-F238E27FC236}">
                <a16:creationId xmlns:a16="http://schemas.microsoft.com/office/drawing/2014/main" id="{DCC4FB74-539C-4E72-A1ED-26DE4A481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2925" y="5086350"/>
            <a:ext cx="14077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de-DE" altLang="de-DE" sz="80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de-DE" altLang="de-DE" sz="800">
                <a:latin typeface="Arial" panose="020B0604020202020204" pitchFamily="34" charset="0"/>
              </a:rPr>
              <a:t> 2020 </a:t>
            </a:r>
            <a:r>
              <a:rPr lang="de-DE" altLang="de-DE" sz="800" err="1">
                <a:latin typeface="Arial" panose="020B0604020202020204" pitchFamily="34" charset="0"/>
              </a:rPr>
              <a:t>anderScore</a:t>
            </a:r>
            <a:r>
              <a:rPr lang="de-DE" altLang="de-DE" sz="800">
                <a:latin typeface="Arial" panose="020B0604020202020204" pitchFamily="34" charset="0"/>
              </a:rPr>
              <a:t> GmbH</a:t>
            </a: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689951E3-EEF1-4D92-B258-FB7625CDCBAC}"/>
              </a:ext>
            </a:extLst>
          </p:cNvPr>
          <p:cNvSpPr>
            <a:spLocks noChangeArrowheads="1"/>
          </p:cNvSpPr>
          <p:nvPr/>
        </p:nvSpPr>
        <p:spPr bwMode="auto">
          <a:xfrm rot="20291916" flipV="1">
            <a:off x="7853363" y="4484688"/>
            <a:ext cx="96837" cy="69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2053" name="Rectangle 12">
            <a:extLst>
              <a:ext uri="{FF2B5EF4-FFF2-40B4-BE49-F238E27FC236}">
                <a16:creationId xmlns:a16="http://schemas.microsoft.com/office/drawing/2014/main" id="{C3CD072F-22BE-4B53-9243-882FE38A2D06}"/>
              </a:ext>
            </a:extLst>
          </p:cNvPr>
          <p:cNvSpPr>
            <a:spLocks noChangeArrowheads="1"/>
          </p:cNvSpPr>
          <p:nvPr/>
        </p:nvSpPr>
        <p:spPr bwMode="auto">
          <a:xfrm rot="20677576">
            <a:off x="7847013" y="4489450"/>
            <a:ext cx="96837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>
              <a:latin typeface="Arial" panose="020B0604020202020204" pitchFamily="34" charset="0"/>
            </a:endParaRPr>
          </a:p>
        </p:txBody>
      </p:sp>
      <p:pic>
        <p:nvPicPr>
          <p:cNvPr id="1030" name="Picture 13">
            <a:extLst>
              <a:ext uri="{FF2B5EF4-FFF2-40B4-BE49-F238E27FC236}">
                <a16:creationId xmlns:a16="http://schemas.microsoft.com/office/drawing/2014/main" id="{89800A27-65D7-4432-A8ED-18144C88569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765175"/>
            <a:ext cx="33797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B9AF507A-7016-4CD7-9288-CEFD42AF394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91440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>
            <a:extLst>
              <a:ext uri="{FF2B5EF4-FFF2-40B4-BE49-F238E27FC236}">
                <a16:creationId xmlns:a16="http://schemas.microsoft.com/office/drawing/2014/main" id="{6C3E4678-C66F-4711-88EA-D4D982C3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D4F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4" name="Rechteck 2">
            <a:extLst>
              <a:ext uri="{FF2B5EF4-FFF2-40B4-BE49-F238E27FC236}">
                <a16:creationId xmlns:a16="http://schemas.microsoft.com/office/drawing/2014/main" id="{3B07B173-2C06-42E3-8077-3C9979411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0"/>
            <a:ext cx="3724276" cy="957263"/>
          </a:xfrm>
          <a:prstGeom prst="rect">
            <a:avLst/>
          </a:prstGeom>
          <a:solidFill>
            <a:srgbClr val="DEEDE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B9BD3211-7960-4A8D-B7FA-9D0B6E091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400" y="457200"/>
            <a:ext cx="119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37BBB4F5-61DA-4D0E-BA42-F2153DCF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6613525"/>
            <a:ext cx="8207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fld id="{8D51B740-AEDF-4AEC-9974-B1767A93BB0B}" type="datetime1">
              <a:rPr lang="de-DE" altLang="de-DE" sz="1000" smtClean="0">
                <a:solidFill>
                  <a:schemeClr val="bg1"/>
                </a:solidFill>
                <a:latin typeface="Arial" panose="020B0604020202020204" pitchFamily="34" charset="0"/>
              </a:rPr>
              <a:pPr algn="ctr">
                <a:defRPr/>
              </a:pPr>
              <a:t>13.11.2020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AF47E82-A0B1-41CB-8F7A-3D06FEC7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450" y="6513513"/>
            <a:ext cx="444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6F5E47D-6D4F-4143-91F9-7169D6625C67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6" name="Rectangle 9">
            <a:extLst>
              <a:ext uri="{FF2B5EF4-FFF2-40B4-BE49-F238E27FC236}">
                <a16:creationId xmlns:a16="http://schemas.microsoft.com/office/drawing/2014/main" id="{40706BDD-5526-4EBE-B2ED-14CD4E28A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000125"/>
            <a:ext cx="113553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" name="Text Box 24">
            <a:extLst>
              <a:ext uri="{FF2B5EF4-FFF2-40B4-BE49-F238E27FC236}">
                <a16:creationId xmlns:a16="http://schemas.microsoft.com/office/drawing/2014/main" id="{FFF9C3C5-DF05-41D3-A5B6-2625B554A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45" y="6509282"/>
            <a:ext cx="30636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1000" err="1">
                <a:solidFill>
                  <a:schemeClr val="bg1"/>
                </a:solidFill>
                <a:latin typeface="Arial" panose="020B0604020202020204" pitchFamily="34" charset="0"/>
              </a:rPr>
              <a:t>anderScore</a:t>
            </a:r>
            <a:r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t> GmbH </a:t>
            </a:r>
            <a:r>
              <a:rPr lang="de-DE" altLang="de-DE" sz="120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t> Frankenwerft 35 </a:t>
            </a:r>
            <a:r>
              <a:rPr lang="de-DE" altLang="de-DE" sz="120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t> 50667 Köln</a:t>
            </a:r>
          </a:p>
        </p:txBody>
      </p:sp>
      <p:sp>
        <p:nvSpPr>
          <p:cNvPr id="5" name="Text Box 30">
            <a:extLst>
              <a:ext uri="{FF2B5EF4-FFF2-40B4-BE49-F238E27FC236}">
                <a16:creationId xmlns:a16="http://schemas.microsoft.com/office/drawing/2014/main" id="{95FECFDB-3451-4D0B-A8D9-9D64B828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811" y="6416048"/>
            <a:ext cx="16786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t>JDK10-15Presentation.ppt</a:t>
            </a:r>
            <a:endParaRPr lang="de-DE" altLang="de-DE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39">
            <a:hlinkClick r:id="rId4"/>
            <a:extLst>
              <a:ext uri="{FF2B5EF4-FFF2-40B4-BE49-F238E27FC236}">
                <a16:creationId xmlns:a16="http://schemas.microsoft.com/office/drawing/2014/main" id="{4E389078-FBF4-44B9-9C25-E58A0D8D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105150"/>
            <a:ext cx="1219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34" name="Rectangle 40">
            <a:extLst>
              <a:ext uri="{FF2B5EF4-FFF2-40B4-BE49-F238E27FC236}">
                <a16:creationId xmlns:a16="http://schemas.microsoft.com/office/drawing/2014/main" id="{5C2E140B-AC17-460E-BBB7-E5E1DC45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altLang="de-DE" sz="11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de-DE" altLang="de-DE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5" name="Rectangle 41">
            <a:extLst>
              <a:ext uri="{FF2B5EF4-FFF2-40B4-BE49-F238E27FC236}">
                <a16:creationId xmlns:a16="http://schemas.microsoft.com/office/drawing/2014/main" id="{13DA68F0-EA20-4FF8-9267-67F2BC6D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altLang="de-DE" sz="11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de-DE" altLang="de-DE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6" name="Rectangle 42">
            <a:extLst>
              <a:ext uri="{FF2B5EF4-FFF2-40B4-BE49-F238E27FC236}">
                <a16:creationId xmlns:a16="http://schemas.microsoft.com/office/drawing/2014/main" id="{E5493796-BD6F-469F-8B40-F588268CC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altLang="de-DE" sz="11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de-DE" altLang="de-DE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063" name="Picture 43" descr="_anderScore-Logo_2773x575_new">
            <a:extLst>
              <a:ext uri="{FF2B5EF4-FFF2-40B4-BE49-F238E27FC236}">
                <a16:creationId xmlns:a16="http://schemas.microsoft.com/office/drawing/2014/main" id="{64EA3C0C-31AE-480E-B287-8213CB04F8E2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153988"/>
            <a:ext cx="27543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Rectangle 45">
            <a:extLst>
              <a:ext uri="{FF2B5EF4-FFF2-40B4-BE49-F238E27FC236}">
                <a16:creationId xmlns:a16="http://schemas.microsoft.com/office/drawing/2014/main" id="{891E6C17-EB24-4BEE-A908-3812280E0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115888"/>
            <a:ext cx="7405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192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383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mscigate.com/gifs/duke/DukeSezThanks.gif" TargetMode="External"/><Relationship Id="rId3" Type="http://schemas.openxmlformats.org/officeDocument/2006/relationships/hyperlink" Target="https://advancedweb.hu/a-categorized-list-of-all-java-and-jvm-features-since-jdk-8-to-15/" TargetMode="External"/><Relationship Id="rId7" Type="http://schemas.openxmlformats.org/officeDocument/2006/relationships/hyperlink" Target="https://vladmihalcea.com/java-records-guide/" TargetMode="External"/><Relationship Id="rId2" Type="http://schemas.openxmlformats.org/officeDocument/2006/relationships/hyperlink" Target="https://github.com/goldschmiede/2020-11-13-JDK-10-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jdk.java.net/" TargetMode="External"/><Relationship Id="rId5" Type="http://schemas.openxmlformats.org/officeDocument/2006/relationships/hyperlink" Target="https://bugs.java.com/bugdatabase/" TargetMode="External"/><Relationship Id="rId4" Type="http://schemas.openxmlformats.org/officeDocument/2006/relationships/hyperlink" Target="https://www.oracle.com/java/technologies/java-se-glanc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vancedweb.hu/a-categorized-list-of-all-java-and-jvm-features-since-jdk-8-to-15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A81BF6-B3C9-4FCE-A70D-8E3C3C7924D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778125"/>
            <a:ext cx="6696075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algn="l"/>
            <a:r>
              <a:rPr lang="de-DE" dirty="0">
                <a:ea typeface="+mj-lt"/>
                <a:cs typeface="+mj-lt"/>
              </a:rPr>
              <a:t> Zusammenfassung: </a:t>
            </a:r>
            <a:br>
              <a:rPr lang="de-DE" dirty="0">
                <a:ea typeface="+mj-lt"/>
                <a:cs typeface="+mj-lt"/>
              </a:rPr>
            </a:br>
            <a:r>
              <a:rPr lang="de-DE" dirty="0">
                <a:ea typeface="+mj-lt"/>
                <a:cs typeface="+mj-lt"/>
              </a:rPr>
              <a:t> </a:t>
            </a:r>
            <a:r>
              <a:rPr lang="de-DE" altLang="de-DE" dirty="0">
                <a:ea typeface="+mj-lt"/>
                <a:cs typeface="+mj-lt"/>
              </a:rPr>
              <a:t>Java</a:t>
            </a:r>
            <a:r>
              <a:rPr lang="de-DE" altLang="de-DE" dirty="0"/>
              <a:t> SE JDK 10 – 15</a:t>
            </a:r>
            <a:endParaRPr lang="de-DE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44D4F7F-8278-41E1-9BF2-18D33ACFC3E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5157788"/>
            <a:ext cx="4873625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de-DE" altLang="de-DE" sz="1600" dirty="0"/>
              <a:t>Goldschmiede 13.11.2020,</a:t>
            </a:r>
            <a:endParaRPr lang="de-DE" altLang="de-DE" sz="1600" dirty="0">
              <a:cs typeface="Arial"/>
            </a:endParaRPr>
          </a:p>
          <a:p>
            <a:pPr marL="0" indent="0">
              <a:buNone/>
            </a:pPr>
            <a:r>
              <a:rPr lang="de-DE" altLang="de-DE" sz="1600" dirty="0">
                <a:cs typeface="Arial"/>
              </a:rPr>
              <a:t>Johannes Napp-Zinn &amp; Tobias Lohmüller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2F5844B2-B804-4747-8F38-6D587AFA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3" y="184443"/>
            <a:ext cx="784165" cy="13598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C541FD6-5DF7-4232-9BF0-B927C990A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09" y="5652002"/>
            <a:ext cx="952381" cy="9526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16632"/>
            <a:ext cx="7848872" cy="706437"/>
          </a:xfrm>
        </p:spPr>
        <p:txBody>
          <a:bodyPr/>
          <a:lstStyle/>
          <a:p>
            <a:r>
              <a:rPr lang="de-DE">
                <a:cs typeface="Arial"/>
              </a:rPr>
              <a:t>Features und Neuheiten: Switch Expression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802129"/>
            <a:ext cx="11355387" cy="5400675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	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Inhaltsplatzhalter 11">
            <a:extLst>
              <a:ext uri="{FF2B5EF4-FFF2-40B4-BE49-F238E27FC236}">
                <a16:creationId xmlns:a16="http://schemas.microsoft.com/office/drawing/2014/main" id="{E44722A5-80AD-4FF6-B011-E8F52D1241B3}"/>
              </a:ext>
            </a:extLst>
          </p:cNvPr>
          <p:cNvSpPr txBox="1">
            <a:spLocks/>
          </p:cNvSpPr>
          <p:nvPr/>
        </p:nvSpPr>
        <p:spPr bwMode="auto">
          <a:xfrm>
            <a:off x="407368" y="1341851"/>
            <a:ext cx="5257088" cy="459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192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3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>
                <a:ea typeface="+mn-lt"/>
                <a:cs typeface="+mn-lt"/>
              </a:rPr>
              <a:t>Hinzugefügt in JDK 14</a:t>
            </a:r>
          </a:p>
        </p:txBody>
      </p:sp>
      <p:pic>
        <p:nvPicPr>
          <p:cNvPr id="15" name="Grafik 14" descr="Häkchen">
            <a:extLst>
              <a:ext uri="{FF2B5EF4-FFF2-40B4-BE49-F238E27FC236}">
                <a16:creationId xmlns:a16="http://schemas.microsoft.com/office/drawing/2014/main" id="{237B5FD8-F47F-41A2-A83A-A4C9D625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7273" y="2165664"/>
            <a:ext cx="914400" cy="914400"/>
          </a:xfrm>
          <a:prstGeom prst="rect">
            <a:avLst/>
          </a:prstGeom>
        </p:spPr>
      </p:pic>
      <p:pic>
        <p:nvPicPr>
          <p:cNvPr id="17" name="Grafik 16" descr="Müll-verboten-Zeichen">
            <a:extLst>
              <a:ext uri="{FF2B5EF4-FFF2-40B4-BE49-F238E27FC236}">
                <a16:creationId xmlns:a16="http://schemas.microsoft.com/office/drawing/2014/main" id="{E84593B9-E774-40E4-A5B5-C8FC29F92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4413" y="4365104"/>
            <a:ext cx="914400" cy="914400"/>
          </a:xfrm>
          <a:prstGeom prst="rect">
            <a:avLst/>
          </a:prstGeom>
        </p:spPr>
      </p:pic>
      <p:sp>
        <p:nvSpPr>
          <p:cNvPr id="5" name="Inhaltsplatzhalter 11">
            <a:extLst>
              <a:ext uri="{FF2B5EF4-FFF2-40B4-BE49-F238E27FC236}">
                <a16:creationId xmlns:a16="http://schemas.microsoft.com/office/drawing/2014/main" id="{62F8B3AC-B986-4DD3-928C-D6C2E5FCCA2C}"/>
              </a:ext>
            </a:extLst>
          </p:cNvPr>
          <p:cNvSpPr txBox="1">
            <a:spLocks/>
          </p:cNvSpPr>
          <p:nvPr/>
        </p:nvSpPr>
        <p:spPr bwMode="auto">
          <a:xfrm>
            <a:off x="6870118" y="2622864"/>
            <a:ext cx="5257088" cy="459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192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3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>
              <a:latin typeface="Arial"/>
              <a:ea typeface="+mn-lt"/>
              <a:cs typeface="+mn-lt"/>
            </a:endParaRPr>
          </a:p>
        </p:txBody>
      </p:sp>
      <p:sp>
        <p:nvSpPr>
          <p:cNvPr id="7" name="Inhaltsplatzhalter 11">
            <a:extLst>
              <a:ext uri="{FF2B5EF4-FFF2-40B4-BE49-F238E27FC236}">
                <a16:creationId xmlns:a16="http://schemas.microsoft.com/office/drawing/2014/main" id="{3DD179C7-90C8-4297-B5CB-4DB672682773}"/>
              </a:ext>
            </a:extLst>
          </p:cNvPr>
          <p:cNvSpPr txBox="1">
            <a:spLocks/>
          </p:cNvSpPr>
          <p:nvPr/>
        </p:nvSpPr>
        <p:spPr bwMode="auto">
          <a:xfrm>
            <a:off x="6887258" y="2979705"/>
            <a:ext cx="5257088" cy="459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192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3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>
                <a:ea typeface="+mn-lt"/>
                <a:cs typeface="+mn-lt"/>
              </a:rPr>
              <a:t>Yield</a:t>
            </a:r>
            <a:r>
              <a:rPr lang="de-DE" kern="0" dirty="0">
                <a:ea typeface="+mn-lt"/>
                <a:cs typeface="+mn-lt"/>
              </a:rPr>
              <a:t> als </a:t>
            </a:r>
            <a:r>
              <a:rPr lang="de-DE" kern="0" dirty="0" err="1">
                <a:ea typeface="+mn-lt"/>
                <a:cs typeface="+mn-lt"/>
              </a:rPr>
              <a:t>return</a:t>
            </a:r>
            <a:r>
              <a:rPr lang="de-DE" kern="0" dirty="0">
                <a:ea typeface="+mn-lt"/>
                <a:cs typeface="+mn-lt"/>
              </a:rPr>
              <a:t> für Switch </a:t>
            </a:r>
            <a:r>
              <a:rPr lang="de-DE" kern="0" dirty="0" err="1">
                <a:ea typeface="+mn-lt"/>
                <a:cs typeface="+mn-lt"/>
              </a:rPr>
              <a:t>statements</a:t>
            </a:r>
            <a:endParaRPr lang="de-DE" kern="0" dirty="0">
              <a:ea typeface="+mn-lt"/>
              <a:cs typeface="+mn-lt"/>
            </a:endParaRPr>
          </a:p>
          <a:p>
            <a:r>
              <a:rPr lang="de-DE" kern="0" dirty="0">
                <a:ea typeface="+mn-lt"/>
                <a:cs typeface="+mn-lt"/>
              </a:rPr>
              <a:t>Cases zusammenfassbar</a:t>
            </a:r>
          </a:p>
          <a:p>
            <a:r>
              <a:rPr lang="de-DE" kern="0" dirty="0">
                <a:ea typeface="+mn-lt"/>
                <a:cs typeface="+mn-lt"/>
              </a:rPr>
              <a:t>Schöne Pfeile </a:t>
            </a:r>
            <a:r>
              <a:rPr lang="de-DE" kern="0" dirty="0">
                <a:ea typeface="+mn-lt"/>
                <a:cs typeface="+mn-lt"/>
                <a:sym typeface="Wingdings" panose="05000000000000000000" pitchFamily="2" charset="2"/>
              </a:rPr>
              <a:t></a:t>
            </a:r>
            <a:endParaRPr lang="de-DE" kern="0" dirty="0">
              <a:ea typeface="+mn-lt"/>
              <a:cs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C2D627-2C2B-4A89-8CD9-175EB4B19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4" y="1832222"/>
            <a:ext cx="4191460" cy="43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Features und Neuheiten: Performance &amp; Security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45" y="728662"/>
            <a:ext cx="11355387" cy="54006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  <a:p>
            <a:r>
              <a:rPr lang="de-DE" dirty="0"/>
              <a:t>Verbesserungen bezüglich der Arbeitsspeicherverwaltung </a:t>
            </a:r>
          </a:p>
          <a:p>
            <a:pPr lvl="1"/>
            <a:r>
              <a:rPr lang="de-DE" b="1" dirty="0" err="1"/>
              <a:t>Incubating</a:t>
            </a:r>
            <a:r>
              <a:rPr lang="de-DE" b="1" dirty="0"/>
              <a:t> API </a:t>
            </a:r>
            <a:r>
              <a:rPr lang="de-DE" dirty="0"/>
              <a:t>für einen sicheren und effizienten Zugriff auf fremden Speicher außerhalb des Java Heap (JDK 14, 15)</a:t>
            </a:r>
          </a:p>
          <a:p>
            <a:pPr lvl="1"/>
            <a:r>
              <a:rPr lang="de-DE" b="1" dirty="0"/>
              <a:t>Class-Data-Sharing</a:t>
            </a:r>
            <a:r>
              <a:rPr lang="de-DE" dirty="0"/>
              <a:t> um die Startup Zeit zu verbessern und Reduzierungen von Memory </a:t>
            </a:r>
            <a:r>
              <a:rPr lang="de-DE" dirty="0" err="1"/>
              <a:t>Footprints</a:t>
            </a:r>
            <a:r>
              <a:rPr lang="de-DE" dirty="0"/>
              <a:t> durch das teilen von Metadaten zwischen Klassen. (JDK  10, 12)</a:t>
            </a:r>
          </a:p>
          <a:p>
            <a:pPr lvl="1"/>
            <a:r>
              <a:rPr lang="de-DE" b="1" dirty="0" err="1"/>
              <a:t>Garbage</a:t>
            </a:r>
            <a:r>
              <a:rPr lang="de-DE" b="1" dirty="0"/>
              <a:t> </a:t>
            </a:r>
            <a:r>
              <a:rPr lang="de-DE" b="1" dirty="0" err="1"/>
              <a:t>Collector</a:t>
            </a:r>
            <a:r>
              <a:rPr lang="de-DE" b="1" dirty="0"/>
              <a:t> </a:t>
            </a:r>
            <a:r>
              <a:rPr lang="de-DE" dirty="0"/>
              <a:t>verbessert (G1 GC Seit JDK 9) und neue GC hinzugefügt in JDK 15 (Z GC, Shenandoah GC) für geringere Auszeiten bei größeren Heaps</a:t>
            </a:r>
          </a:p>
          <a:p>
            <a:r>
              <a:rPr lang="de-DE" dirty="0"/>
              <a:t>Verbesserungen bezüglich der Sicherheit</a:t>
            </a:r>
          </a:p>
          <a:p>
            <a:pPr lvl="1"/>
            <a:r>
              <a:rPr lang="de-DE" dirty="0"/>
              <a:t>Einführung der Version 1.3 und Verbessrung der </a:t>
            </a:r>
            <a:r>
              <a:rPr lang="de-DE" b="1" dirty="0"/>
              <a:t>TLS</a:t>
            </a:r>
            <a:r>
              <a:rPr lang="de-DE" dirty="0"/>
              <a:t> seit JDK 11</a:t>
            </a:r>
          </a:p>
          <a:p>
            <a:pPr lvl="1"/>
            <a:r>
              <a:rPr lang="de-DE" dirty="0"/>
              <a:t>Standard Set von </a:t>
            </a:r>
            <a:r>
              <a:rPr lang="de-DE" b="1" dirty="0"/>
              <a:t>Root Zertifikaten </a:t>
            </a:r>
            <a:r>
              <a:rPr lang="de-DE" dirty="0"/>
              <a:t>seit JDK 10</a:t>
            </a:r>
          </a:p>
          <a:p>
            <a:pPr lvl="1"/>
            <a:r>
              <a:rPr lang="de-DE" dirty="0"/>
              <a:t>Neue </a:t>
            </a:r>
            <a:r>
              <a:rPr lang="de-DE" b="1" dirty="0"/>
              <a:t>Crypto-Algorithmen</a:t>
            </a:r>
          </a:p>
          <a:p>
            <a:r>
              <a:rPr lang="de-DE" dirty="0"/>
              <a:t>Diagnostik</a:t>
            </a:r>
          </a:p>
          <a:p>
            <a:pPr lvl="1"/>
            <a:r>
              <a:rPr lang="de-DE" dirty="0"/>
              <a:t>Einführung des </a:t>
            </a:r>
            <a:r>
              <a:rPr lang="de-DE" b="1" dirty="0"/>
              <a:t>JDK Flight Recorders</a:t>
            </a:r>
            <a:r>
              <a:rPr lang="de-DE" dirty="0"/>
              <a:t> als Teil des </a:t>
            </a:r>
            <a:r>
              <a:rPr lang="de-DE" dirty="0" err="1"/>
              <a:t>OpenJDK</a:t>
            </a:r>
            <a:r>
              <a:rPr lang="de-DE" dirty="0"/>
              <a:t> (Event Recorder für JVM) seit JDK 11 (und seit JDK 14 verfügbar via. API) -&gt;</a:t>
            </a:r>
            <a:r>
              <a:rPr lang="de-DE" b="1" dirty="0">
                <a:solidFill>
                  <a:srgbClr val="FF0000"/>
                </a:solidFill>
              </a:rPr>
              <a:t> LIVE DEMO</a:t>
            </a:r>
          </a:p>
        </p:txBody>
      </p:sp>
    </p:spTree>
    <p:extLst>
      <p:ext uri="{BB962C8B-B14F-4D97-AF65-F5344CB8AC3E}">
        <p14:creationId xmlns:p14="http://schemas.microsoft.com/office/powerpoint/2010/main" val="44363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16632"/>
            <a:ext cx="7848872" cy="706437"/>
          </a:xfrm>
        </p:spPr>
        <p:txBody>
          <a:bodyPr/>
          <a:lstStyle/>
          <a:p>
            <a:r>
              <a:rPr lang="de-DE">
                <a:cs typeface="Arial"/>
              </a:rPr>
              <a:t>Features und Neuheiten: Kleinigkeiten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802129"/>
            <a:ext cx="6715374" cy="54006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für </a:t>
            </a:r>
            <a:r>
              <a:rPr lang="de-DE" dirty="0" err="1"/>
              <a:t>instanceof</a:t>
            </a:r>
            <a:r>
              <a:rPr lang="de-DE" dirty="0"/>
              <a:t> (JDK 14)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Einführung des </a:t>
            </a:r>
            <a:r>
              <a:rPr lang="de-DE" b="1" dirty="0" err="1"/>
              <a:t>var</a:t>
            </a:r>
            <a:r>
              <a:rPr lang="de-DE" b="1" dirty="0"/>
              <a:t> </a:t>
            </a:r>
            <a:r>
              <a:rPr lang="de-DE" dirty="0"/>
              <a:t>Type (JDK 11)</a:t>
            </a:r>
          </a:p>
          <a:p>
            <a:pPr lvl="1"/>
            <a:r>
              <a:rPr lang="de-DE" dirty="0"/>
              <a:t>Java ist jetzt noch dynamischer! Juhu?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A26C63-2AC5-4142-B13F-796E60F0F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39" y="2028176"/>
            <a:ext cx="2610919" cy="822336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756CFD-8B9A-461D-8B22-09BBFF26F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2" y="2008655"/>
            <a:ext cx="2647470" cy="10174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7D9DCC7-5D0E-4427-BC32-5C9140A216F1}"/>
              </a:ext>
            </a:extLst>
          </p:cNvPr>
          <p:cNvSpPr txBox="1"/>
          <p:nvPr/>
        </p:nvSpPr>
        <p:spPr bwMode="auto">
          <a:xfrm>
            <a:off x="3503712" y="2224563"/>
            <a:ext cx="115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>
                <a:latin typeface="Arial" charset="0"/>
              </a:rPr>
              <a:t>, statt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2B790DA-876B-4D87-809F-2E6018FCF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19" y="4468664"/>
            <a:ext cx="2770387" cy="28501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837BB62-5C64-4A70-8710-4429A27C0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0" y="4950071"/>
            <a:ext cx="6238739" cy="267758"/>
          </a:xfrm>
          <a:prstGeom prst="rect">
            <a:avLst/>
          </a:prstGeom>
        </p:spPr>
      </p:pic>
      <p:sp>
        <p:nvSpPr>
          <p:cNvPr id="10" name="Inhaltsplatzhalter 11">
            <a:extLst>
              <a:ext uri="{FF2B5EF4-FFF2-40B4-BE49-F238E27FC236}">
                <a16:creationId xmlns:a16="http://schemas.microsoft.com/office/drawing/2014/main" id="{EBD4F56D-A923-4446-8D2D-4C2326F4A4A7}"/>
              </a:ext>
            </a:extLst>
          </p:cNvPr>
          <p:cNvSpPr txBox="1">
            <a:spLocks/>
          </p:cNvSpPr>
          <p:nvPr/>
        </p:nvSpPr>
        <p:spPr bwMode="auto">
          <a:xfrm>
            <a:off x="7167647" y="800217"/>
            <a:ext cx="5024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192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3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kern="0" dirty="0"/>
              <a:t>	</a:t>
            </a:r>
          </a:p>
          <a:p>
            <a:r>
              <a:rPr lang="de-DE" kern="0" dirty="0"/>
              <a:t>Unicode 10.0 (27.000 Zeichen, 30 Schriftsysteme) (JDK 11)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dirty="0"/>
          </a:p>
          <a:p>
            <a:r>
              <a:rPr lang="de-DE" dirty="0" err="1"/>
              <a:t>Java.util.Locale</a:t>
            </a:r>
            <a:r>
              <a:rPr lang="de-DE" dirty="0"/>
              <a:t> neue API (unterstützt </a:t>
            </a:r>
            <a:r>
              <a:rPr lang="de-DE" dirty="0" err="1"/>
              <a:t>Currrency</a:t>
            </a:r>
            <a:r>
              <a:rPr lang="de-DE" dirty="0"/>
              <a:t>/Time Zone type) (JDK 10)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95755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16632"/>
            <a:ext cx="7848872" cy="706437"/>
          </a:xfrm>
        </p:spPr>
        <p:txBody>
          <a:bodyPr/>
          <a:lstStyle/>
          <a:p>
            <a:r>
              <a:rPr lang="de-DE">
                <a:cs typeface="Arial"/>
              </a:rPr>
              <a:t>Features und Neuheiten: Kleinigkeiten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802129"/>
            <a:ext cx="11355387" cy="5400675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String </a:t>
            </a:r>
            <a:r>
              <a:rPr lang="de-DE" dirty="0"/>
              <a:t>– neue Methoden</a:t>
            </a:r>
          </a:p>
          <a:p>
            <a:pPr lvl="1"/>
            <a:r>
              <a:rPr lang="de-DE" dirty="0"/>
              <a:t>.</a:t>
            </a:r>
            <a:r>
              <a:rPr lang="de-DE" dirty="0" err="1"/>
              <a:t>indent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n), .</a:t>
            </a:r>
            <a:r>
              <a:rPr lang="de-DE" dirty="0" err="1"/>
              <a:t>transform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 f)  </a:t>
            </a:r>
            <a:r>
              <a:rPr lang="de-DE" b="1" dirty="0"/>
              <a:t>(JDK 12)</a:t>
            </a:r>
          </a:p>
          <a:p>
            <a:pPr lvl="1"/>
            <a:r>
              <a:rPr lang="de-DE" dirty="0"/>
              <a:t>.</a:t>
            </a:r>
            <a:r>
              <a:rPr lang="de-DE" dirty="0" err="1"/>
              <a:t>isBlank</a:t>
            </a:r>
            <a:r>
              <a:rPr lang="de-DE" dirty="0"/>
              <a:t>(), .</a:t>
            </a:r>
            <a:r>
              <a:rPr lang="de-DE" dirty="0" err="1"/>
              <a:t>lines</a:t>
            </a:r>
            <a:r>
              <a:rPr lang="de-DE" dirty="0"/>
              <a:t>() -&gt; Stream, .</a:t>
            </a:r>
            <a:r>
              <a:rPr lang="de-DE" dirty="0" err="1"/>
              <a:t>repeat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c), .</a:t>
            </a:r>
            <a:r>
              <a:rPr lang="de-DE" dirty="0" err="1"/>
              <a:t>strip</a:t>
            </a:r>
            <a:r>
              <a:rPr lang="de-DE" dirty="0"/>
              <a:t>() </a:t>
            </a:r>
            <a:r>
              <a:rPr lang="de-DE" b="1" dirty="0"/>
              <a:t>(JDK 11)</a:t>
            </a:r>
          </a:p>
          <a:p>
            <a:endParaRPr lang="de-DE" dirty="0"/>
          </a:p>
          <a:p>
            <a:r>
              <a:rPr lang="de-DE" dirty="0" err="1"/>
              <a:t>Files.mismatch</a:t>
            </a:r>
            <a:r>
              <a:rPr lang="de-DE" dirty="0"/>
              <a:t>(Path p1, Path p2) (JDK 12)</a:t>
            </a:r>
          </a:p>
          <a:p>
            <a:endParaRPr lang="de-DE" dirty="0"/>
          </a:p>
          <a:p>
            <a:r>
              <a:rPr lang="de-DE" dirty="0"/>
              <a:t>Unterstützung für den </a:t>
            </a:r>
            <a:r>
              <a:rPr lang="de-DE" dirty="0" err="1"/>
              <a:t>shebang</a:t>
            </a:r>
            <a:r>
              <a:rPr lang="de-DE" dirty="0"/>
              <a:t> #! auf Unix bei einzelnen Java Quellcode Dateien (JDK 11)</a:t>
            </a:r>
          </a:p>
        </p:txBody>
      </p:sp>
    </p:spTree>
    <p:extLst>
      <p:ext uri="{BB962C8B-B14F-4D97-AF65-F5344CB8AC3E}">
        <p14:creationId xmlns:p14="http://schemas.microsoft.com/office/powerpoint/2010/main" val="15219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16632"/>
            <a:ext cx="7848872" cy="706437"/>
          </a:xfrm>
        </p:spPr>
        <p:txBody>
          <a:bodyPr/>
          <a:lstStyle/>
          <a:p>
            <a:r>
              <a:rPr lang="de-DE" dirty="0">
                <a:cs typeface="Arial"/>
              </a:rPr>
              <a:t>Features und Neuheiten: </a:t>
            </a:r>
            <a:r>
              <a:rPr lang="de-DE" dirty="0" err="1">
                <a:cs typeface="Arial"/>
              </a:rPr>
              <a:t>Shebang</a:t>
            </a:r>
            <a:r>
              <a:rPr lang="de-DE" dirty="0">
                <a:cs typeface="Arial"/>
              </a:rPr>
              <a:t> support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DB8E4B-83F8-4DCE-8A90-7AE9638C033D}"/>
              </a:ext>
            </a:extLst>
          </p:cNvPr>
          <p:cNvSpPr txBox="1"/>
          <p:nvPr/>
        </p:nvSpPr>
        <p:spPr bwMode="auto">
          <a:xfrm>
            <a:off x="7819697" y="2622194"/>
            <a:ext cx="403229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de-D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test.txt | ./Echo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Super wir können jetzt per 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Kommandozeile über diesen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mehrere Zeilen der Textdatei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test.txt einlesen!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5F43AE-DCE6-41DA-AD7B-1D480E466355}"/>
              </a:ext>
            </a:extLst>
          </p:cNvPr>
          <p:cNvSpPr txBox="1"/>
          <p:nvPr/>
        </p:nvSpPr>
        <p:spPr bwMode="auto">
          <a:xfrm>
            <a:off x="7825316" y="2146347"/>
            <a:ext cx="4372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dirty="0">
                <a:latin typeface="Arial" charset="0"/>
              </a:rPr>
              <a:t>Linux Konsole: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F7D469A-4CD8-4D19-8A0A-ADCA53830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9" y="1412991"/>
            <a:ext cx="7048925" cy="4661988"/>
          </a:xfrm>
          <a:prstGeom prst="rect">
            <a:avLst/>
          </a:prstGeom>
        </p:spPr>
      </p:pic>
      <p:sp>
        <p:nvSpPr>
          <p:cNvPr id="22" name="Inhaltsplatzhalter 11">
            <a:extLst>
              <a:ext uri="{FF2B5EF4-FFF2-40B4-BE49-F238E27FC236}">
                <a16:creationId xmlns:a16="http://schemas.microsoft.com/office/drawing/2014/main" id="{D3FDB212-ABF3-4CE6-9E81-625E27A5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697" y="4296323"/>
            <a:ext cx="4158418" cy="1571546"/>
          </a:xfrm>
        </p:spPr>
        <p:txBody>
          <a:bodyPr/>
          <a:lstStyle/>
          <a:p>
            <a:r>
              <a:rPr lang="de-DE" dirty="0">
                <a:latin typeface="Arial" charset="0"/>
              </a:rPr>
              <a:t>Mit Java </a:t>
            </a:r>
            <a:r>
              <a:rPr lang="de-DE" dirty="0" err="1">
                <a:latin typeface="Arial" charset="0"/>
              </a:rPr>
              <a:t>scripten</a:t>
            </a:r>
            <a:r>
              <a:rPr lang="de-DE" dirty="0">
                <a:latin typeface="Arial" charset="0"/>
              </a:rPr>
              <a:t>, statt JavaScript ;)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93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Features und Neuheiten: </a:t>
            </a:r>
            <a:r>
              <a:rPr lang="de-DE" err="1">
                <a:cs typeface="Arial"/>
              </a:rPr>
              <a:t>Deprecaction</a:t>
            </a:r>
            <a:r>
              <a:rPr lang="de-DE">
                <a:cs typeface="Arial"/>
              </a:rPr>
              <a:t> &amp; </a:t>
            </a:r>
            <a:r>
              <a:rPr lang="de-DE" err="1">
                <a:cs typeface="Arial"/>
              </a:rPr>
              <a:t>Removal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40693"/>
            <a:ext cx="11355387" cy="54006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  <a:p>
            <a:r>
              <a:rPr lang="de-DE" dirty="0"/>
              <a:t>Entfernungen:</a:t>
            </a:r>
          </a:p>
          <a:p>
            <a:pPr lvl="1"/>
            <a:r>
              <a:rPr lang="de-DE" sz="2400" dirty="0"/>
              <a:t>Nashorn </a:t>
            </a:r>
            <a:r>
              <a:rPr lang="de-DE" sz="2400" dirty="0" err="1"/>
              <a:t>Javascript</a:t>
            </a:r>
            <a:r>
              <a:rPr lang="de-DE" sz="2400" dirty="0"/>
              <a:t> Engine und </a:t>
            </a:r>
            <a:r>
              <a:rPr lang="de-DE" sz="2400" dirty="0" err="1"/>
              <a:t>jjs</a:t>
            </a:r>
            <a:r>
              <a:rPr lang="de-DE" sz="2400" dirty="0"/>
              <a:t> Tool (JDK 15)</a:t>
            </a:r>
          </a:p>
          <a:p>
            <a:pPr lvl="1"/>
            <a:r>
              <a:rPr lang="de-DE" sz="2400" dirty="0"/>
              <a:t>Solaris und SP-ARC Ports (JDK 15)</a:t>
            </a:r>
          </a:p>
          <a:p>
            <a:pPr lvl="1"/>
            <a:r>
              <a:rPr lang="de-DE" sz="2400" dirty="0"/>
              <a:t>Entfernung der Pack200 Tools (JDK 14)</a:t>
            </a:r>
          </a:p>
          <a:p>
            <a:pPr lvl="1"/>
            <a:r>
              <a:rPr lang="de-DE" sz="2400" dirty="0"/>
              <a:t>Java EE und CORBA Module (JDK 11)</a:t>
            </a:r>
            <a:endParaRPr lang="de-DE" sz="2400" dirty="0">
              <a:cs typeface="Arial"/>
            </a:endParaRPr>
          </a:p>
          <a:p>
            <a:pPr lvl="1"/>
            <a:r>
              <a:rPr lang="de-DE" sz="2400" dirty="0" err="1"/>
              <a:t>Javah</a:t>
            </a:r>
            <a:r>
              <a:rPr lang="de-DE" sz="2400" dirty="0"/>
              <a:t> </a:t>
            </a:r>
            <a:r>
              <a:rPr lang="de-DE" sz="2400" dirty="0" err="1"/>
              <a:t>tool</a:t>
            </a:r>
            <a:r>
              <a:rPr lang="de-DE" sz="2400" dirty="0"/>
              <a:t> (JDK 10)</a:t>
            </a:r>
          </a:p>
          <a:p>
            <a:pPr lvl="1"/>
            <a:r>
              <a:rPr lang="de-DE" sz="2400" dirty="0" err="1"/>
              <a:t>Thread#destroy</a:t>
            </a:r>
            <a:r>
              <a:rPr lang="de-DE" sz="2400" dirty="0"/>
              <a:t> &amp; </a:t>
            </a:r>
            <a:r>
              <a:rPr lang="de-DE" sz="2400" dirty="0" err="1"/>
              <a:t>Thread#stop</a:t>
            </a:r>
            <a:endParaRPr lang="de-DE" sz="2400" dirty="0"/>
          </a:p>
          <a:p>
            <a:pPr lvl="1"/>
            <a:r>
              <a:rPr lang="de-DE" sz="2400" dirty="0"/>
              <a:t>Veraltete GC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26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Abschluss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802129"/>
            <a:ext cx="11355387" cy="54006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15936E2-48E6-4836-A5A5-FC6BC976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865497"/>
            <a:ext cx="3949824" cy="32948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756A2DE-6595-4BE2-B2F2-E587EF273FAA}"/>
              </a:ext>
            </a:extLst>
          </p:cNvPr>
          <p:cNvSpPr txBox="1"/>
          <p:nvPr/>
        </p:nvSpPr>
        <p:spPr bwMode="auto">
          <a:xfrm>
            <a:off x="6913476" y="5042183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800">
                <a:latin typeface="Arial" charset="0"/>
              </a:rPr>
              <a:t>Figure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8B4721-D16D-4655-888E-2A3D875D7471}"/>
              </a:ext>
            </a:extLst>
          </p:cNvPr>
          <p:cNvSpPr txBox="1"/>
          <p:nvPr/>
        </p:nvSpPr>
        <p:spPr bwMode="auto">
          <a:xfrm>
            <a:off x="479376" y="1804174"/>
            <a:ext cx="2592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Quellen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40693"/>
            <a:ext cx="11355387" cy="54006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  <a:p>
            <a:r>
              <a:rPr lang="de-DE" b="1" dirty="0">
                <a:ea typeface="+mn-lt"/>
                <a:cs typeface="+mn-lt"/>
              </a:rPr>
              <a:t>Unterlagen auf </a:t>
            </a:r>
            <a:r>
              <a:rPr lang="de-DE" b="1" dirty="0" err="1">
                <a:ea typeface="+mn-lt"/>
                <a:cs typeface="+mn-lt"/>
              </a:rPr>
              <a:t>Github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>
                <a:ea typeface="+mn-lt"/>
                <a:cs typeface="+mn-lt"/>
                <a:hlinkClick r:id="rId2"/>
              </a:rPr>
              <a:t>https://github.com/goldschmiede/2020-11-13-JDK-10-15</a:t>
            </a:r>
            <a:endParaRPr lang="de-DE" dirty="0">
              <a:solidFill>
                <a:srgbClr val="FC0128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dirty="0">
                <a:solidFill>
                  <a:srgbClr val="FC01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https://advancedweb.hu/a-categorized-list-of-all-java-and-jvm-features-since-jdk-8-to-15/</a:t>
            </a:r>
            <a:r>
              <a:rPr lang="de-DE" dirty="0"/>
              <a:t> (Danke an </a:t>
            </a:r>
            <a:r>
              <a:rPr lang="de-DE" dirty="0" err="1"/>
              <a:t>HJHessmann</a:t>
            </a:r>
            <a:r>
              <a:rPr lang="de-DE" dirty="0"/>
              <a:t>)</a:t>
            </a:r>
          </a:p>
          <a:p>
            <a:r>
              <a:rPr lang="de-DE" dirty="0">
                <a:ea typeface="+mn-lt"/>
                <a:cs typeface="+mn-lt"/>
              </a:rPr>
              <a:t>Oracle: </a:t>
            </a:r>
            <a:r>
              <a:rPr lang="de-DE" dirty="0">
                <a:ea typeface="+mn-lt"/>
                <a:cs typeface="+mn-lt"/>
                <a:hlinkClick r:id="rId4"/>
              </a:rPr>
              <a:t>https://www.oracle.com/java/technologies/java-se-glance.html</a:t>
            </a:r>
            <a:r>
              <a:rPr lang="de-DE" dirty="0">
                <a:ea typeface="+mn-lt"/>
                <a:cs typeface="+mn-lt"/>
              </a:rPr>
              <a:t> (06.11.20)</a:t>
            </a:r>
          </a:p>
          <a:p>
            <a:r>
              <a:rPr lang="de-DE" dirty="0">
                <a:cs typeface="Arial"/>
              </a:rPr>
              <a:t>Oracle Java Bug Database: </a:t>
            </a:r>
            <a:r>
              <a:rPr lang="de-DE" dirty="0">
                <a:ea typeface="+mn-lt"/>
                <a:cs typeface="+mn-lt"/>
                <a:hlinkClick r:id="rId5"/>
              </a:rPr>
              <a:t>https://bugs.java.com/bugdatabase/</a:t>
            </a:r>
            <a:r>
              <a:rPr lang="de-DE" dirty="0">
                <a:ea typeface="+mn-lt"/>
                <a:cs typeface="+mn-lt"/>
              </a:rPr>
              <a:t> (06.11.20)</a:t>
            </a:r>
          </a:p>
          <a:p>
            <a:r>
              <a:rPr lang="de-DE" dirty="0" err="1">
                <a:ea typeface="+mn-lt"/>
                <a:cs typeface="+mn-lt"/>
              </a:rPr>
              <a:t>OpenJDK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>
                <a:ea typeface="+mn-lt"/>
                <a:cs typeface="+mn-lt"/>
                <a:hlinkClick r:id="rId6"/>
              </a:rPr>
              <a:t>https://openjdk.java.net/</a:t>
            </a: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Java Records: </a:t>
            </a:r>
            <a:r>
              <a:rPr lang="de-DE" dirty="0">
                <a:ea typeface="+mn-lt"/>
                <a:cs typeface="+mn-lt"/>
                <a:hlinkClick r:id="rId7"/>
              </a:rPr>
              <a:t>https://vladmihalcea.com/java-records-guide/</a:t>
            </a: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Figure 1: </a:t>
            </a:r>
            <a:r>
              <a:rPr lang="de-DE" dirty="0">
                <a:ea typeface="+mn-lt"/>
                <a:cs typeface="+mn-lt"/>
                <a:hlinkClick r:id="rId8"/>
              </a:rPr>
              <a:t>http://www.comscigate.com/gifs/duke/DukeSezThanks.gif</a:t>
            </a:r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05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Grafik 19" descr="micha_schiffe_.jpeg">
            <a:extLst>
              <a:ext uri="{FF2B5EF4-FFF2-40B4-BE49-F238E27FC236}">
                <a16:creationId xmlns:a16="http://schemas.microsoft.com/office/drawing/2014/main" id="{02067DD2-57B5-403C-BA24-2EA09857A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595438"/>
            <a:ext cx="86264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6">
            <a:extLst>
              <a:ext uri="{FF2B5EF4-FFF2-40B4-BE49-F238E27FC236}">
                <a16:creationId xmlns:a16="http://schemas.microsoft.com/office/drawing/2014/main" id="{A3E99454-D0A1-47D5-A005-9A7730B64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88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6148" name="Text Box 7">
            <a:extLst>
              <a:ext uri="{FF2B5EF4-FFF2-40B4-BE49-F238E27FC236}">
                <a16:creationId xmlns:a16="http://schemas.microsoft.com/office/drawing/2014/main" id="{D4AF3945-9113-49D4-B875-04FE2676F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1724025"/>
            <a:ext cx="741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800">
                <a:latin typeface="Arial"/>
                <a:cs typeface="Arial"/>
              </a:rPr>
              <a:t>1. Inhalt</a:t>
            </a:r>
            <a:endParaRPr lang="de-DE" altLang="de-DE" sz="1800"/>
          </a:p>
        </p:txBody>
      </p:sp>
      <p:sp>
        <p:nvSpPr>
          <p:cNvPr id="6149" name="Text Box 8">
            <a:extLst>
              <a:ext uri="{FF2B5EF4-FFF2-40B4-BE49-F238E27FC236}">
                <a16:creationId xmlns:a16="http://schemas.microsoft.com/office/drawing/2014/main" id="{3A15FE6C-DAA9-430A-851E-118D0B323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2465388"/>
            <a:ext cx="741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800"/>
              <a:t>2. </a:t>
            </a:r>
            <a:r>
              <a:rPr lang="de-DE" altLang="de-DE" sz="1800" err="1"/>
              <a:t>Overview</a:t>
            </a:r>
            <a:endParaRPr lang="de-DE" altLang="de-DE" sz="1800"/>
          </a:p>
        </p:txBody>
      </p:sp>
      <p:sp>
        <p:nvSpPr>
          <p:cNvPr id="6150" name="Text Box 9">
            <a:extLst>
              <a:ext uri="{FF2B5EF4-FFF2-40B4-BE49-F238E27FC236}">
                <a16:creationId xmlns:a16="http://schemas.microsoft.com/office/drawing/2014/main" id="{5AAA9C2C-59CA-4F48-9F99-348C608B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3208120"/>
            <a:ext cx="7415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de-DE" altLang="de-DE" sz="1800"/>
              <a:t>3. Features und Neuheiten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6151" name="Text Box 10">
            <a:extLst>
              <a:ext uri="{FF2B5EF4-FFF2-40B4-BE49-F238E27FC236}">
                <a16:creationId xmlns:a16="http://schemas.microsoft.com/office/drawing/2014/main" id="{D3866176-175C-46C3-BD88-C50608D09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979863"/>
            <a:ext cx="7415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800"/>
              <a:t>4. Abschluss</a:t>
            </a:r>
          </a:p>
        </p:txBody>
      </p:sp>
      <p:sp>
        <p:nvSpPr>
          <p:cNvPr id="6152" name="Text Box 11">
            <a:extLst>
              <a:ext uri="{FF2B5EF4-FFF2-40B4-BE49-F238E27FC236}">
                <a16:creationId xmlns:a16="http://schemas.microsoft.com/office/drawing/2014/main" id="{EA948410-A523-4C21-87C7-EDC62710F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4723090"/>
            <a:ext cx="7415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de-DE" altLang="de-DE" sz="1800"/>
              <a:t>5. Quellen &amp; Links </a:t>
            </a:r>
          </a:p>
        </p:txBody>
      </p:sp>
      <p:sp>
        <p:nvSpPr>
          <p:cNvPr id="6153" name="Text Box 12">
            <a:extLst>
              <a:ext uri="{FF2B5EF4-FFF2-40B4-BE49-F238E27FC236}">
                <a16:creationId xmlns:a16="http://schemas.microsoft.com/office/drawing/2014/main" id="{31C43A33-A5F2-47EE-B66C-F697E0645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188" y="1636713"/>
            <a:ext cx="792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2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54" name="Text Box 13">
            <a:extLst>
              <a:ext uri="{FF2B5EF4-FFF2-40B4-BE49-F238E27FC236}">
                <a16:creationId xmlns:a16="http://schemas.microsoft.com/office/drawing/2014/main" id="{7EE1B042-7AA0-4F64-B0C1-C7E40E8FA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2365375"/>
            <a:ext cx="7921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2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55" name="Text Box 14">
            <a:extLst>
              <a:ext uri="{FF2B5EF4-FFF2-40B4-BE49-F238E27FC236}">
                <a16:creationId xmlns:a16="http://schemas.microsoft.com/office/drawing/2014/main" id="{1F2EDA09-FFD8-4BE4-8F55-1969D6096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5013" y="3127375"/>
            <a:ext cx="7921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2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156" name="Text Box 15">
            <a:extLst>
              <a:ext uri="{FF2B5EF4-FFF2-40B4-BE49-F238E27FC236}">
                <a16:creationId xmlns:a16="http://schemas.microsoft.com/office/drawing/2014/main" id="{007A1DC2-A123-4F1F-90FC-41BFAA96B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775" y="3893671"/>
            <a:ext cx="792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28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6157" name="Text Box 16">
            <a:extLst>
              <a:ext uri="{FF2B5EF4-FFF2-40B4-BE49-F238E27FC236}">
                <a16:creationId xmlns:a16="http://schemas.microsoft.com/office/drawing/2014/main" id="{563963D4-A1D2-4E7C-85F5-D04C426C6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4641384"/>
            <a:ext cx="792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28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6158" name="Rechteck 14">
            <a:extLst>
              <a:ext uri="{FF2B5EF4-FFF2-40B4-BE49-F238E27FC236}">
                <a16:creationId xmlns:a16="http://schemas.microsoft.com/office/drawing/2014/main" id="{948A7304-4373-42EA-BB33-46248006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3703638"/>
            <a:ext cx="8786812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/>
          </a:p>
        </p:txBody>
      </p:sp>
      <p:sp>
        <p:nvSpPr>
          <p:cNvPr id="6159" name="Rechteck 16">
            <a:extLst>
              <a:ext uri="{FF2B5EF4-FFF2-40B4-BE49-F238E27FC236}">
                <a16:creationId xmlns:a16="http://schemas.microsoft.com/office/drawing/2014/main" id="{C0830B84-25E3-46EF-BD57-7216013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2205038"/>
            <a:ext cx="8786813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/>
          </a:p>
        </p:txBody>
      </p:sp>
      <p:sp>
        <p:nvSpPr>
          <p:cNvPr id="6160" name="Rechteck 17">
            <a:extLst>
              <a:ext uri="{FF2B5EF4-FFF2-40B4-BE49-F238E27FC236}">
                <a16:creationId xmlns:a16="http://schemas.microsoft.com/office/drawing/2014/main" id="{52ACA9EB-A504-4110-B66F-B2F39570E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4467225"/>
            <a:ext cx="8786813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/>
          </a:p>
        </p:txBody>
      </p:sp>
      <p:sp>
        <p:nvSpPr>
          <p:cNvPr id="6161" name="Rechteck 16">
            <a:extLst>
              <a:ext uri="{FF2B5EF4-FFF2-40B4-BE49-F238E27FC236}">
                <a16:creationId xmlns:a16="http://schemas.microsoft.com/office/drawing/2014/main" id="{415398F4-4ECC-4051-8E94-72395D4D0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2936875"/>
            <a:ext cx="856932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931FCA17-7F2A-438B-815C-97174704A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988" y="115888"/>
            <a:ext cx="7405687" cy="706437"/>
          </a:xfrm>
        </p:spPr>
        <p:txBody>
          <a:bodyPr/>
          <a:lstStyle/>
          <a:p>
            <a:r>
              <a:rPr lang="de-DE" altLang="de-DE" err="1">
                <a:cs typeface="Arial"/>
              </a:rPr>
              <a:t>Overview</a:t>
            </a:r>
            <a:endParaRPr lang="de-DE"/>
          </a:p>
        </p:txBody>
      </p:sp>
      <p:sp>
        <p:nvSpPr>
          <p:cNvPr id="8195" name="Inhaltsplatzhalter 2">
            <a:extLst>
              <a:ext uri="{FF2B5EF4-FFF2-40B4-BE49-F238E27FC236}">
                <a16:creationId xmlns:a16="http://schemas.microsoft.com/office/drawing/2014/main" id="{7BE401E7-9305-49DD-AE07-C5753F440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6044" y="822325"/>
            <a:ext cx="6669403" cy="5400675"/>
          </a:xfrm>
        </p:spPr>
        <p:txBody>
          <a:bodyPr/>
          <a:lstStyle/>
          <a:p>
            <a:endParaRPr lang="de-DE" altLang="de-DE" dirty="0">
              <a:cs typeface="Arial"/>
            </a:endParaRPr>
          </a:p>
          <a:p>
            <a:endParaRPr lang="de-DE" altLang="de-DE" dirty="0">
              <a:cs typeface="Arial"/>
            </a:endParaRPr>
          </a:p>
          <a:p>
            <a:pPr marL="0" indent="0">
              <a:buNone/>
            </a:pPr>
            <a:endParaRPr lang="de-DE" altLang="de-DE" dirty="0">
              <a:cs typeface="Arial"/>
            </a:endParaRPr>
          </a:p>
          <a:p>
            <a:pPr marL="0" indent="0">
              <a:buNone/>
            </a:pPr>
            <a:endParaRPr lang="de-DE" altLang="de-DE" sz="2800" dirty="0">
              <a:cs typeface="Arial"/>
            </a:endParaRPr>
          </a:p>
          <a:p>
            <a:r>
              <a:rPr lang="de-DE" altLang="de-DE" dirty="0">
                <a:cs typeface="Arial"/>
              </a:rPr>
              <a:t>Long-Time-Support: Java JDK 8, 11, 15</a:t>
            </a:r>
          </a:p>
          <a:p>
            <a:pPr marL="0" indent="0">
              <a:buNone/>
            </a:pPr>
            <a:endParaRPr lang="de-DE" altLang="de-DE" dirty="0">
              <a:cs typeface="Arial"/>
            </a:endParaRPr>
          </a:p>
          <a:p>
            <a:r>
              <a:rPr lang="de-DE" altLang="de-DE" dirty="0">
                <a:cs typeface="Arial"/>
              </a:rPr>
              <a:t>Neuer Release alle 6 Monate</a:t>
            </a:r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B7C4E54-4516-4D44-A169-F857D757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92" y="980375"/>
            <a:ext cx="5133583" cy="5440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Arial"/>
              </a:rPr>
              <a:t>Overview</a:t>
            </a:r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65F63F-5885-4BB5-A316-FB3685D28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69" y="1628800"/>
            <a:ext cx="7443216" cy="4315968"/>
          </a:xfr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ED6F41D-25FF-4AE5-98F3-7E1B97E5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89" y="1000058"/>
            <a:ext cx="347056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192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3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altLang="de-DE" kern="0" dirty="0">
              <a:cs typeface="Arial"/>
            </a:endParaRPr>
          </a:p>
          <a:p>
            <a:endParaRPr lang="de-DE" altLang="de-DE" kern="0" dirty="0">
              <a:cs typeface="Arial"/>
            </a:endParaRPr>
          </a:p>
          <a:p>
            <a:endParaRPr lang="de-DE" altLang="de-DE" kern="0" dirty="0">
              <a:cs typeface="Arial"/>
            </a:endParaRPr>
          </a:p>
          <a:p>
            <a:pPr marL="0" indent="0">
              <a:buNone/>
            </a:pPr>
            <a:endParaRPr lang="de-DE" altLang="de-DE" kern="0" dirty="0">
              <a:cs typeface="Arial"/>
            </a:endParaRPr>
          </a:p>
          <a:p>
            <a:r>
              <a:rPr lang="de-DE" altLang="de-DE" kern="0" dirty="0">
                <a:cs typeface="Arial"/>
              </a:rPr>
              <a:t>JEPs = </a:t>
            </a:r>
            <a:r>
              <a:rPr lang="de-DE" kern="0" dirty="0">
                <a:cs typeface="Arial"/>
              </a:rPr>
              <a:t>JDK Enhancement </a:t>
            </a:r>
            <a:r>
              <a:rPr lang="de-DE" kern="0" dirty="0" err="1">
                <a:cs typeface="Arial"/>
              </a:rPr>
              <a:t>Proposals</a:t>
            </a:r>
            <a:endParaRPr lang="de-DE" altLang="de-DE" kern="0" dirty="0">
              <a:cs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4D83C0-27CB-4D67-8C02-72370DF35897}"/>
              </a:ext>
            </a:extLst>
          </p:cNvPr>
          <p:cNvSpPr txBox="1"/>
          <p:nvPr/>
        </p:nvSpPr>
        <p:spPr bwMode="auto">
          <a:xfrm>
            <a:off x="4114800" y="5928698"/>
            <a:ext cx="744070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050">
                <a:latin typeface="Times New Roman"/>
                <a:cs typeface="Times New Roman"/>
              </a:rPr>
              <a:t>Advanced Web Machinery: </a:t>
            </a:r>
            <a:r>
              <a:rPr lang="en-US" sz="1050">
                <a:latin typeface="Times New Roman"/>
                <a:cs typeface="Times New Roman"/>
                <a:hlinkClick r:id="rId3"/>
              </a:rPr>
              <a:t>https://advancedweb.hu/a-categorized-list-of-all-java-and-jvm-features-since-jdk-8-to-15/</a:t>
            </a:r>
            <a:r>
              <a:rPr lang="en-US" sz="1050">
                <a:latin typeface="Times New Roman"/>
                <a:cs typeface="Times New Roman"/>
              </a:rPr>
              <a:t> (06.11.20)</a:t>
            </a:r>
            <a:endParaRPr lang="de-DE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7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Arial"/>
              </a:rPr>
              <a:t>Overview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45" y="823069"/>
            <a:ext cx="11355387" cy="54006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  <a:p>
            <a:r>
              <a:rPr lang="de-DE" dirty="0"/>
              <a:t>Was ändert sich?</a:t>
            </a:r>
          </a:p>
          <a:p>
            <a:pPr lvl="1"/>
            <a:r>
              <a:rPr lang="de-DE" dirty="0"/>
              <a:t>Language Features</a:t>
            </a:r>
          </a:p>
          <a:p>
            <a:pPr lvl="1"/>
            <a:r>
              <a:rPr lang="de-DE" dirty="0"/>
              <a:t>APIs</a:t>
            </a:r>
          </a:p>
          <a:p>
            <a:pPr lvl="1"/>
            <a:r>
              <a:rPr lang="de-DE" dirty="0"/>
              <a:t>Performance / Security </a:t>
            </a:r>
            <a:r>
              <a:rPr lang="de-DE" dirty="0" err="1"/>
              <a:t>Improvements</a:t>
            </a:r>
            <a:endParaRPr lang="de-DE" dirty="0"/>
          </a:p>
          <a:p>
            <a:pPr lvl="1"/>
            <a:r>
              <a:rPr lang="de-DE" dirty="0" err="1"/>
              <a:t>Launching</a:t>
            </a:r>
            <a:endParaRPr lang="de-DE" dirty="0"/>
          </a:p>
          <a:p>
            <a:pPr lvl="1"/>
            <a:r>
              <a:rPr lang="de-DE" dirty="0" err="1"/>
              <a:t>Packaging</a:t>
            </a:r>
            <a:endParaRPr lang="de-DE" dirty="0"/>
          </a:p>
          <a:p>
            <a:pPr lvl="1"/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  <a:p>
            <a:pPr lvl="1"/>
            <a:r>
              <a:rPr lang="de-DE" dirty="0"/>
              <a:t>Version </a:t>
            </a:r>
            <a:r>
              <a:rPr lang="de-DE" dirty="0" err="1"/>
              <a:t>Scheme</a:t>
            </a:r>
            <a:endParaRPr lang="de-DE" dirty="0"/>
          </a:p>
          <a:p>
            <a:pPr lvl="1"/>
            <a:r>
              <a:rPr lang="de-DE" dirty="0" err="1"/>
              <a:t>Deprecation</a:t>
            </a:r>
            <a:r>
              <a:rPr lang="de-DE" dirty="0"/>
              <a:t> and </a:t>
            </a:r>
            <a:r>
              <a:rPr lang="de-DE" dirty="0" err="1"/>
              <a:t>Removal</a:t>
            </a:r>
            <a:endParaRPr lang="de-DE" dirty="0"/>
          </a:p>
          <a:p>
            <a:pPr lvl="1"/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Nur die ‚wichtigsten‘ und für uns interessanten Änderungen behandeln und den Rest zusammenfassen.</a:t>
            </a:r>
          </a:p>
        </p:txBody>
      </p:sp>
    </p:spTree>
    <p:extLst>
      <p:ext uri="{BB962C8B-B14F-4D97-AF65-F5344CB8AC3E}">
        <p14:creationId xmlns:p14="http://schemas.microsoft.com/office/powerpoint/2010/main" val="94179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Features und Neuheiten: </a:t>
            </a:r>
            <a:r>
              <a:rPr lang="de-DE" err="1">
                <a:cs typeface="Arial"/>
              </a:rPr>
              <a:t>Sealed</a:t>
            </a:r>
            <a:r>
              <a:rPr lang="de-DE">
                <a:cs typeface="Arial"/>
              </a:rPr>
              <a:t> Classes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802129"/>
            <a:ext cx="11355387" cy="5400675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	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5" name="Inhaltsplatzhalter 11">
            <a:extLst>
              <a:ext uri="{FF2B5EF4-FFF2-40B4-BE49-F238E27FC236}">
                <a16:creationId xmlns:a16="http://schemas.microsoft.com/office/drawing/2014/main" id="{7947BF2D-1C74-45D3-96AD-16F00F024D4A}"/>
              </a:ext>
            </a:extLst>
          </p:cNvPr>
          <p:cNvSpPr txBox="1">
            <a:spLocks/>
          </p:cNvSpPr>
          <p:nvPr/>
        </p:nvSpPr>
        <p:spPr bwMode="auto">
          <a:xfrm>
            <a:off x="407368" y="2406125"/>
            <a:ext cx="539385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192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3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>
                <a:ea typeface="+mn-lt"/>
                <a:cs typeface="+mn-lt"/>
              </a:rPr>
              <a:t>JDK 15</a:t>
            </a:r>
            <a:endParaRPr lang="de-DE" i="1" kern="0" dirty="0">
              <a:latin typeface="Century Schoolbook"/>
              <a:ea typeface="+mn-lt"/>
              <a:cs typeface="+mn-lt"/>
            </a:endParaRPr>
          </a:p>
          <a:p>
            <a:r>
              <a:rPr lang="de-DE" kern="0" dirty="0">
                <a:latin typeface="Arial"/>
                <a:ea typeface="+mn-lt"/>
                <a:cs typeface="+mn-lt"/>
              </a:rPr>
              <a:t>Neue </a:t>
            </a:r>
            <a:r>
              <a:rPr lang="de-DE" kern="0" dirty="0" err="1">
                <a:latin typeface="Arial"/>
                <a:ea typeface="+mn-lt"/>
                <a:cs typeface="+mn-lt"/>
              </a:rPr>
              <a:t>keywords</a:t>
            </a:r>
            <a:r>
              <a:rPr lang="de-DE" kern="0" dirty="0">
                <a:latin typeface="Arial"/>
                <a:ea typeface="+mn-lt"/>
                <a:cs typeface="+mn-lt"/>
              </a:rPr>
              <a:t>:</a:t>
            </a:r>
            <a:r>
              <a:rPr lang="de-DE" sz="2400" kern="0" dirty="0">
                <a:latin typeface="Arial"/>
                <a:ea typeface="+mn-lt"/>
                <a:cs typeface="+mn-lt"/>
              </a:rPr>
              <a:t> </a:t>
            </a:r>
            <a:r>
              <a:rPr lang="de-DE" sz="2400" i="1" kern="0" dirty="0">
                <a:latin typeface="Arial"/>
                <a:ea typeface="+mn-lt"/>
                <a:cs typeface="+mn-lt"/>
              </a:rPr>
              <a:t>"</a:t>
            </a:r>
            <a:r>
              <a:rPr lang="de-DE" sz="2400" i="1" kern="0" dirty="0" err="1">
                <a:latin typeface="Arial"/>
                <a:ea typeface="+mn-lt"/>
                <a:cs typeface="+mn-lt"/>
              </a:rPr>
              <a:t>sealed</a:t>
            </a:r>
            <a:r>
              <a:rPr lang="de-DE" sz="2400" i="1" kern="0" dirty="0">
                <a:latin typeface="Arial"/>
                <a:ea typeface="+mn-lt"/>
                <a:cs typeface="+mn-lt"/>
              </a:rPr>
              <a:t>"</a:t>
            </a:r>
            <a:r>
              <a:rPr lang="de-DE" sz="2400" kern="0" dirty="0">
                <a:latin typeface="Arial"/>
                <a:ea typeface="+mn-lt"/>
                <a:cs typeface="+mn-lt"/>
              </a:rPr>
              <a:t> und </a:t>
            </a:r>
            <a:r>
              <a:rPr lang="de-DE" sz="2400" i="1" kern="0" dirty="0">
                <a:latin typeface="Arial"/>
                <a:ea typeface="+mn-lt"/>
                <a:cs typeface="+mn-lt"/>
              </a:rPr>
              <a:t>"</a:t>
            </a:r>
            <a:r>
              <a:rPr lang="de-DE" sz="2400" i="1" kern="0" dirty="0" err="1">
                <a:latin typeface="Arial"/>
                <a:ea typeface="+mn-lt"/>
                <a:cs typeface="+mn-lt"/>
              </a:rPr>
              <a:t>permits</a:t>
            </a:r>
            <a:r>
              <a:rPr lang="de-DE" sz="2400" i="1" kern="0" dirty="0">
                <a:latin typeface="Arial"/>
                <a:ea typeface="+mn-lt"/>
                <a:cs typeface="+mn-lt"/>
              </a:rPr>
              <a:t>"</a:t>
            </a:r>
            <a:endParaRPr lang="de-DE" sz="2400" i="1" dirty="0">
              <a:cs typeface="Arial"/>
            </a:endParaRPr>
          </a:p>
          <a:p>
            <a:r>
              <a:rPr lang="de-DE" kern="0" dirty="0">
                <a:latin typeface="Arial"/>
                <a:ea typeface="+mn-lt"/>
                <a:cs typeface="+mn-lt"/>
              </a:rPr>
              <a:t>Erlaubt Vererbung und Beschränkung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FC488E-C60C-4197-A3D3-3F7C367D1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30" y="1418898"/>
            <a:ext cx="6997770" cy="42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Features und Neuheiten: Records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802129"/>
            <a:ext cx="11355387" cy="5400675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	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Inhaltsplatzhalter 11">
            <a:extLst>
              <a:ext uri="{FF2B5EF4-FFF2-40B4-BE49-F238E27FC236}">
                <a16:creationId xmlns:a16="http://schemas.microsoft.com/office/drawing/2014/main" id="{E44722A5-80AD-4FF6-B011-E8F52D1241B3}"/>
              </a:ext>
            </a:extLst>
          </p:cNvPr>
          <p:cNvSpPr txBox="1">
            <a:spLocks/>
          </p:cNvSpPr>
          <p:nvPr/>
        </p:nvSpPr>
        <p:spPr bwMode="auto">
          <a:xfrm>
            <a:off x="407368" y="1317577"/>
            <a:ext cx="4295780" cy="459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192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3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>
              <a:ea typeface="+mn-lt"/>
              <a:cs typeface="+mn-lt"/>
            </a:endParaRPr>
          </a:p>
          <a:p>
            <a:endParaRPr lang="de-DE" kern="0" dirty="0">
              <a:ea typeface="+mn-lt"/>
              <a:cs typeface="+mn-lt"/>
            </a:endParaRPr>
          </a:p>
          <a:p>
            <a:r>
              <a:rPr lang="de-DE" kern="0" dirty="0">
                <a:ea typeface="+mn-lt"/>
                <a:cs typeface="+mn-lt"/>
              </a:rPr>
              <a:t>Hinzugefügt in JDK 14/15</a:t>
            </a:r>
          </a:p>
          <a:p>
            <a:r>
              <a:rPr lang="de-DE" kern="0" dirty="0">
                <a:latin typeface="Arial"/>
                <a:ea typeface="+mn-lt"/>
                <a:cs typeface="+mn-lt"/>
              </a:rPr>
              <a:t>DTO / Value-Objects</a:t>
            </a:r>
          </a:p>
          <a:p>
            <a:r>
              <a:rPr lang="de-DE" kern="0" dirty="0">
                <a:latin typeface="Arial"/>
                <a:ea typeface="+mn-lt"/>
                <a:cs typeface="+mn-lt"/>
              </a:rPr>
              <a:t>Implizit deklariert, </a:t>
            </a:r>
            <a:r>
              <a:rPr lang="de-DE" kern="0" dirty="0">
                <a:ea typeface="+mn-lt"/>
                <a:cs typeface="+mn-lt"/>
              </a:rPr>
              <a:t>weniger „</a:t>
            </a:r>
            <a:r>
              <a:rPr lang="de-DE" kern="0" dirty="0" err="1">
                <a:ea typeface="+mn-lt"/>
                <a:cs typeface="+mn-lt"/>
              </a:rPr>
              <a:t>Boilerplate</a:t>
            </a:r>
            <a:r>
              <a:rPr lang="de-DE" kern="0" dirty="0">
                <a:ea typeface="+mn-lt"/>
                <a:cs typeface="+mn-lt"/>
              </a:rPr>
              <a:t> Code“</a:t>
            </a:r>
          </a:p>
          <a:p>
            <a:r>
              <a:rPr lang="de-DE" kern="0" dirty="0">
                <a:latin typeface="Arial"/>
                <a:ea typeface="+mn-lt"/>
                <a:cs typeface="+mn-lt"/>
              </a:rPr>
              <a:t>Erlaubt Methoden &amp; Konstruktoren</a:t>
            </a:r>
          </a:p>
          <a:p>
            <a:endParaRPr lang="de-DE" kern="0" dirty="0">
              <a:latin typeface="Arial"/>
              <a:ea typeface="+mn-lt"/>
              <a:cs typeface="+mn-l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DF375D6-3C7A-46F0-8B07-740B5161C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48" y="1589509"/>
            <a:ext cx="7398483" cy="39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Features und Neuheiten: Records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802129"/>
            <a:ext cx="11355387" cy="54006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50CEB0D-6E2E-47F8-BD56-A2CA14324087}"/>
              </a:ext>
            </a:extLst>
          </p:cNvPr>
          <p:cNvCxnSpPr>
            <a:cxnSpLocks/>
          </p:cNvCxnSpPr>
          <p:nvPr/>
        </p:nvCxnSpPr>
        <p:spPr bwMode="auto">
          <a:xfrm>
            <a:off x="4373234" y="3429000"/>
            <a:ext cx="98704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FB46A73A-92BE-456C-A7C5-25CA02682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4" y="2875660"/>
            <a:ext cx="3757087" cy="16085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DC907CE-100F-44C2-9794-26467257E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75" y="1457257"/>
            <a:ext cx="6704676" cy="44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1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F4970-16D2-4496-8BD8-0D33414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Features und Neuheiten: Text Blocks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F732B4C-9CD6-4565-B0D3-54C5C3C9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802129"/>
            <a:ext cx="11355387" cy="5400675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	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Inhaltsplatzhalter 11">
            <a:extLst>
              <a:ext uri="{FF2B5EF4-FFF2-40B4-BE49-F238E27FC236}">
                <a16:creationId xmlns:a16="http://schemas.microsoft.com/office/drawing/2014/main" id="{E44722A5-80AD-4FF6-B011-E8F52D1241B3}"/>
              </a:ext>
            </a:extLst>
          </p:cNvPr>
          <p:cNvSpPr txBox="1">
            <a:spLocks/>
          </p:cNvSpPr>
          <p:nvPr/>
        </p:nvSpPr>
        <p:spPr bwMode="auto">
          <a:xfrm>
            <a:off x="407368" y="1341851"/>
            <a:ext cx="5257088" cy="459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192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3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>
                <a:latin typeface="Arial"/>
                <a:ea typeface="+mn-lt"/>
                <a:cs typeface="+mn-lt"/>
              </a:rPr>
              <a:t>Hinzugefügt in JDK 14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E75A0F9-4548-4D48-B4A8-637B0E0F47E8}"/>
              </a:ext>
            </a:extLst>
          </p:cNvPr>
          <p:cNvCxnSpPr/>
          <p:nvPr/>
        </p:nvCxnSpPr>
        <p:spPr bwMode="auto">
          <a:xfrm flipH="1">
            <a:off x="4780816" y="3030047"/>
            <a:ext cx="1532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C61E3D6-B632-42CF-9772-890389F1A9EE}"/>
              </a:ext>
            </a:extLst>
          </p:cNvPr>
          <p:cNvSpPr txBox="1"/>
          <p:nvPr/>
        </p:nvSpPr>
        <p:spPr bwMode="auto">
          <a:xfrm>
            <a:off x="6658288" y="2845381"/>
            <a:ext cx="3020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1800">
                <a:latin typeface="Arial" charset="0"/>
              </a:rPr>
              <a:t>Ist doch viel angenehmer </a:t>
            </a:r>
            <a:r>
              <a:rPr lang="de-DE" sz="1800">
                <a:latin typeface="Arial" charset="0"/>
                <a:sym typeface="Wingdings" panose="05000000000000000000" pitchFamily="2" charset="2"/>
              </a:rPr>
              <a:t></a:t>
            </a:r>
            <a:endParaRPr lang="de-DE" sz="1800">
              <a:latin typeface="Arial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C46FCF-7A82-4ED8-BEEA-FA86364E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112049"/>
            <a:ext cx="3977203" cy="353022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B8203C2-F0B4-4D2E-A718-4A89BA01AF31}"/>
              </a:ext>
            </a:extLst>
          </p:cNvPr>
          <p:cNvSpPr txBox="1"/>
          <p:nvPr/>
        </p:nvSpPr>
        <p:spPr bwMode="auto">
          <a:xfrm>
            <a:off x="1481960" y="3574941"/>
            <a:ext cx="2522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b="1" dirty="0">
                <a:latin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349224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2" id="{55A91AD0-2053-4AFB-8850-D16AED53C480}" vid="{D77CB10A-A97E-4EA5-B3D9-5B60EFBF65E9}"/>
    </a:ext>
  </a:extLst>
</a:theme>
</file>

<file path=ppt/theme/theme2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2" id="{55A91AD0-2053-4AFB-8850-D16AED53C480}" vid="{76F2AE1C-C7E4-49E1-8C6F-E850D2DE99D8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711</Words>
  <Application>Microsoft Office PowerPoint</Application>
  <PresentationFormat>Breitbild</PresentationFormat>
  <Paragraphs>137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Century Schoolbook</vt:lpstr>
      <vt:lpstr>Consolas</vt:lpstr>
      <vt:lpstr>Monotype Sorts</vt:lpstr>
      <vt:lpstr>Times New Roman</vt:lpstr>
      <vt:lpstr>Wingdings</vt:lpstr>
      <vt:lpstr>Benutzerdefiniertes Design</vt:lpstr>
      <vt:lpstr>vorlneu</vt:lpstr>
      <vt:lpstr> Zusammenfassung:   Java SE JDK 10 – 15</vt:lpstr>
      <vt:lpstr>Inhalt</vt:lpstr>
      <vt:lpstr>Overview</vt:lpstr>
      <vt:lpstr>Overview</vt:lpstr>
      <vt:lpstr>Overview</vt:lpstr>
      <vt:lpstr>Features und Neuheiten: Sealed Classes</vt:lpstr>
      <vt:lpstr>Features und Neuheiten: Records</vt:lpstr>
      <vt:lpstr>Features und Neuheiten: Records</vt:lpstr>
      <vt:lpstr>Features und Neuheiten: Text Blocks</vt:lpstr>
      <vt:lpstr>Features und Neuheiten: Switch Expression</vt:lpstr>
      <vt:lpstr>Features und Neuheiten: Performance &amp; Security</vt:lpstr>
      <vt:lpstr>Features und Neuheiten: Kleinigkeiten</vt:lpstr>
      <vt:lpstr>Features und Neuheiten: Kleinigkeiten</vt:lpstr>
      <vt:lpstr>Features und Neuheiten: Shebang support</vt:lpstr>
      <vt:lpstr>Features und Neuheiten: Deprecaction &amp; Removal</vt:lpstr>
      <vt:lpstr>Abschluss</vt:lpstr>
      <vt:lpstr>Quellen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tobias.lohmller@365h-brs.de</dc:creator>
  <cp:lastModifiedBy>Tobias Lohmüller</cp:lastModifiedBy>
  <cp:revision>8</cp:revision>
  <cp:lastPrinted>1996-08-01T16:36:58Z</cp:lastPrinted>
  <dcterms:created xsi:type="dcterms:W3CDTF">2020-10-30T12:12:10Z</dcterms:created>
  <dcterms:modified xsi:type="dcterms:W3CDTF">2020-11-13T17:46:25Z</dcterms:modified>
</cp:coreProperties>
</file>