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78" r:id="rId2"/>
    <p:sldId id="257" r:id="rId3"/>
    <p:sldId id="259" r:id="rId4"/>
    <p:sldId id="272" r:id="rId5"/>
    <p:sldId id="273" r:id="rId6"/>
    <p:sldId id="283" r:id="rId7"/>
    <p:sldId id="291" r:id="rId8"/>
    <p:sldId id="292" r:id="rId9"/>
    <p:sldId id="296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hab Shakil" initials="D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4354" autoAdjust="0"/>
  </p:normalViewPr>
  <p:slideViewPr>
    <p:cSldViewPr snapToGrid="0">
      <p:cViewPr varScale="1">
        <p:scale>
          <a:sx n="69" d="100"/>
          <a:sy n="69" d="100"/>
        </p:scale>
        <p:origin x="744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8FFD97D-269B-478C-B770-EAD3D85F4CB3}" type="datetime1">
              <a:rPr lang="en-US"/>
              <a:pPr lvl="0">
                <a:defRPr/>
              </a:pPr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CEE8CCF-2E6F-442F-803B-4B26AB8432D7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CEE8CCF-2E6F-442F-803B-4B26AB8432D7}" type="slidenum">
              <a:rPr lang="en-US" smtClean="0"/>
              <a:pPr lvl="0"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67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Change the dates here (</a:t>
            </a:r>
            <a:r>
              <a:rPr lang="en-US" altLang="ko-KR" dirty="0" err="1"/>
              <a:t>Anythiing</a:t>
            </a:r>
            <a:r>
              <a:rPr lang="en-US" altLang="ko-KR" dirty="0"/>
              <a:t> is fine)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CEE8CCF-2E6F-442F-803B-4B26AB8432D7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CEE8CCF-2E6F-442F-803B-4B26AB8432D7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CEE8CCF-2E6F-442F-803B-4B26AB8432D7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CEE8CCF-2E6F-442F-803B-4B26AB8432D7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Change the dates here (</a:t>
            </a:r>
            <a:r>
              <a:rPr lang="en-US" altLang="ko-KR" dirty="0" err="1"/>
              <a:t>Anythiing</a:t>
            </a:r>
            <a:r>
              <a:rPr lang="en-US" altLang="ko-KR" dirty="0"/>
              <a:t> is fine)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CEE8CCF-2E6F-442F-803B-4B26AB8432D7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1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Change the dates here (</a:t>
            </a:r>
            <a:r>
              <a:rPr lang="en-US" altLang="ko-KR" dirty="0" err="1"/>
              <a:t>Anythiing</a:t>
            </a:r>
            <a:r>
              <a:rPr lang="en-US" altLang="ko-KR" dirty="0"/>
              <a:t> is fine)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CEE8CCF-2E6F-442F-803B-4B26AB8432D7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8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Change the dates here (</a:t>
            </a:r>
            <a:r>
              <a:rPr lang="en-US" altLang="ko-KR" dirty="0" err="1"/>
              <a:t>Anythiing</a:t>
            </a:r>
            <a:r>
              <a:rPr lang="en-US" altLang="ko-KR" dirty="0"/>
              <a:t> is fine)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CEE8CCF-2E6F-442F-803B-4B26AB8432D7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3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Change the dates here (</a:t>
            </a:r>
            <a:r>
              <a:rPr lang="en-US" altLang="ko-KR" dirty="0" err="1"/>
              <a:t>Anythiing</a:t>
            </a:r>
            <a:r>
              <a:rPr lang="en-US" altLang="ko-KR" dirty="0"/>
              <a:t> is fine)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CEE8CCF-2E6F-442F-803B-4B26AB8432D7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4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Change the dates here (</a:t>
            </a:r>
            <a:r>
              <a:rPr lang="en-US" altLang="ko-KR" dirty="0" err="1"/>
              <a:t>Anythiing</a:t>
            </a:r>
            <a:r>
              <a:rPr lang="en-US" altLang="ko-KR" dirty="0"/>
              <a:t> is fine)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CEE8CCF-2E6F-442F-803B-4B26AB8432D7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09EA-3CE1-4170-BC9D-558983C4F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77C06-0890-4A49-B80F-B1F574948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48CE-5B58-45DE-A38A-0DAFCC09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5C6-0EEC-4B76-9835-857C84E7811F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B136-A1CC-4298-926F-62EF54A0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E8D4-55F4-45F1-B76A-07157C5F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6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8159-08DE-48D8-95FD-3AC3F063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69652-35D5-4AE3-9330-B8803719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49B4-13A0-4124-BA04-DCE53735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C1E2-848D-4C37-A549-F9B623465108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2A67-E49B-45D0-BF76-4868D995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A84D-2CD4-483C-82EC-699B77C3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FE9AA-D11F-44F0-819C-6117FF39E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F0A93-D9FC-44E0-A589-D40A8901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60F5-EE46-4AE0-A461-3C1197FA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37AE-DF2B-4C8E-87CA-C033B48A440E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1B5D-DDC4-4F27-8F2B-2F41212C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33298-C2C9-4F64-8D0F-E047AE14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2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97C3-6545-4E29-9624-1499BA72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06DB-64C0-4527-96D3-067D795E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88FD8-CED4-414C-9518-16756925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A793-4FB0-41ED-AAA7-C761FF0157D3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6761-7BD7-4EA3-B940-5237F9F2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7A49C-5180-4299-B9FE-9229C4A6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982B-E9B1-4FDF-9F5A-7AFD214F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6111F-5C2E-4824-AC99-641E35873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21D62-232F-4A09-819A-026AA9EB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DDD4-F317-4035-B524-DD8D0A7138FB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9396-E8EB-4A5B-BCC4-617A4ECC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14BD-D62F-4031-94D3-1F66DFC7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4C3D-0EF2-46EC-A50E-94B55A35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7601-6604-43D8-BBF9-CF5F9258E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84D7A-0EF0-44B3-AFD1-5DDB2C72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7F20C-DE30-47AB-BA6E-337D51BB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A265-5678-4883-82BF-C026902E162D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BB7AA-9AF1-46AF-9A90-0A4B0D41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C14B8-811E-423E-B32A-D1DFF1B6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3786-6B6B-451C-9E66-86ADBDB2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5720D-CBBA-437B-B9BF-74422EE94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526A4-42E8-460D-9A0B-762D495D6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BCD3C-FEE0-4C05-A65E-CADEA93EE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7C316-E29E-4DAA-82A9-02338C59D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1DD27-8D12-4A2B-8BBF-87D17A72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D2D5-4BDA-493B-8F0C-A2DFE58F559E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E867B-2A42-45F6-9F0F-1D67901C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BF80C-42BF-4678-9AF2-FF924BE4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82B1-F5E3-44AB-A83E-6CC90977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7241C-D2A8-4C8A-8FE5-853DFEFA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E26B-628B-4730-88EB-3CB3ACE27749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E8D78-40A9-4A9B-8E02-EF9D987B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A3EB-7C8B-44EA-B605-161DF7F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3733B-5D6E-42DC-93BC-F62887B4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0C5F-D7FA-4883-BE62-FE4FA38AFE74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790B5-BB5E-48D8-9BAC-E31F9E51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DF3A0-396B-4EF9-B05B-BE9EFDF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6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C913-0A1E-46FF-9BF4-18EF9A8F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BE65-F120-43D6-93B3-9784DE7F8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5AAF1-73A2-441A-8154-7ABCE80E6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C876F-EAAC-4FDD-ABE2-743527B6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9012-F115-4D61-AFE9-5AB7C46D6325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D8C1-BE74-4C33-8A0D-0DD1617B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AB09D-324C-4FDB-9886-D6DE3F46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2A18-F6E6-456B-8732-A16B0B97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93711-E7CF-4C9C-BC4D-7F9874CD5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4D5C1-4468-43D0-9815-8300C26E3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A6F9-A328-4153-BD49-402448CB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CCF0-513A-48B8-93D9-EA0E31001E1D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6BA71-D9E3-438D-B5B9-7BA2E92F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27DC4-AB16-4718-A8AE-56249272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807E9-FCB0-4712-832C-55D7E9C3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36A10-CB84-4661-BF9D-0E1442FD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D7DB-268D-400A-B80A-CDB0548C3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477F2-E5A6-4F01-BF20-014A61C76222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52C-0CD1-44DA-A893-A82D18AC9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C298-3255-42FC-9C4E-FF1B94A51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9E9AF-EAD7-4D69-8DE9-87B5A6EA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5052-CC5A-48EE-8230-C9880F89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052" y="-2487587"/>
            <a:ext cx="5940994" cy="45424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Computer Networks</a:t>
            </a:r>
            <a:br>
              <a:rPr lang="en-US" dirty="0"/>
            </a:br>
            <a:r>
              <a:rPr lang="en-US" dirty="0"/>
              <a:t>Fall 2020</a:t>
            </a:r>
            <a:br>
              <a:rPr lang="en-US" dirty="0"/>
            </a:br>
            <a:r>
              <a:rPr lang="en-US" sz="2800" dirty="0"/>
              <a:t>Final Presentation</a:t>
            </a:r>
            <a:endParaRPr lang="en-US" dirty="0"/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5DF5C-0E83-4B16-8778-CF807C0E0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55459"/>
            <a:ext cx="7028495" cy="6547091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F3235-565C-4BD3-8310-D2BF6C39641D}"/>
              </a:ext>
            </a:extLst>
          </p:cNvPr>
          <p:cNvSpPr txBox="1"/>
          <p:nvPr/>
        </p:nvSpPr>
        <p:spPr>
          <a:xfrm>
            <a:off x="7188052" y="2478735"/>
            <a:ext cx="5003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3: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Muhammad Dahab</a:t>
            </a:r>
          </a:p>
          <a:p>
            <a:r>
              <a:rPr lang="en-US" dirty="0"/>
              <a:t>      Software (Computer Science and Engineering)</a:t>
            </a:r>
          </a:p>
          <a:p>
            <a:r>
              <a:rPr lang="en-US" dirty="0"/>
              <a:t>      2017314461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Moon </a:t>
            </a:r>
            <a:r>
              <a:rPr lang="en-US" b="1" dirty="0" err="1"/>
              <a:t>Wonjun</a:t>
            </a:r>
            <a:endParaRPr lang="en-US" b="1" dirty="0"/>
          </a:p>
          <a:p>
            <a:r>
              <a:rPr lang="en-US" dirty="0"/>
              <a:t>      Software (Computer Science and Engineering)</a:t>
            </a:r>
          </a:p>
          <a:p>
            <a:r>
              <a:rPr lang="en-US" dirty="0"/>
              <a:t>      2017315482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50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0CA176-CAC0-4A61-A6FA-5DC170BA916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" t="58810" r="231" b="-17513"/>
          <a:stretch/>
        </p:blipFill>
        <p:spPr bwMode="auto">
          <a:xfrm>
            <a:off x="6417550" y="1404565"/>
            <a:ext cx="5309235" cy="4883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FFD743-31A1-42FE-9F5E-DF5F4B0F441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209"/>
          <a:stretch/>
        </p:blipFill>
        <p:spPr bwMode="auto">
          <a:xfrm>
            <a:off x="619906" y="1538377"/>
            <a:ext cx="5309235" cy="49739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D2748AE-C36B-440D-9750-E809B620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212815"/>
            <a:ext cx="1116566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Full Integration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861EC-D777-434B-8F0B-448F0D17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10</a:t>
            </a:fld>
            <a:endParaRPr lang="en-US"/>
          </a:p>
        </p:txBody>
      </p:sp>
      <p:grpSp>
        <p:nvGrpSpPr>
          <p:cNvPr id="28" name="그룹 12">
            <a:extLst>
              <a:ext uri="{FF2B5EF4-FFF2-40B4-BE49-F238E27FC236}">
                <a16:creationId xmlns:a16="http://schemas.microsoft.com/office/drawing/2014/main" id="{F6C1FC51-DD39-4A69-8093-42AB5136421E}"/>
              </a:ext>
            </a:extLst>
          </p:cNvPr>
          <p:cNvGrpSpPr/>
          <p:nvPr/>
        </p:nvGrpSpPr>
        <p:grpSpPr>
          <a:xfrm>
            <a:off x="8894840" y="5828163"/>
            <a:ext cx="2563024" cy="589409"/>
            <a:chOff x="9260756" y="5796400"/>
            <a:chExt cx="2181225" cy="58940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0FC659-18F5-4C76-AC50-581A89208A60}"/>
                </a:ext>
              </a:extLst>
            </p:cNvPr>
            <p:cNvSpPr txBox="1"/>
            <p:nvPr/>
          </p:nvSpPr>
          <p:spPr>
            <a:xfrm>
              <a:off x="9375056" y="5796400"/>
              <a:ext cx="206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SF Pro Display" panose="00000500000000000000" pitchFamily="50" charset="0"/>
                  <a:ea typeface="SF Pro Display" panose="00000500000000000000" pitchFamily="50" charset="0"/>
                </a:rPr>
                <a:t>#06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C884B6-E106-4685-AF0A-468FE0ACEDF8}"/>
                </a:ext>
              </a:extLst>
            </p:cNvPr>
            <p:cNvSpPr txBox="1"/>
            <p:nvPr/>
          </p:nvSpPr>
          <p:spPr>
            <a:xfrm>
              <a:off x="9260756" y="5985699"/>
              <a:ext cx="2181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latin typeface="SF Pro Display" panose="00000500000000000000" pitchFamily="50" charset="0"/>
                </a:rPr>
                <a:t>SW Implementation</a:t>
              </a:r>
              <a:endParaRPr lang="ko-KR" altLang="en-US" sz="2000" b="1" dirty="0">
                <a:latin typeface="SF Pro Display" panose="00000500000000000000" pitchFamily="50" charset="0"/>
              </a:endParaRPr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E0202E2-5C73-4534-980F-8B04401E474C}"/>
              </a:ext>
            </a:extLst>
          </p:cNvPr>
          <p:cNvCxnSpPr/>
          <p:nvPr/>
        </p:nvCxnSpPr>
        <p:spPr>
          <a:xfrm flipV="1">
            <a:off x="3034261" y="1393414"/>
            <a:ext cx="5815974" cy="51068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0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2748AE-C36B-440D-9750-E809B620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212815"/>
            <a:ext cx="1116566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Moving Algorithm: 2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861EC-D777-434B-8F0B-448F0D17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11</a:t>
            </a:fld>
            <a:endParaRPr lang="en-US"/>
          </a:p>
        </p:txBody>
      </p:sp>
      <p:grpSp>
        <p:nvGrpSpPr>
          <p:cNvPr id="28" name="그룹 12">
            <a:extLst>
              <a:ext uri="{FF2B5EF4-FFF2-40B4-BE49-F238E27FC236}">
                <a16:creationId xmlns:a16="http://schemas.microsoft.com/office/drawing/2014/main" id="{F6C1FC51-DD39-4A69-8093-42AB5136421E}"/>
              </a:ext>
            </a:extLst>
          </p:cNvPr>
          <p:cNvGrpSpPr/>
          <p:nvPr/>
        </p:nvGrpSpPr>
        <p:grpSpPr>
          <a:xfrm>
            <a:off x="8894840" y="5828163"/>
            <a:ext cx="2563024" cy="589409"/>
            <a:chOff x="9260756" y="5796400"/>
            <a:chExt cx="2181225" cy="58940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0FC659-18F5-4C76-AC50-581A89208A60}"/>
                </a:ext>
              </a:extLst>
            </p:cNvPr>
            <p:cNvSpPr txBox="1"/>
            <p:nvPr/>
          </p:nvSpPr>
          <p:spPr>
            <a:xfrm>
              <a:off x="9375056" y="5796400"/>
              <a:ext cx="206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SF Pro Display" panose="00000500000000000000" pitchFamily="50" charset="0"/>
                  <a:ea typeface="SF Pro Display" panose="00000500000000000000" pitchFamily="50" charset="0"/>
                </a:rPr>
                <a:t>#06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C884B6-E106-4685-AF0A-468FE0ACEDF8}"/>
                </a:ext>
              </a:extLst>
            </p:cNvPr>
            <p:cNvSpPr txBox="1"/>
            <p:nvPr/>
          </p:nvSpPr>
          <p:spPr>
            <a:xfrm>
              <a:off x="9260756" y="5985699"/>
              <a:ext cx="2181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latin typeface="SF Pro Display" panose="00000500000000000000" pitchFamily="50" charset="0"/>
                </a:rPr>
                <a:t>SW Implementation</a:t>
              </a:r>
              <a:endParaRPr lang="ko-KR" altLang="en-US" sz="2000" b="1" dirty="0">
                <a:latin typeface="SF Pro Display" panose="00000500000000000000" pitchFamily="50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D2E894-4A9C-435F-A251-C8BCC84DC1D3}"/>
              </a:ext>
            </a:extLst>
          </p:cNvPr>
          <p:cNvSpPr txBox="1"/>
          <p:nvPr/>
        </p:nvSpPr>
        <p:spPr>
          <a:xfrm>
            <a:off x="547913" y="1269708"/>
            <a:ext cx="1044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(</a:t>
            </a:r>
            <a:r>
              <a:rPr lang="en-US" sz="2800" dirty="0" err="1"/>
              <a:t>position_x</a:t>
            </a:r>
            <a:r>
              <a:rPr lang="en-US" sz="2800" dirty="0"/>
              <a:t>, </a:t>
            </a:r>
            <a:r>
              <a:rPr lang="en-US" sz="2800" dirty="0" err="1"/>
              <a:t>position_y,area</a:t>
            </a:r>
            <a:r>
              <a:rPr lang="en-US" sz="2800" dirty="0"/>
              <a:t>), FAR decides its movement based on 2 parameters: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945378-DE15-44AB-BA8B-029CC1F5815B}"/>
              </a:ext>
            </a:extLst>
          </p:cNvPr>
          <p:cNvSpPr/>
          <p:nvPr/>
        </p:nvSpPr>
        <p:spPr>
          <a:xfrm>
            <a:off x="734136" y="2315837"/>
            <a:ext cx="4027990" cy="35123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Threshold_Area</a:t>
            </a:r>
            <a:r>
              <a:rPr lang="en-US" sz="2800" dirty="0"/>
              <a:t>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If </a:t>
            </a:r>
            <a:r>
              <a:rPr lang="en-US" sz="2800" i="1" dirty="0"/>
              <a:t>area</a:t>
            </a:r>
            <a:r>
              <a:rPr lang="en-US" sz="2800" dirty="0"/>
              <a:t> &gt;= </a:t>
            </a:r>
            <a:r>
              <a:rPr lang="en-US" sz="2800" i="1" dirty="0" err="1"/>
              <a:t>Threshold_Area</a:t>
            </a:r>
            <a:r>
              <a:rPr lang="en-US" sz="2800" dirty="0"/>
              <a:t> then the object is close and the robot stops.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5C244C-5D3E-402F-90AB-3B66FDA925F5}"/>
              </a:ext>
            </a:extLst>
          </p:cNvPr>
          <p:cNvSpPr/>
          <p:nvPr/>
        </p:nvSpPr>
        <p:spPr>
          <a:xfrm>
            <a:off x="6596605" y="2269826"/>
            <a:ext cx="4027990" cy="35123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position_y’s</a:t>
            </a:r>
            <a:r>
              <a:rPr lang="en-US" sz="2800" dirty="0"/>
              <a:t> location: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Based on what section the Y coordinate lies in, the robot moves in that direction.</a:t>
            </a:r>
          </a:p>
        </p:txBody>
      </p:sp>
    </p:spTree>
    <p:extLst>
      <p:ext uri="{BB962C8B-B14F-4D97-AF65-F5344CB8AC3E}">
        <p14:creationId xmlns:p14="http://schemas.microsoft.com/office/powerpoint/2010/main" val="152987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E5AE31-3896-4346-8E3F-576851159732}"/>
              </a:ext>
            </a:extLst>
          </p:cNvPr>
          <p:cNvGrpSpPr/>
          <p:nvPr/>
        </p:nvGrpSpPr>
        <p:grpSpPr>
          <a:xfrm>
            <a:off x="247853" y="242219"/>
            <a:ext cx="11696294" cy="6294048"/>
            <a:chOff x="247853" y="281976"/>
            <a:chExt cx="11696294" cy="6294048"/>
          </a:xfrm>
          <a:solidFill>
            <a:schemeClr val="bg2">
              <a:lumMod val="2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FE29D2-2F4A-4858-BDCD-9277F55550B0}"/>
                </a:ext>
              </a:extLst>
            </p:cNvPr>
            <p:cNvSpPr/>
            <p:nvPr/>
          </p:nvSpPr>
          <p:spPr>
            <a:xfrm>
              <a:off x="247853" y="281976"/>
              <a:ext cx="11696294" cy="6294048"/>
            </a:xfrm>
            <a:prstGeom prst="rect">
              <a:avLst/>
            </a:prstGeom>
            <a:grpFill/>
            <a:ln w="57150"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1410C1-1E4E-4922-9E03-7D511D2452F5}"/>
                </a:ext>
              </a:extLst>
            </p:cNvPr>
            <p:cNvSpPr/>
            <p:nvPr/>
          </p:nvSpPr>
          <p:spPr>
            <a:xfrm>
              <a:off x="321734" y="361950"/>
              <a:ext cx="11548532" cy="610552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A6B89056-D46C-415E-A880-72125462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15996"/>
            <a:ext cx="9144000" cy="568755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altLang="ko-KR" sz="2400" i="1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  <a:t>#01</a:t>
            </a:r>
            <a:b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  <a:t> Background</a:t>
            </a:r>
            <a:b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b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r>
              <a:rPr lang="en-US" altLang="ko-KR" sz="2400" i="1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  <a:t>#02</a:t>
            </a:r>
            <a:b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  <a:t>Project Concept</a:t>
            </a:r>
            <a:b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b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r>
              <a:rPr lang="en-US" altLang="ko-KR" sz="2400" i="1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  <a:t>#03</a:t>
            </a:r>
            <a:b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  <a:t>HW Implementation</a:t>
            </a:r>
            <a:b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b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r>
              <a:rPr lang="en-US" altLang="ko-KR" sz="2400" i="1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  <a:t>#04</a:t>
            </a:r>
            <a:b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  <a:t>SW Implementation 1: HSV Detection Using OpenCV</a:t>
            </a:r>
            <a:br>
              <a:rPr lang="en-US" altLang="ko-KR" sz="24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br>
              <a:rPr lang="en-US" altLang="ko-KR" sz="24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r>
              <a:rPr lang="en-US" altLang="ko-KR" sz="2400" i="1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  <a:t>#05</a:t>
            </a:r>
            <a:br>
              <a:rPr lang="en-US" altLang="ko-KR" sz="24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  <a:t>SW Implementation 2: Socket Programming</a:t>
            </a:r>
            <a:br>
              <a:rPr lang="en-US" altLang="ko-KR" sz="24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br>
              <a:rPr lang="en-US" altLang="ko-KR" sz="24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r>
              <a:rPr lang="en-US" altLang="ko-KR" sz="2400" i="1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  <a:t>#06</a:t>
            </a:r>
            <a:br>
              <a:rPr lang="en-US" altLang="ko-KR" sz="24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  <a:t>SW Implementation 3: Full Integration and Moving Algorithm</a:t>
            </a:r>
            <a:br>
              <a:rPr lang="en-US" altLang="ko-KR" sz="24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br>
              <a:rPr lang="en-US" altLang="ko-KR" sz="24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b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br>
              <a:rPr lang="en-US" altLang="ko-KR" sz="2400" kern="1200" dirty="0">
                <a:solidFill>
                  <a:schemeClr val="bg1"/>
                </a:solidFill>
                <a:latin typeface="+mn-lt"/>
                <a:ea typeface="SF Pro Display" panose="00000500000000000000" pitchFamily="50" charset="0"/>
              </a:rPr>
            </a:br>
            <a:endParaRPr lang="en-US" altLang="ko-KR" sz="2400" kern="1200" dirty="0">
              <a:solidFill>
                <a:schemeClr val="bg1"/>
              </a:solidFill>
              <a:latin typeface="+mn-lt"/>
              <a:ea typeface="SF Pro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6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AF9E9AF-EAD7-4D69-8DE9-87B5A6EA171F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grpSp>
        <p:nvGrpSpPr>
          <p:cNvPr id="4" name="그룹 12"/>
          <p:cNvGrpSpPr/>
          <p:nvPr/>
        </p:nvGrpSpPr>
        <p:grpSpPr>
          <a:xfrm>
            <a:off x="8878958" y="5796400"/>
            <a:ext cx="2563024" cy="589409"/>
            <a:chOff x="9260756" y="5796400"/>
            <a:chExt cx="2181225" cy="589409"/>
          </a:xfrm>
        </p:grpSpPr>
        <p:sp>
          <p:nvSpPr>
            <p:cNvPr id="5" name="TextBox 4"/>
            <p:cNvSpPr txBox="1"/>
            <p:nvPr/>
          </p:nvSpPr>
          <p:spPr>
            <a:xfrm>
              <a:off x="9375056" y="5796400"/>
              <a:ext cx="2066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>
                  <a:latin typeface="SF Pro Display"/>
                  <a:ea typeface="SF Pro Display"/>
                </a:rPr>
                <a:t>#01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60756" y="5985699"/>
              <a:ext cx="21812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2000" b="1" dirty="0">
                  <a:latin typeface="SF Pro Display"/>
                </a:rPr>
                <a:t>Background</a:t>
              </a:r>
              <a:endParaRPr lang="ko-KR" altLang="en-US" sz="2000" b="1" dirty="0">
                <a:latin typeface="SF Pro Display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45626" y="5111212"/>
            <a:ext cx="352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/>
              <a:t>IV Drip Stand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47915" y="257420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 sz="3600" b="1" dirty="0">
                <a:latin typeface="+mn-lt"/>
              </a:rPr>
              <a:t>Problem Formulation</a:t>
            </a:r>
          </a:p>
        </p:txBody>
      </p:sp>
      <p:pic>
        <p:nvPicPr>
          <p:cNvPr id="1026" name="Picture 2" descr="Smiling boy patient holding intravenous iv drip stand in lift Premium Photo">
            <a:extLst>
              <a:ext uri="{FF2B5EF4-FFF2-40B4-BE49-F238E27FC236}">
                <a16:creationId xmlns:a16="http://schemas.microsoft.com/office/drawing/2014/main" id="{8CD379DD-AEF4-4811-BEEC-3A8513455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1" b="12399"/>
          <a:stretch/>
        </p:blipFill>
        <p:spPr bwMode="auto">
          <a:xfrm>
            <a:off x="1323694" y="1450592"/>
            <a:ext cx="3525701" cy="36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oxygen therapy (HOT) patients must use a set of oxygen equipment... |  Download Scientific Diagram">
            <a:extLst>
              <a:ext uri="{FF2B5EF4-FFF2-40B4-BE49-F238E27FC236}">
                <a16:creationId xmlns:a16="http://schemas.microsoft.com/office/drawing/2014/main" id="{92EFFAF0-A070-4F6E-BE93-D9A62C933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67" b="8437"/>
          <a:stretch/>
        </p:blipFill>
        <p:spPr bwMode="auto">
          <a:xfrm>
            <a:off x="6682530" y="1446030"/>
            <a:ext cx="3299670" cy="36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5B4886-C783-49CD-870F-35FF2E48F75C}"/>
              </a:ext>
            </a:extLst>
          </p:cNvPr>
          <p:cNvSpPr txBox="1"/>
          <p:nvPr/>
        </p:nvSpPr>
        <p:spPr>
          <a:xfrm>
            <a:off x="7116562" y="5062650"/>
            <a:ext cx="4325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/>
              <a:t>Oxygen Therapy Kit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F8E02B-F92A-4B50-A517-231D0E405943}"/>
              </a:ext>
            </a:extLst>
          </p:cNvPr>
          <p:cNvSpPr/>
          <p:nvPr/>
        </p:nvSpPr>
        <p:spPr>
          <a:xfrm>
            <a:off x="724829" y="1159727"/>
            <a:ext cx="9969191" cy="4636673"/>
          </a:xfrm>
          <a:prstGeom prst="roundRect">
            <a:avLst/>
          </a:prstGeom>
          <a:solidFill>
            <a:schemeClr val="tx1">
              <a:lumMod val="85000"/>
              <a:lumOff val="15000"/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085007-EC3F-4D5F-90D5-1D76DABB1E11}"/>
              </a:ext>
            </a:extLst>
          </p:cNvPr>
          <p:cNvSpPr txBox="1"/>
          <p:nvPr/>
        </p:nvSpPr>
        <p:spPr>
          <a:xfrm>
            <a:off x="1621518" y="5159195"/>
            <a:ext cx="352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</a:rPr>
              <a:t>Tiring and Inconvenient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F394D-7F48-4563-9CFE-F64BFFC5DDBB}"/>
              </a:ext>
            </a:extLst>
          </p:cNvPr>
          <p:cNvSpPr txBox="1"/>
          <p:nvPr/>
        </p:nvSpPr>
        <p:spPr>
          <a:xfrm>
            <a:off x="6847749" y="5159194"/>
            <a:ext cx="352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</a:rPr>
              <a:t>Burden for Old Patients</a:t>
            </a:r>
          </a:p>
        </p:txBody>
      </p:sp>
      <p:pic>
        <p:nvPicPr>
          <p:cNvPr id="21" name="Picture 2" descr="Old tired couple cartoon character Free Vector">
            <a:extLst>
              <a:ext uri="{FF2B5EF4-FFF2-40B4-BE49-F238E27FC236}">
                <a16:creationId xmlns:a16="http://schemas.microsoft.com/office/drawing/2014/main" id="{458690EC-0C6D-4C0B-87E2-D5DF3B9C4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62" b="92561" l="9585" r="96486">
                        <a14:foregroundMark x1="88978" y1="40311" x2="92332" y2="49135"/>
                        <a14:foregroundMark x1="92332" y1="49135" x2="92332" y2="49481"/>
                        <a14:foregroundMark x1="95527" y1="55190" x2="96805" y2="56228"/>
                        <a14:foregroundMark x1="71565" y1="48270" x2="71406" y2="52076"/>
                        <a14:foregroundMark x1="93131" y1="87370" x2="93131" y2="88581"/>
                        <a14:foregroundMark x1="91534" y1="88927" x2="89457" y2="92388"/>
                        <a14:foregroundMark x1="77476" y1="87197" x2="72843" y2="89619"/>
                        <a14:foregroundMark x1="77316" y1="84948" x2="76837" y2="85813"/>
                        <a14:foregroundMark x1="73802" y1="89792" x2="71406" y2="91003"/>
                        <a14:foregroundMark x1="69010" y1="92561" x2="69010" y2="92561"/>
                        <a14:foregroundMark x1="69010" y1="92561" x2="79872" y2="903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38" b="16241"/>
          <a:stretch/>
        </p:blipFill>
        <p:spPr bwMode="auto">
          <a:xfrm>
            <a:off x="6835316" y="1548422"/>
            <a:ext cx="2335196" cy="32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Meningitis symptoms cartoon style infographic Free Vector">
            <a:extLst>
              <a:ext uri="{FF2B5EF4-FFF2-40B4-BE49-F238E27FC236}">
                <a16:creationId xmlns:a16="http://schemas.microsoft.com/office/drawing/2014/main" id="{1F465D7B-32D0-41C4-B520-24A4935D4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2418" b="91688" l="3994" r="39617">
                        <a14:foregroundMark x1="28594" y1="29723" x2="24121" y2="27204"/>
                        <a14:foregroundMark x1="23962" y1="26952" x2="21565" y2="25189"/>
                        <a14:foregroundMark x1="21246" y1="25189" x2="19968" y2="24685"/>
                        <a14:foregroundMark x1="18690" y1="22418" x2="19169" y2="22922"/>
                        <a14:foregroundMark x1="33706" y1="35013" x2="26837" y2="44584"/>
                        <a14:foregroundMark x1="26837" y1="44584" x2="26837" y2="44584"/>
                        <a14:foregroundMark x1="26837" y1="44584" x2="26837" y2="44584"/>
                        <a14:backgroundMark x1="32748" y1="83375" x2="35463" y2="64232"/>
                        <a14:backgroundMark x1="41214" y1="78338" x2="31949" y2="72292"/>
                        <a14:backgroundMark x1="34345" y1="94458" x2="30511" y2="82872"/>
                        <a14:backgroundMark x1="30511" y1="82872" x2="32907" y2="69270"/>
                        <a14:backgroundMark x1="32907" y1="69270" x2="39297" y2="61209"/>
                        <a14:backgroundMark x1="39297" y1="61209" x2="39457" y2="61209"/>
                        <a14:backgroundMark x1="39137" y1="45844" x2="37220" y2="58690"/>
                        <a14:backgroundMark x1="37220" y1="58690" x2="31789" y2="68010"/>
                        <a14:backgroundMark x1="31789" y1="68010" x2="31789" y2="79597"/>
                        <a14:backgroundMark x1="3994" y1="50882" x2="13099" y2="73804"/>
                        <a14:backgroundMark x1="13099" y1="73804" x2="9904" y2="98992"/>
                        <a14:backgroundMark x1="12620" y1="46599" x2="14856" y2="50378"/>
                        <a14:backgroundMark x1="26518" y1="52897" x2="26997" y2="52897"/>
                        <a14:backgroundMark x1="32109" y1="50126" x2="31629" y2="50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269" r="55539"/>
          <a:stretch/>
        </p:blipFill>
        <p:spPr bwMode="auto">
          <a:xfrm>
            <a:off x="1653086" y="1890435"/>
            <a:ext cx="2786493" cy="32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2748AE-C36B-440D-9750-E809B620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257420"/>
            <a:ext cx="1116566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Project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861EC-D777-434B-8F0B-448F0D17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4</a:t>
            </a:fld>
            <a:endParaRPr lang="en-US"/>
          </a:p>
        </p:txBody>
      </p:sp>
      <p:grpSp>
        <p:nvGrpSpPr>
          <p:cNvPr id="9" name="그룹 12">
            <a:extLst>
              <a:ext uri="{FF2B5EF4-FFF2-40B4-BE49-F238E27FC236}">
                <a16:creationId xmlns:a16="http://schemas.microsoft.com/office/drawing/2014/main" id="{571E312B-0934-4591-8712-463FA2E4BD8B}"/>
              </a:ext>
            </a:extLst>
          </p:cNvPr>
          <p:cNvGrpSpPr/>
          <p:nvPr/>
        </p:nvGrpSpPr>
        <p:grpSpPr>
          <a:xfrm>
            <a:off x="8878958" y="5796400"/>
            <a:ext cx="2563024" cy="589409"/>
            <a:chOff x="9260756" y="5796400"/>
            <a:chExt cx="2181225" cy="5894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C8A86C-6A99-4BB3-A1EF-53CC2B22C756}"/>
                </a:ext>
              </a:extLst>
            </p:cNvPr>
            <p:cNvSpPr txBox="1"/>
            <p:nvPr/>
          </p:nvSpPr>
          <p:spPr>
            <a:xfrm>
              <a:off x="9375056" y="5796400"/>
              <a:ext cx="206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SF Pro Display" panose="00000500000000000000" pitchFamily="50" charset="0"/>
                  <a:ea typeface="SF Pro Display" panose="00000500000000000000" pitchFamily="50" charset="0"/>
                </a:rPr>
                <a:t>#02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BB2840-C434-4515-A436-8ABC9DCA6EA3}"/>
                </a:ext>
              </a:extLst>
            </p:cNvPr>
            <p:cNvSpPr txBox="1"/>
            <p:nvPr/>
          </p:nvSpPr>
          <p:spPr>
            <a:xfrm>
              <a:off x="9260756" y="5985699"/>
              <a:ext cx="2181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latin typeface="SF Pro Display" panose="00000500000000000000" pitchFamily="50" charset="0"/>
                </a:rPr>
                <a:t>Project Concept</a:t>
              </a:r>
              <a:endParaRPr lang="ko-KR" altLang="en-US" sz="2000" b="1" dirty="0">
                <a:latin typeface="SF Pro Display" panose="00000500000000000000" pitchFamily="50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0A9855-0474-4719-B724-C0339EC7E8CA}"/>
              </a:ext>
            </a:extLst>
          </p:cNvPr>
          <p:cNvSpPr txBox="1"/>
          <p:nvPr/>
        </p:nvSpPr>
        <p:spPr>
          <a:xfrm>
            <a:off x="717674" y="1336712"/>
            <a:ext cx="51010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 robot that follows a specific color tag.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Users have to stick the tags on their back (</a:t>
            </a:r>
            <a:r>
              <a:rPr lang="en-US" sz="2400" dirty="0">
                <a:highlight>
                  <a:srgbClr val="FFFF00"/>
                </a:highlight>
              </a:rPr>
              <a:t>yellow</a:t>
            </a:r>
            <a:r>
              <a:rPr lang="en-US" sz="2400" dirty="0"/>
              <a:t> in the figure).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Keeps a fixed distance from the leader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Stops in case of an obstacle.</a:t>
            </a:r>
          </a:p>
          <a:p>
            <a:endParaRPr lang="en-US" sz="2400" dirty="0"/>
          </a:p>
        </p:txBody>
      </p:sp>
      <p:pic>
        <p:nvPicPr>
          <p:cNvPr id="2" name="Picture 2" descr="Imperfect Circle T-Shirt Back - ozcloth">
            <a:extLst>
              <a:ext uri="{FF2B5EF4-FFF2-40B4-BE49-F238E27FC236}">
                <a16:creationId xmlns:a16="http://schemas.microsoft.com/office/drawing/2014/main" id="{88C2CFE5-821F-489A-9820-814DA124B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80"/>
          <a:stretch/>
        </p:blipFill>
        <p:spPr bwMode="auto">
          <a:xfrm>
            <a:off x="7806709" y="589900"/>
            <a:ext cx="3232452" cy="287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59BC02E-47C2-4889-8B31-8ADF0798CACA}"/>
              </a:ext>
            </a:extLst>
          </p:cNvPr>
          <p:cNvSpPr/>
          <p:nvPr/>
        </p:nvSpPr>
        <p:spPr>
          <a:xfrm>
            <a:off x="8931777" y="1117122"/>
            <a:ext cx="1101793" cy="1101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uture Internet | Free Full-Text | Feasibility Study of a Socially  Assistive Humanoid Robot for Guiding Elderly Individuals during Walking |  HTML">
            <a:extLst>
              <a:ext uri="{FF2B5EF4-FFF2-40B4-BE49-F238E27FC236}">
                <a16:creationId xmlns:a16="http://schemas.microsoft.com/office/drawing/2014/main" id="{0EFFB91B-DBB3-47FF-99CE-7785EE115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71778" b="17073"/>
          <a:stretch/>
        </p:blipFill>
        <p:spPr bwMode="auto">
          <a:xfrm>
            <a:off x="7501668" y="3429000"/>
            <a:ext cx="3440310" cy="25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0617A26-4F96-4A54-B734-3620494ACB7F}"/>
              </a:ext>
            </a:extLst>
          </p:cNvPr>
          <p:cNvSpPr/>
          <p:nvPr/>
        </p:nvSpPr>
        <p:spPr>
          <a:xfrm>
            <a:off x="10023296" y="4367069"/>
            <a:ext cx="294259" cy="6208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7FB4B7E-091D-4202-BC9B-F101A7FDDAE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96" y="582415"/>
            <a:ext cx="6943384" cy="59564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D2748AE-C36B-440D-9750-E809B620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257420"/>
            <a:ext cx="1116566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Architecture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861EC-D777-434B-8F0B-448F0D17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5</a:t>
            </a:fld>
            <a:endParaRPr lang="en-US"/>
          </a:p>
        </p:txBody>
      </p:sp>
      <p:grpSp>
        <p:nvGrpSpPr>
          <p:cNvPr id="9" name="그룹 12">
            <a:extLst>
              <a:ext uri="{FF2B5EF4-FFF2-40B4-BE49-F238E27FC236}">
                <a16:creationId xmlns:a16="http://schemas.microsoft.com/office/drawing/2014/main" id="{571E312B-0934-4591-8712-463FA2E4BD8B}"/>
              </a:ext>
            </a:extLst>
          </p:cNvPr>
          <p:cNvGrpSpPr/>
          <p:nvPr/>
        </p:nvGrpSpPr>
        <p:grpSpPr>
          <a:xfrm>
            <a:off x="8878958" y="5796400"/>
            <a:ext cx="2563024" cy="589409"/>
            <a:chOff x="9260756" y="5796400"/>
            <a:chExt cx="2181225" cy="5894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C8A86C-6A99-4BB3-A1EF-53CC2B22C756}"/>
                </a:ext>
              </a:extLst>
            </p:cNvPr>
            <p:cNvSpPr txBox="1"/>
            <p:nvPr/>
          </p:nvSpPr>
          <p:spPr>
            <a:xfrm>
              <a:off x="9375056" y="5796400"/>
              <a:ext cx="206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SF Pro Display" panose="00000500000000000000" pitchFamily="50" charset="0"/>
                  <a:ea typeface="SF Pro Display" panose="00000500000000000000" pitchFamily="50" charset="0"/>
                </a:rPr>
                <a:t>#02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BB2840-C434-4515-A436-8ABC9DCA6EA3}"/>
                </a:ext>
              </a:extLst>
            </p:cNvPr>
            <p:cNvSpPr txBox="1"/>
            <p:nvPr/>
          </p:nvSpPr>
          <p:spPr>
            <a:xfrm>
              <a:off x="9260756" y="5985699"/>
              <a:ext cx="2181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latin typeface="SF Pro Display" panose="00000500000000000000" pitchFamily="50" charset="0"/>
                </a:rPr>
                <a:t>Project Concept</a:t>
              </a:r>
              <a:endParaRPr lang="ko-KR" altLang="en-US" sz="2000" b="1" dirty="0">
                <a:latin typeface="SF Pro Display" panose="00000500000000000000" pitchFamily="50" charset="0"/>
              </a:endParaRPr>
            </a:p>
          </p:txBody>
        </p:sp>
      </p:grpSp>
      <p:pic>
        <p:nvPicPr>
          <p:cNvPr id="58" name="Picture 4" descr="Future Internet | Free Full-Text | Feasibility Study of a Socially  Assistive Humanoid Robot for Guiding Elderly Individuals during Walking |  HTML">
            <a:extLst>
              <a:ext uri="{FF2B5EF4-FFF2-40B4-BE49-F238E27FC236}">
                <a16:creationId xmlns:a16="http://schemas.microsoft.com/office/drawing/2014/main" id="{40EC162F-C0B2-46B0-A174-01F80D0A5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6" r="71778" b="17073"/>
          <a:stretch/>
        </p:blipFill>
        <p:spPr bwMode="auto">
          <a:xfrm flipH="1">
            <a:off x="606175" y="1944503"/>
            <a:ext cx="1510300" cy="25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07F87047-B0DB-4A16-B205-BF3617542CE7}"/>
              </a:ext>
            </a:extLst>
          </p:cNvPr>
          <p:cNvSpPr/>
          <p:nvPr/>
        </p:nvSpPr>
        <p:spPr>
          <a:xfrm>
            <a:off x="1262913" y="2862431"/>
            <a:ext cx="294259" cy="6208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FC87BF59-BF09-488E-BEA5-2F4B1BCBFB0A}"/>
              </a:ext>
            </a:extLst>
          </p:cNvPr>
          <p:cNvCxnSpPr>
            <a:cxnSpLocks/>
            <a:stCxn id="58" idx="1"/>
          </p:cNvCxnSpPr>
          <p:nvPr/>
        </p:nvCxnSpPr>
        <p:spPr>
          <a:xfrm>
            <a:off x="2116475" y="3203703"/>
            <a:ext cx="847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Box 2059">
            <a:extLst>
              <a:ext uri="{FF2B5EF4-FFF2-40B4-BE49-F238E27FC236}">
                <a16:creationId xmlns:a16="http://schemas.microsoft.com/office/drawing/2014/main" id="{CEF072B9-1826-4052-81C3-340D325A6E42}"/>
              </a:ext>
            </a:extLst>
          </p:cNvPr>
          <p:cNvSpPr txBox="1"/>
          <p:nvPr/>
        </p:nvSpPr>
        <p:spPr>
          <a:xfrm>
            <a:off x="1881885" y="2842183"/>
            <a:ext cx="1598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 Detection</a:t>
            </a:r>
          </a:p>
        </p:txBody>
      </p:sp>
      <p:pic>
        <p:nvPicPr>
          <p:cNvPr id="2050" name="Picture 2" descr="Logo competition - we have a winner! - Raspberry Pi">
            <a:extLst>
              <a:ext uri="{FF2B5EF4-FFF2-40B4-BE49-F238E27FC236}">
                <a16:creationId xmlns:a16="http://schemas.microsoft.com/office/drawing/2014/main" id="{86C9AA47-49B7-46D4-B072-B51CB7F9B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22" y="2846516"/>
            <a:ext cx="715532" cy="63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0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2748AE-C36B-440D-9750-E809B620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257420"/>
            <a:ext cx="1116566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Hardware Assembly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861EC-D777-434B-8F0B-448F0D17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EC95F-6316-4E59-A1B8-1B6C3E93A654}"/>
              </a:ext>
            </a:extLst>
          </p:cNvPr>
          <p:cNvSpPr txBox="1"/>
          <p:nvPr/>
        </p:nvSpPr>
        <p:spPr>
          <a:xfrm>
            <a:off x="750018" y="1582983"/>
            <a:ext cx="819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Made everything from scratch ,3D printed and assembled the chassis.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CB363-DF29-4733-AC3B-20C525C5D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10" r="8801" b="12210"/>
          <a:stretch/>
        </p:blipFill>
        <p:spPr>
          <a:xfrm>
            <a:off x="2348122" y="4492810"/>
            <a:ext cx="2586219" cy="2107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B406A5-D987-4674-BD62-A805EB5B3AF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11" y="2282256"/>
            <a:ext cx="2633640" cy="2017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BE1537-7539-48F0-88E3-C3403F1EB55E}"/>
              </a:ext>
            </a:extLst>
          </p:cNvPr>
          <p:cNvGrpSpPr/>
          <p:nvPr/>
        </p:nvGrpSpPr>
        <p:grpSpPr>
          <a:xfrm>
            <a:off x="8878958" y="5796400"/>
            <a:ext cx="2563024" cy="589409"/>
            <a:chOff x="9260756" y="5796400"/>
            <a:chExt cx="2181225" cy="5894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7B4387-2F95-4D33-AA71-F1B933DED909}"/>
                </a:ext>
              </a:extLst>
            </p:cNvPr>
            <p:cNvSpPr txBox="1"/>
            <p:nvPr/>
          </p:nvSpPr>
          <p:spPr>
            <a:xfrm>
              <a:off x="9375056" y="5796400"/>
              <a:ext cx="206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SF Pro Display" panose="00000500000000000000" pitchFamily="50" charset="0"/>
                  <a:ea typeface="SF Pro Display" panose="00000500000000000000" pitchFamily="50" charset="0"/>
                </a:rPr>
                <a:t>#03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4218AB-F3A3-46D3-8C86-38BE26940F5E}"/>
                </a:ext>
              </a:extLst>
            </p:cNvPr>
            <p:cNvSpPr txBox="1"/>
            <p:nvPr/>
          </p:nvSpPr>
          <p:spPr>
            <a:xfrm>
              <a:off x="9260756" y="5985699"/>
              <a:ext cx="2181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latin typeface="SF Pro Display" panose="00000500000000000000" pitchFamily="50" charset="0"/>
                </a:rPr>
                <a:t>HW Implementation</a:t>
              </a:r>
              <a:endParaRPr lang="ko-KR" altLang="en-US" sz="2000" b="1" dirty="0">
                <a:latin typeface="SF Pro Display" panose="00000500000000000000" pitchFamily="50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477E7D0-490F-45E9-B92E-04BD29B567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281" b="13885"/>
          <a:stretch/>
        </p:blipFill>
        <p:spPr>
          <a:xfrm>
            <a:off x="6412646" y="2211464"/>
            <a:ext cx="4083490" cy="3769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4729C9D-294B-4020-BE45-8130892FCA40}"/>
              </a:ext>
            </a:extLst>
          </p:cNvPr>
          <p:cNvSpPr/>
          <p:nvPr/>
        </p:nvSpPr>
        <p:spPr>
          <a:xfrm>
            <a:off x="5102304" y="3429000"/>
            <a:ext cx="1142379" cy="1265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7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2748AE-C36B-440D-9750-E809B620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212815"/>
            <a:ext cx="1116566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Using OpenCV’s APIs: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861EC-D777-434B-8F0B-448F0D17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7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BE77C2-6811-4DB7-8BCE-B1F6913CE51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5" t="1658" r="20300" b="49034"/>
          <a:stretch/>
        </p:blipFill>
        <p:spPr bwMode="auto">
          <a:xfrm>
            <a:off x="478421" y="1649293"/>
            <a:ext cx="3217143" cy="2986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5011CD-90C3-4259-9830-D57C9BBAEC8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" t="27976" r="60744" b="22716"/>
          <a:stretch/>
        </p:blipFill>
        <p:spPr bwMode="auto">
          <a:xfrm>
            <a:off x="4214079" y="1649293"/>
            <a:ext cx="3217143" cy="2986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FE1A56-D88B-4186-914D-30A84F5E7A2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1" t="51197" r="10994" b="-505"/>
          <a:stretch/>
        </p:blipFill>
        <p:spPr bwMode="auto">
          <a:xfrm>
            <a:off x="7949737" y="1649293"/>
            <a:ext cx="3217142" cy="2986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D4818F-3BF4-4A09-9F5B-FCD3D43FD9F0}"/>
              </a:ext>
            </a:extLst>
          </p:cNvPr>
          <p:cNvSpPr txBox="1"/>
          <p:nvPr/>
        </p:nvSpPr>
        <p:spPr>
          <a:xfrm>
            <a:off x="467372" y="4826904"/>
            <a:ext cx="9156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Using </a:t>
            </a:r>
            <a:r>
              <a:rPr lang="en-US" sz="2400" i="1" dirty="0" err="1"/>
              <a:t>cvtColor</a:t>
            </a:r>
            <a:r>
              <a:rPr lang="en-US" sz="2400" i="1" dirty="0"/>
              <a:t>() </a:t>
            </a:r>
            <a:r>
              <a:rPr lang="en-US" sz="2400" dirty="0"/>
              <a:t>RGB is changed to HSV</a:t>
            </a:r>
          </a:p>
          <a:p>
            <a:pPr marL="342900" indent="-342900">
              <a:buAutoNum type="arabicParenR"/>
            </a:pPr>
            <a:r>
              <a:rPr lang="en-US" sz="2400" dirty="0"/>
              <a:t>Using </a:t>
            </a:r>
            <a:r>
              <a:rPr lang="en-US" sz="2400" i="1" dirty="0" err="1"/>
              <a:t>inRange</a:t>
            </a:r>
            <a:r>
              <a:rPr lang="en-US" sz="2400" i="1" dirty="0"/>
              <a:t>() </a:t>
            </a:r>
            <a:r>
              <a:rPr lang="en-US" sz="2400" dirty="0"/>
              <a:t>we apply a threshold to remove all colors but a single hue and create a mask (white area).</a:t>
            </a:r>
          </a:p>
          <a:p>
            <a:pPr marL="342900" indent="-342900">
              <a:buAutoNum type="arabicParenR"/>
            </a:pPr>
            <a:r>
              <a:rPr lang="en-US" sz="2400" b="1" u="sng" dirty="0"/>
              <a:t>Goal achieved: </a:t>
            </a:r>
            <a:r>
              <a:rPr lang="en-US" sz="2400" dirty="0"/>
              <a:t>separated the test ball based on color from the background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31373-C61D-4EDC-8D06-FEDC19B6B41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3695564" y="3142790"/>
            <a:ext cx="518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E9409-66E0-4993-841B-D447996D367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431222" y="3142790"/>
            <a:ext cx="518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91F308-74CC-47DF-8CD1-C6474F01F9C9}"/>
              </a:ext>
            </a:extLst>
          </p:cNvPr>
          <p:cNvSpPr txBox="1"/>
          <p:nvPr/>
        </p:nvSpPr>
        <p:spPr>
          <a:xfrm>
            <a:off x="3695564" y="2677563"/>
            <a:ext cx="915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7153FB-61AD-4579-954A-C117E75538C6}"/>
              </a:ext>
            </a:extLst>
          </p:cNvPr>
          <p:cNvSpPr txBox="1"/>
          <p:nvPr/>
        </p:nvSpPr>
        <p:spPr>
          <a:xfrm>
            <a:off x="7431222" y="2674001"/>
            <a:ext cx="915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5B3010-9756-48A9-970B-CE42D56BCA38}"/>
              </a:ext>
            </a:extLst>
          </p:cNvPr>
          <p:cNvSpPr txBox="1"/>
          <p:nvPr/>
        </p:nvSpPr>
        <p:spPr>
          <a:xfrm>
            <a:off x="9138222" y="2269116"/>
            <a:ext cx="915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(3)</a:t>
            </a:r>
          </a:p>
        </p:txBody>
      </p:sp>
      <p:grpSp>
        <p:nvGrpSpPr>
          <p:cNvPr id="27" name="그룹 12">
            <a:extLst>
              <a:ext uri="{FF2B5EF4-FFF2-40B4-BE49-F238E27FC236}">
                <a16:creationId xmlns:a16="http://schemas.microsoft.com/office/drawing/2014/main" id="{EA6EBDF7-22F6-42E5-825E-60114360A8BF}"/>
              </a:ext>
            </a:extLst>
          </p:cNvPr>
          <p:cNvGrpSpPr/>
          <p:nvPr/>
        </p:nvGrpSpPr>
        <p:grpSpPr>
          <a:xfrm>
            <a:off x="8894840" y="5828163"/>
            <a:ext cx="2563024" cy="589409"/>
            <a:chOff x="9260756" y="5796400"/>
            <a:chExt cx="2181225" cy="58940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D932B2-7587-46F6-8D0C-FEBA64D3477E}"/>
                </a:ext>
              </a:extLst>
            </p:cNvPr>
            <p:cNvSpPr txBox="1"/>
            <p:nvPr/>
          </p:nvSpPr>
          <p:spPr>
            <a:xfrm>
              <a:off x="9375056" y="5796400"/>
              <a:ext cx="206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SF Pro Display" panose="00000500000000000000" pitchFamily="50" charset="0"/>
                  <a:ea typeface="SF Pro Display" panose="00000500000000000000" pitchFamily="50" charset="0"/>
                </a:rPr>
                <a:t>#04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0701F4-6431-4329-A293-02CDFF358A56}"/>
                </a:ext>
              </a:extLst>
            </p:cNvPr>
            <p:cNvSpPr txBox="1"/>
            <p:nvPr/>
          </p:nvSpPr>
          <p:spPr>
            <a:xfrm>
              <a:off x="9260756" y="5985699"/>
              <a:ext cx="2181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latin typeface="SF Pro Display" panose="00000500000000000000" pitchFamily="50" charset="0"/>
                </a:rPr>
                <a:t>SW Implementation</a:t>
              </a:r>
              <a:endParaRPr lang="ko-KR" altLang="en-US" sz="2000" b="1" dirty="0">
                <a:latin typeface="SF Pro Display" panose="00000500000000000000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3350DE9-B9D3-430E-BC3D-28FDB830BD1F}"/>
              </a:ext>
            </a:extLst>
          </p:cNvPr>
          <p:cNvSpPr txBox="1"/>
          <p:nvPr/>
        </p:nvSpPr>
        <p:spPr>
          <a:xfrm>
            <a:off x="3695564" y="2674001"/>
            <a:ext cx="915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50223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2748AE-C36B-440D-9750-E809B620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212815"/>
            <a:ext cx="1116566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Using OpenCV’s APIs: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861EC-D777-434B-8F0B-448F0D17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8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D4818F-3BF4-4A09-9F5B-FCD3D43FD9F0}"/>
              </a:ext>
            </a:extLst>
          </p:cNvPr>
          <p:cNvSpPr txBox="1"/>
          <p:nvPr/>
        </p:nvSpPr>
        <p:spPr>
          <a:xfrm>
            <a:off x="547914" y="4642238"/>
            <a:ext cx="9156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</a:t>
            </a:r>
            <a:r>
              <a:rPr lang="en-US" sz="2800" i="1" dirty="0" err="1"/>
              <a:t>findContours</a:t>
            </a:r>
            <a:r>
              <a:rPr lang="en-US" sz="2800" i="1" dirty="0"/>
              <a:t>() </a:t>
            </a:r>
            <a:r>
              <a:rPr lang="en-US" sz="2800" dirty="0"/>
              <a:t>we were able to find:</a:t>
            </a:r>
          </a:p>
          <a:p>
            <a:pPr marL="457200" indent="-457200">
              <a:buAutoNum type="arabicParenR"/>
            </a:pPr>
            <a:r>
              <a:rPr lang="en-US" sz="2800" dirty="0"/>
              <a:t>Boundaries.</a:t>
            </a:r>
          </a:p>
          <a:p>
            <a:pPr marL="457200" indent="-457200">
              <a:buAutoNum type="arabicParenR"/>
            </a:pPr>
            <a:r>
              <a:rPr lang="en-US" sz="2800" dirty="0"/>
              <a:t>Area.</a:t>
            </a:r>
          </a:p>
          <a:p>
            <a:pPr marL="457200" indent="-457200">
              <a:buAutoNum type="arabicParenR"/>
            </a:pPr>
            <a:r>
              <a:rPr lang="en-US" sz="2800" dirty="0" err="1"/>
              <a:t>Position_x</a:t>
            </a:r>
            <a:r>
              <a:rPr lang="en-US" sz="2800" dirty="0"/>
              <a:t>.</a:t>
            </a:r>
          </a:p>
          <a:p>
            <a:pPr marL="457200" indent="-457200">
              <a:buAutoNum type="arabicParenR"/>
            </a:pPr>
            <a:r>
              <a:rPr lang="en-US" sz="2800" dirty="0" err="1"/>
              <a:t>Position_y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6A3C1FC-2B3D-4A0C-83B9-068528FFBA4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1" t="51197" r="10994" b="-505"/>
          <a:stretch/>
        </p:blipFill>
        <p:spPr bwMode="auto">
          <a:xfrm>
            <a:off x="776053" y="1173792"/>
            <a:ext cx="3873615" cy="3271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9F11884-0EAC-4B28-A6CE-BC6E177575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885" y="1173792"/>
            <a:ext cx="3873615" cy="3271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6270BC-0792-4835-99E6-515D5DA14902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4649668" y="2809787"/>
            <a:ext cx="2638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1962F22-6CD1-4360-8C7D-002574177B33}"/>
              </a:ext>
            </a:extLst>
          </p:cNvPr>
          <p:cNvSpPr/>
          <p:nvPr/>
        </p:nvSpPr>
        <p:spPr>
          <a:xfrm>
            <a:off x="5140818" y="2438082"/>
            <a:ext cx="172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/>
              <a:t>findContours</a:t>
            </a:r>
            <a:r>
              <a:rPr lang="en-US" sz="2000" i="1" dirty="0"/>
              <a:t>() </a:t>
            </a:r>
          </a:p>
        </p:txBody>
      </p:sp>
      <p:grpSp>
        <p:nvGrpSpPr>
          <p:cNvPr id="28" name="그룹 12">
            <a:extLst>
              <a:ext uri="{FF2B5EF4-FFF2-40B4-BE49-F238E27FC236}">
                <a16:creationId xmlns:a16="http://schemas.microsoft.com/office/drawing/2014/main" id="{F6C1FC51-DD39-4A69-8093-42AB5136421E}"/>
              </a:ext>
            </a:extLst>
          </p:cNvPr>
          <p:cNvGrpSpPr/>
          <p:nvPr/>
        </p:nvGrpSpPr>
        <p:grpSpPr>
          <a:xfrm>
            <a:off x="8894840" y="5828163"/>
            <a:ext cx="2563024" cy="589409"/>
            <a:chOff x="9260756" y="5796400"/>
            <a:chExt cx="2181225" cy="58940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0FC659-18F5-4C76-AC50-581A89208A60}"/>
                </a:ext>
              </a:extLst>
            </p:cNvPr>
            <p:cNvSpPr txBox="1"/>
            <p:nvPr/>
          </p:nvSpPr>
          <p:spPr>
            <a:xfrm>
              <a:off x="9375056" y="5796400"/>
              <a:ext cx="206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SF Pro Display" panose="00000500000000000000" pitchFamily="50" charset="0"/>
                  <a:ea typeface="SF Pro Display" panose="00000500000000000000" pitchFamily="50" charset="0"/>
                </a:rPr>
                <a:t>#04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C884B6-E106-4685-AF0A-468FE0ACEDF8}"/>
                </a:ext>
              </a:extLst>
            </p:cNvPr>
            <p:cNvSpPr txBox="1"/>
            <p:nvPr/>
          </p:nvSpPr>
          <p:spPr>
            <a:xfrm>
              <a:off x="9260756" y="5985699"/>
              <a:ext cx="2181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latin typeface="SF Pro Display" panose="00000500000000000000" pitchFamily="50" charset="0"/>
                </a:rPr>
                <a:t>SW Implementation</a:t>
              </a:r>
              <a:endParaRPr lang="ko-KR" altLang="en-US" sz="2000" b="1" dirty="0">
                <a:latin typeface="SF Pro Display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8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4FD75F-6CBB-4725-A61A-8E8F8EE68A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86" y="1047324"/>
            <a:ext cx="8416419" cy="51223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D2748AE-C36B-440D-9750-E809B620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212815"/>
            <a:ext cx="1116566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TCP/IP Sockets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861EC-D777-434B-8F0B-448F0D17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E9AF-EAD7-4D69-8DE9-87B5A6EA171F}" type="slidenum">
              <a:rPr lang="en-US" smtClean="0"/>
              <a:t>9</a:t>
            </a:fld>
            <a:endParaRPr lang="en-US"/>
          </a:p>
        </p:txBody>
      </p:sp>
      <p:grpSp>
        <p:nvGrpSpPr>
          <p:cNvPr id="28" name="그룹 12">
            <a:extLst>
              <a:ext uri="{FF2B5EF4-FFF2-40B4-BE49-F238E27FC236}">
                <a16:creationId xmlns:a16="http://schemas.microsoft.com/office/drawing/2014/main" id="{F6C1FC51-DD39-4A69-8093-42AB5136421E}"/>
              </a:ext>
            </a:extLst>
          </p:cNvPr>
          <p:cNvGrpSpPr/>
          <p:nvPr/>
        </p:nvGrpSpPr>
        <p:grpSpPr>
          <a:xfrm>
            <a:off x="8894840" y="5828163"/>
            <a:ext cx="2563024" cy="589409"/>
            <a:chOff x="9260756" y="5796400"/>
            <a:chExt cx="2181225" cy="58940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0FC659-18F5-4C76-AC50-581A89208A60}"/>
                </a:ext>
              </a:extLst>
            </p:cNvPr>
            <p:cNvSpPr txBox="1"/>
            <p:nvPr/>
          </p:nvSpPr>
          <p:spPr>
            <a:xfrm>
              <a:off x="9375056" y="5796400"/>
              <a:ext cx="206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SF Pro Display" panose="00000500000000000000" pitchFamily="50" charset="0"/>
                  <a:ea typeface="SF Pro Display" panose="00000500000000000000" pitchFamily="50" charset="0"/>
                </a:rPr>
                <a:t>#05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C884B6-E106-4685-AF0A-468FE0ACEDF8}"/>
                </a:ext>
              </a:extLst>
            </p:cNvPr>
            <p:cNvSpPr txBox="1"/>
            <p:nvPr/>
          </p:nvSpPr>
          <p:spPr>
            <a:xfrm>
              <a:off x="9260756" y="5985699"/>
              <a:ext cx="2181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latin typeface="SF Pro Display" panose="00000500000000000000" pitchFamily="50" charset="0"/>
                </a:rPr>
                <a:t>SW Implementation</a:t>
              </a:r>
              <a:endParaRPr lang="ko-KR" altLang="en-US" sz="2000" b="1" dirty="0">
                <a:latin typeface="SF Pro Display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2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443</Words>
  <Application>Microsoft Office PowerPoint</Application>
  <PresentationFormat>Widescreen</PresentationFormat>
  <Paragraphs>98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SF Pro Display</vt:lpstr>
      <vt:lpstr>Arial</vt:lpstr>
      <vt:lpstr>Calibri</vt:lpstr>
      <vt:lpstr>Calibri Light</vt:lpstr>
      <vt:lpstr>Office Theme</vt:lpstr>
      <vt:lpstr>Computer Networks Fall 2020 Final Presentation</vt:lpstr>
      <vt:lpstr>#01  Background  #02  Project Concept  #03 HW Implementation  #04 SW Implementation 1: HSV Detection Using OpenCV  #05 SW Implementation 2: Socket Programming  #06 SW Implementation 3: Full Integration and Moving Algorithm    </vt:lpstr>
      <vt:lpstr>Problem Formulation</vt:lpstr>
      <vt:lpstr>Project Idea</vt:lpstr>
      <vt:lpstr>Architecture Diagram</vt:lpstr>
      <vt:lpstr>Hardware Assembly</vt:lpstr>
      <vt:lpstr>Using OpenCV’s APIs: 1</vt:lpstr>
      <vt:lpstr>Using OpenCV’s APIs: 2</vt:lpstr>
      <vt:lpstr>TCP/IP Sockets</vt:lpstr>
      <vt:lpstr>Full Integration</vt:lpstr>
      <vt:lpstr>Moving Algorithm: 2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Dahab Shakil</dc:creator>
  <cp:lastModifiedBy>Dahab Shakil</cp:lastModifiedBy>
  <cp:revision>207</cp:revision>
  <dcterms:created xsi:type="dcterms:W3CDTF">2020-04-13T07:52:51Z</dcterms:created>
  <dcterms:modified xsi:type="dcterms:W3CDTF">2020-12-14T08:43:02Z</dcterms:modified>
</cp:coreProperties>
</file>