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78"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hab Shakil" initials="D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37" autoAdjust="0"/>
    <p:restoredTop sz="84354" autoAdjust="0"/>
  </p:normalViewPr>
  <p:slideViewPr>
    <p:cSldViewPr snapToGrid="0">
      <p:cViewPr varScale="1">
        <p:scale>
          <a:sx n="72" d="100"/>
          <a:sy n="72" d="100"/>
        </p:scale>
        <p:origin x="418" y="8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68FFD97D-269B-478C-B770-EAD3D85F4CB3}" type="datetime1">
              <a:rPr lang="en-US"/>
              <a:pPr lvl="0">
                <a:defRPr/>
              </a:pPr>
              <a:t>4/14/2020</a:t>
            </a:fld>
            <a:endParaRPr lang="en-US"/>
          </a:p>
        </p:txBody>
      </p:sp>
      <p:sp>
        <p:nvSpPr>
          <p:cNvPr id="4" name="Slide Image Placeholder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0CEE8CCF-2E6F-442F-803B-4B26AB8432D7}" type="slidenum">
              <a:rPr lang="en-US"/>
              <a:pPr lvl="0">
                <a:defRPr/>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dirty="0"/>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r>
              <a:rPr lang="en-US"/>
              <a:t>There are multiple sign langgauges we target general</a:t>
            </a:r>
          </a:p>
          <a:p>
            <a:pPr marL="0" marR="0" lvl="0" indent="0" algn="l" defTabSz="914400" rtl="0" eaLnBrk="1" latinLnBrk="0" hangingPunct="1">
              <a:lnSpc>
                <a:spcPct val="100000"/>
              </a:lnSpc>
              <a:spcBef>
                <a:spcPts val="0"/>
              </a:spcBef>
              <a:spcAft>
                <a:spcPts val="0"/>
              </a:spcAft>
              <a:buClrTx/>
              <a:buFontTx/>
              <a:buNone/>
              <a:defRPr/>
            </a:pPr>
            <a:r>
              <a:rPr lang="en-US" sz="1200" kern="1200">
                <a:solidFill>
                  <a:schemeClr val="tx1"/>
                </a:solidFill>
                <a:effectLst/>
                <a:latin typeface="+mn-lt"/>
                <a:ea typeface="+mn-ea"/>
                <a:cs typeface="+mn-cs"/>
              </a:rPr>
              <a:t>with pre-trained custom gestures that will help any mute disabled person to easily use the gestures’ manual to convey their issue to the doctors without the need of a third part interpreter.</a:t>
            </a:r>
          </a:p>
          <a:p>
            <a:pPr lvl="0">
              <a:defRPr/>
            </a:pPr>
            <a:endParaRPr 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r>
              <a:rPr lang="en" altLang="ko-Kore-KR" sz="1200" kern="1200">
                <a:solidFill>
                  <a:schemeClr val="tx1"/>
                </a:solidFill>
                <a:effectLst/>
                <a:latin typeface="+mn-lt"/>
                <a:ea typeface="+mn-ea"/>
                <a:cs typeface="+mn-cs"/>
              </a:rPr>
              <a:t>Our goal is the implementation of sign language translator in the medical field. To be more specific, building model which is trained and a mobile or web environment that interacts between model and users. </a:t>
            </a:r>
            <a:r>
              <a:rPr lang="en-US" altLang="ko-Kore-KR" sz="1200" kern="1200">
                <a:solidFill>
                  <a:schemeClr val="tx1"/>
                </a:solidFill>
                <a:effectLst/>
                <a:latin typeface="+mn-lt"/>
                <a:ea typeface="+mn-ea"/>
                <a:cs typeface="+mn-cs"/>
              </a:rPr>
              <a:t>Next</a:t>
            </a:r>
            <a:r>
              <a:rPr lang="en" altLang="ko-Kore-KR" sz="1200" kern="1200">
                <a:solidFill>
                  <a:schemeClr val="tx1"/>
                </a:solidFill>
                <a:effectLst/>
                <a:latin typeface="+mn-lt"/>
                <a:ea typeface="+mn-ea"/>
                <a:cs typeface="+mn-cs"/>
              </a:rPr>
              <a:t> diagram shows how system works and its flow </a:t>
            </a:r>
          </a:p>
          <a:p>
            <a:pPr lvl="0">
              <a:defRPr/>
            </a:pPr>
            <a:endParaRPr 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r>
              <a:rPr lang="en" altLang="ko-Kore-KR" sz="1200" kern="1200">
                <a:solidFill>
                  <a:schemeClr val="tx1"/>
                </a:solidFill>
                <a:effectLst/>
                <a:latin typeface="+mn-lt"/>
                <a:ea typeface="+mn-ea"/>
                <a:cs typeface="+mn-cs"/>
              </a:rPr>
              <a:t>In case of a patient, Myo band attached to a patient sends raw myograph data to Interface</a:t>
            </a:r>
            <a:r>
              <a:rPr lang="ko-KR" altLang="en-US" sz="1200" kern="1200">
                <a:solidFill>
                  <a:schemeClr val="tx1"/>
                </a:solidFill>
                <a:effectLst/>
                <a:latin typeface="+mn-lt"/>
                <a:ea typeface="+mn-ea"/>
                <a:cs typeface="+mn-cs"/>
              </a:rPr>
              <a:t> </a:t>
            </a:r>
            <a:r>
              <a:rPr lang="en-US" altLang="ko-KR" sz="1200" kern="1200">
                <a:solidFill>
                  <a:schemeClr val="tx1"/>
                </a:solidFill>
                <a:effectLst/>
                <a:latin typeface="+mn-lt"/>
                <a:ea typeface="+mn-ea"/>
                <a:cs typeface="+mn-cs"/>
              </a:rPr>
              <a:t>(in number 1) </a:t>
            </a:r>
            <a:r>
              <a:rPr lang="en" altLang="ko-Kore-KR" sz="1200" kern="1200">
                <a:solidFill>
                  <a:schemeClr val="tx1"/>
                </a:solidFill>
                <a:effectLst/>
                <a:latin typeface="+mn-lt"/>
                <a:ea typeface="+mn-ea"/>
                <a:cs typeface="+mn-cs"/>
              </a:rPr>
              <a:t>. And number 2, the Interface exchanges raw data with translated data through REST API Server. Finally, Doctor will see an understandable language displayed in interface such as mobile app or web site. </a:t>
            </a:r>
          </a:p>
          <a:p>
            <a:pPr lvl="0">
              <a:defRPr/>
            </a:pPr>
            <a:endParaRPr 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r>
              <a:rPr lang="en" altLang="ko-Kore-KR" sz="1200" kern="1200">
                <a:solidFill>
                  <a:schemeClr val="tx1"/>
                </a:solidFill>
                <a:effectLst/>
                <a:latin typeface="+mn-lt"/>
                <a:ea typeface="+mn-ea"/>
                <a:cs typeface="+mn-cs"/>
              </a:rPr>
              <a:t>In case of a doctor, first, they can send a text or voice messages to the interface. Next, trained model request Arduino to control artificial arm according to muscle data which is received. Arduino will control motors to display sign language which go well with the input data from doctor. </a:t>
            </a:r>
            <a:endParaRPr lang="en" altLang="ko-Kore-KR"/>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marL="0" marR="0" lvl="0" indent="0" algn="l" defTabSz="914400" rtl="0" eaLnBrk="1" latinLnBrk="0" hangingPunct="1">
              <a:lnSpc>
                <a:spcPct val="100000"/>
              </a:lnSpc>
              <a:spcBef>
                <a:spcPts val="0"/>
              </a:spcBef>
              <a:spcAft>
                <a:spcPts val="0"/>
              </a:spcAft>
              <a:buClrTx/>
              <a:buFontTx/>
              <a:buNone/>
              <a:defRPr/>
            </a:pPr>
            <a:r>
              <a:rPr lang="en-US" altLang="ko-Kore-KR" sz="1200" kern="1200">
                <a:solidFill>
                  <a:schemeClr val="tx1"/>
                </a:solidFill>
                <a:effectLst/>
                <a:latin typeface="+mn-lt"/>
                <a:ea typeface="+mn-ea"/>
                <a:cs typeface="+mn-cs"/>
              </a:rPr>
              <a:t>However, there are constraints</a:t>
            </a:r>
            <a:r>
              <a:rPr lang="ko-KR" altLang="en-US" sz="1200" kern="1200">
                <a:solidFill>
                  <a:schemeClr val="tx1"/>
                </a:solidFill>
                <a:effectLst/>
                <a:latin typeface="+mn-lt"/>
                <a:ea typeface="+mn-ea"/>
                <a:cs typeface="+mn-cs"/>
              </a:rPr>
              <a:t> </a:t>
            </a:r>
            <a:r>
              <a:rPr lang="en-US" altLang="ko-KR" sz="1200" kern="1200">
                <a:solidFill>
                  <a:schemeClr val="tx1"/>
                </a:solidFill>
                <a:effectLst/>
                <a:latin typeface="+mn-lt"/>
                <a:ea typeface="+mn-ea"/>
                <a:cs typeface="+mn-cs"/>
              </a:rPr>
              <a:t>in this project.</a:t>
            </a:r>
            <a:r>
              <a:rPr lang="ko-KR" altLang="en-US" sz="1200" kern="1200">
                <a:solidFill>
                  <a:schemeClr val="tx1"/>
                </a:solidFill>
                <a:effectLst/>
                <a:latin typeface="+mn-lt"/>
                <a:ea typeface="+mn-ea"/>
                <a:cs typeface="+mn-cs"/>
              </a:rPr>
              <a:t> </a:t>
            </a:r>
            <a:r>
              <a:rPr lang="en-US" altLang="ko-KR" sz="1200" kern="1200">
                <a:solidFill>
                  <a:schemeClr val="tx1"/>
                </a:solidFill>
                <a:effectLst/>
                <a:latin typeface="+mn-lt"/>
                <a:ea typeface="+mn-ea"/>
                <a:cs typeface="+mn-cs"/>
              </a:rPr>
              <a:t>First, we need Real-time system because it is used in conversation. But, due to large-scale machine learning calculation, we predict from 3 to 8 seconds delay. Secondly, a patient must wear device MYO which makes a patient uncomfortable. Last, we need to unify display devices in hospital for visibility. It have to be taken in</a:t>
            </a:r>
            <a:r>
              <a:rPr lang="ko-KR" altLang="en-US" sz="1200" kern="1200">
                <a:solidFill>
                  <a:schemeClr val="tx1"/>
                </a:solidFill>
                <a:effectLst/>
                <a:latin typeface="+mn-lt"/>
                <a:ea typeface="+mn-ea"/>
                <a:cs typeface="+mn-cs"/>
              </a:rPr>
              <a:t> </a:t>
            </a:r>
            <a:r>
              <a:rPr lang="en-US" altLang="ko-KR" sz="1200" kern="1200">
                <a:solidFill>
                  <a:schemeClr val="tx1"/>
                </a:solidFill>
                <a:effectLst/>
                <a:latin typeface="+mn-lt"/>
                <a:ea typeface="+mn-ea"/>
                <a:cs typeface="+mn-cs"/>
              </a:rPr>
              <a:t>commercialization. </a:t>
            </a:r>
          </a:p>
          <a:p>
            <a:pPr lvl="0">
              <a:defRPr/>
            </a:pPr>
            <a:endParaRPr 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dirty="0"/>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en-US" altLang="ko-KR"/>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endParaRPr lang="ko-KR" altLang="en-US"/>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r>
              <a:rPr lang="en-US"/>
              <a:t>There are multiple sign langgauges</a:t>
            </a:r>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a:pPr>
            <a:r>
              <a:rPr lang="en-US"/>
              <a:t>Their pros are cons -&gt; practical?</a:t>
            </a:r>
          </a:p>
        </p:txBody>
      </p:sp>
      <p:sp>
        <p:nvSpPr>
          <p:cNvPr id="4" name="Slide Number Placeholder 3"/>
          <p:cNvSpPr>
            <a:spLocks noGrp="1"/>
          </p:cNvSpPr>
          <p:nvPr>
            <p:ph type="sldNum" sz="quarter" idx="5"/>
          </p:nvPr>
        </p:nvSpPr>
        <p:spPr/>
        <p:txBody>
          <a:bodyPr/>
          <a:lstStyle/>
          <a:p>
            <a:pPr lvl="0">
              <a:defRPr/>
            </a:pPr>
            <a:fld id="{0CEE8CCF-2E6F-442F-803B-4B26AB8432D7}" type="slidenum">
              <a:rPr lang="en-US"/>
              <a:pPr lvl="0">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09EA-3CE1-4170-BC9D-558983C4F6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477C06-0890-4A49-B80F-B1F574948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948CE-5B58-45DE-A38A-0DAFCC096D88}"/>
              </a:ext>
            </a:extLst>
          </p:cNvPr>
          <p:cNvSpPr>
            <a:spLocks noGrp="1"/>
          </p:cNvSpPr>
          <p:nvPr>
            <p:ph type="dt" sz="half" idx="10"/>
          </p:nvPr>
        </p:nvSpPr>
        <p:spPr/>
        <p:txBody>
          <a:bodyPr/>
          <a:lstStyle/>
          <a:p>
            <a:fld id="{097B65C6-0EEC-4B76-9835-857C84E7811F}" type="datetime1">
              <a:rPr lang="en-US" smtClean="0"/>
              <a:t>4/14/2020</a:t>
            </a:fld>
            <a:endParaRPr lang="en-US"/>
          </a:p>
        </p:txBody>
      </p:sp>
      <p:sp>
        <p:nvSpPr>
          <p:cNvPr id="5" name="Footer Placeholder 4">
            <a:extLst>
              <a:ext uri="{FF2B5EF4-FFF2-40B4-BE49-F238E27FC236}">
                <a16:creationId xmlns:a16="http://schemas.microsoft.com/office/drawing/2014/main" id="{4894B136-A1CC-4298-926F-62EF54A02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4E8D4-55F4-45F1-B76A-07157C5F6AD7}"/>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172946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8159-08DE-48D8-95FD-3AC3F06350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969652-35D5-4AE3-9330-B88037192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F49B4-13A0-4124-BA04-DCE5373531B9}"/>
              </a:ext>
            </a:extLst>
          </p:cNvPr>
          <p:cNvSpPr>
            <a:spLocks noGrp="1"/>
          </p:cNvSpPr>
          <p:nvPr>
            <p:ph type="dt" sz="half" idx="10"/>
          </p:nvPr>
        </p:nvSpPr>
        <p:spPr/>
        <p:txBody>
          <a:bodyPr/>
          <a:lstStyle/>
          <a:p>
            <a:fld id="{FCE0C1E2-848D-4C37-A549-F9B623465108}" type="datetime1">
              <a:rPr lang="en-US" smtClean="0"/>
              <a:t>4/14/2020</a:t>
            </a:fld>
            <a:endParaRPr lang="en-US"/>
          </a:p>
        </p:txBody>
      </p:sp>
      <p:sp>
        <p:nvSpPr>
          <p:cNvPr id="5" name="Footer Placeholder 4">
            <a:extLst>
              <a:ext uri="{FF2B5EF4-FFF2-40B4-BE49-F238E27FC236}">
                <a16:creationId xmlns:a16="http://schemas.microsoft.com/office/drawing/2014/main" id="{65EA2A67-E49B-45D0-BF76-4868D995D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7A84D-2CD4-483C-82EC-699B77C357E3}"/>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12269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FE9AA-D11F-44F0-819C-6117FF39E2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9F0A93-D9FC-44E0-A589-D40A8901E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F60F5-EE46-4AE0-A461-3C1197FA59A6}"/>
              </a:ext>
            </a:extLst>
          </p:cNvPr>
          <p:cNvSpPr>
            <a:spLocks noGrp="1"/>
          </p:cNvSpPr>
          <p:nvPr>
            <p:ph type="dt" sz="half" idx="10"/>
          </p:nvPr>
        </p:nvSpPr>
        <p:spPr/>
        <p:txBody>
          <a:bodyPr/>
          <a:lstStyle/>
          <a:p>
            <a:fld id="{C7DB37AE-DF2B-4C8E-87CA-C033B48A440E}" type="datetime1">
              <a:rPr lang="en-US" smtClean="0"/>
              <a:t>4/14/2020</a:t>
            </a:fld>
            <a:endParaRPr lang="en-US"/>
          </a:p>
        </p:txBody>
      </p:sp>
      <p:sp>
        <p:nvSpPr>
          <p:cNvPr id="5" name="Footer Placeholder 4">
            <a:extLst>
              <a:ext uri="{FF2B5EF4-FFF2-40B4-BE49-F238E27FC236}">
                <a16:creationId xmlns:a16="http://schemas.microsoft.com/office/drawing/2014/main" id="{36431B5D-DDC4-4F27-8F2B-2F41212C4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33298-C2C9-4F64-8D0F-E047AE148CCC}"/>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287702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97C3-6545-4E29-9624-1499BA722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A06DB-64C0-4527-96D3-067D795E14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88FD8-CED4-414C-9518-16756925F60D}"/>
              </a:ext>
            </a:extLst>
          </p:cNvPr>
          <p:cNvSpPr>
            <a:spLocks noGrp="1"/>
          </p:cNvSpPr>
          <p:nvPr>
            <p:ph type="dt" sz="half" idx="10"/>
          </p:nvPr>
        </p:nvSpPr>
        <p:spPr/>
        <p:txBody>
          <a:bodyPr/>
          <a:lstStyle/>
          <a:p>
            <a:fld id="{361BA793-4FB0-41ED-AAA7-C761FF0157D3}" type="datetime1">
              <a:rPr lang="en-US" smtClean="0"/>
              <a:t>4/14/2020</a:t>
            </a:fld>
            <a:endParaRPr lang="en-US"/>
          </a:p>
        </p:txBody>
      </p:sp>
      <p:sp>
        <p:nvSpPr>
          <p:cNvPr id="5" name="Footer Placeholder 4">
            <a:extLst>
              <a:ext uri="{FF2B5EF4-FFF2-40B4-BE49-F238E27FC236}">
                <a16:creationId xmlns:a16="http://schemas.microsoft.com/office/drawing/2014/main" id="{CB116761-7BD7-4EA3-B940-5237F9F23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7A49C-5180-4299-B9FE-9229C4A61DE8}"/>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11341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982B-E9B1-4FDF-9F5A-7AFD214FB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6111F-5C2E-4824-AC99-641E35873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221D62-232F-4A09-819A-026AA9EB8066}"/>
              </a:ext>
            </a:extLst>
          </p:cNvPr>
          <p:cNvSpPr>
            <a:spLocks noGrp="1"/>
          </p:cNvSpPr>
          <p:nvPr>
            <p:ph type="dt" sz="half" idx="10"/>
          </p:nvPr>
        </p:nvSpPr>
        <p:spPr/>
        <p:txBody>
          <a:bodyPr/>
          <a:lstStyle/>
          <a:p>
            <a:fld id="{FD21DDD4-F317-4035-B524-DD8D0A7138FB}" type="datetime1">
              <a:rPr lang="en-US" smtClean="0"/>
              <a:t>4/14/2020</a:t>
            </a:fld>
            <a:endParaRPr lang="en-US"/>
          </a:p>
        </p:txBody>
      </p:sp>
      <p:sp>
        <p:nvSpPr>
          <p:cNvPr id="5" name="Footer Placeholder 4">
            <a:extLst>
              <a:ext uri="{FF2B5EF4-FFF2-40B4-BE49-F238E27FC236}">
                <a16:creationId xmlns:a16="http://schemas.microsoft.com/office/drawing/2014/main" id="{48519396-E8EB-4A5B-BCC4-617A4ECC4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E14BD-D62F-4031-94D3-1F66DFC7B46B}"/>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31745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4C3D-0EF2-46EC-A50E-94B55A358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F7601-6604-43D8-BBF9-CF5F9258EE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084D7A-0EF0-44B3-AFD1-5DDB2C726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B7F20C-DE30-47AB-BA6E-337D51BBBDC6}"/>
              </a:ext>
            </a:extLst>
          </p:cNvPr>
          <p:cNvSpPr>
            <a:spLocks noGrp="1"/>
          </p:cNvSpPr>
          <p:nvPr>
            <p:ph type="dt" sz="half" idx="10"/>
          </p:nvPr>
        </p:nvSpPr>
        <p:spPr/>
        <p:txBody>
          <a:bodyPr/>
          <a:lstStyle/>
          <a:p>
            <a:fld id="{2290A265-5678-4883-82BF-C026902E162D}" type="datetime1">
              <a:rPr lang="en-US" smtClean="0"/>
              <a:t>4/14/2020</a:t>
            </a:fld>
            <a:endParaRPr lang="en-US"/>
          </a:p>
        </p:txBody>
      </p:sp>
      <p:sp>
        <p:nvSpPr>
          <p:cNvPr id="6" name="Footer Placeholder 5">
            <a:extLst>
              <a:ext uri="{FF2B5EF4-FFF2-40B4-BE49-F238E27FC236}">
                <a16:creationId xmlns:a16="http://schemas.microsoft.com/office/drawing/2014/main" id="{1ABBB7AA-9AF1-46AF-9A90-0A4B0D410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C14B8-811E-423E-B32A-D1DFF1B6CF43}"/>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325126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3786-6B6B-451C-9E66-86ADBDB24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05720D-CBBA-437B-B9BF-74422EE94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526A4-42E8-460D-9A0B-762D495D61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BCD3C-FEE0-4C05-A65E-CADEA93EE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57C316-E29E-4DAA-82A9-02338C59D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71DD27-8D12-4A2B-8BBF-87D17A721FE3}"/>
              </a:ext>
            </a:extLst>
          </p:cNvPr>
          <p:cNvSpPr>
            <a:spLocks noGrp="1"/>
          </p:cNvSpPr>
          <p:nvPr>
            <p:ph type="dt" sz="half" idx="10"/>
          </p:nvPr>
        </p:nvSpPr>
        <p:spPr/>
        <p:txBody>
          <a:bodyPr/>
          <a:lstStyle/>
          <a:p>
            <a:fld id="{C518D2D5-4BDA-493B-8F0C-A2DFE58F559E}" type="datetime1">
              <a:rPr lang="en-US" smtClean="0"/>
              <a:t>4/14/2020</a:t>
            </a:fld>
            <a:endParaRPr lang="en-US"/>
          </a:p>
        </p:txBody>
      </p:sp>
      <p:sp>
        <p:nvSpPr>
          <p:cNvPr id="8" name="Footer Placeholder 7">
            <a:extLst>
              <a:ext uri="{FF2B5EF4-FFF2-40B4-BE49-F238E27FC236}">
                <a16:creationId xmlns:a16="http://schemas.microsoft.com/office/drawing/2014/main" id="{24CE867B-2A42-45F6-9F0F-1D67901CA5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3BF80C-42BF-4678-9AF2-FF924BE4C0E9}"/>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28823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82B1-F5E3-44AB-A83E-6CC909773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D7241C-D2A8-4C8A-8FE5-853DFEFA23D9}"/>
              </a:ext>
            </a:extLst>
          </p:cNvPr>
          <p:cNvSpPr>
            <a:spLocks noGrp="1"/>
          </p:cNvSpPr>
          <p:nvPr>
            <p:ph type="dt" sz="half" idx="10"/>
          </p:nvPr>
        </p:nvSpPr>
        <p:spPr/>
        <p:txBody>
          <a:bodyPr/>
          <a:lstStyle/>
          <a:p>
            <a:fld id="{E9D9E26B-628B-4730-88EB-3CB3ACE27749}" type="datetime1">
              <a:rPr lang="en-US" smtClean="0"/>
              <a:t>4/14/2020</a:t>
            </a:fld>
            <a:endParaRPr lang="en-US"/>
          </a:p>
        </p:txBody>
      </p:sp>
      <p:sp>
        <p:nvSpPr>
          <p:cNvPr id="4" name="Footer Placeholder 3">
            <a:extLst>
              <a:ext uri="{FF2B5EF4-FFF2-40B4-BE49-F238E27FC236}">
                <a16:creationId xmlns:a16="http://schemas.microsoft.com/office/drawing/2014/main" id="{AD0E8D78-40A9-4A9B-8E02-EF9D987B4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20A3EB-7C8B-44EA-B605-161DF7F8D765}"/>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111012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3733B-5D6E-42DC-93BC-F62887B4B1C0}"/>
              </a:ext>
            </a:extLst>
          </p:cNvPr>
          <p:cNvSpPr>
            <a:spLocks noGrp="1"/>
          </p:cNvSpPr>
          <p:nvPr>
            <p:ph type="dt" sz="half" idx="10"/>
          </p:nvPr>
        </p:nvSpPr>
        <p:spPr/>
        <p:txBody>
          <a:bodyPr/>
          <a:lstStyle/>
          <a:p>
            <a:fld id="{E96A0C5F-D7FA-4883-BE62-FE4FA38AFE74}" type="datetime1">
              <a:rPr lang="en-US" smtClean="0"/>
              <a:t>4/14/2020</a:t>
            </a:fld>
            <a:endParaRPr lang="en-US"/>
          </a:p>
        </p:txBody>
      </p:sp>
      <p:sp>
        <p:nvSpPr>
          <p:cNvPr id="3" name="Footer Placeholder 2">
            <a:extLst>
              <a:ext uri="{FF2B5EF4-FFF2-40B4-BE49-F238E27FC236}">
                <a16:creationId xmlns:a16="http://schemas.microsoft.com/office/drawing/2014/main" id="{CEE790B5-BB5E-48D8-9BAC-E31F9E511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DF3A0-396B-4EF9-B05B-BE9EFDF162C0}"/>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307346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C913-0A1E-46FF-9BF4-18EF9A8F9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EDBE65-F120-43D6-93B3-9784DE7F8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15AAF1-73A2-441A-8154-7ABCE80E6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8C876F-EAAC-4FDD-ABE2-743527B6E3D8}"/>
              </a:ext>
            </a:extLst>
          </p:cNvPr>
          <p:cNvSpPr>
            <a:spLocks noGrp="1"/>
          </p:cNvSpPr>
          <p:nvPr>
            <p:ph type="dt" sz="half" idx="10"/>
          </p:nvPr>
        </p:nvSpPr>
        <p:spPr/>
        <p:txBody>
          <a:bodyPr/>
          <a:lstStyle/>
          <a:p>
            <a:fld id="{8A869012-F115-4D61-AFE9-5AB7C46D6325}" type="datetime1">
              <a:rPr lang="en-US" smtClean="0"/>
              <a:t>4/14/2020</a:t>
            </a:fld>
            <a:endParaRPr lang="en-US"/>
          </a:p>
        </p:txBody>
      </p:sp>
      <p:sp>
        <p:nvSpPr>
          <p:cNvPr id="6" name="Footer Placeholder 5">
            <a:extLst>
              <a:ext uri="{FF2B5EF4-FFF2-40B4-BE49-F238E27FC236}">
                <a16:creationId xmlns:a16="http://schemas.microsoft.com/office/drawing/2014/main" id="{34D4D8C1-BE74-4C33-8A0D-0DD1617BE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AB09D-324C-4FDB-9886-D6DE3F469AB0}"/>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11327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2A18-F6E6-456B-8732-A16B0B973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693711-E7CF-4C9C-BC4D-7F9874CD5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4D5C1-4468-43D0-9815-8300C26E3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BA6F9-A328-4153-BD49-402448CB4D45}"/>
              </a:ext>
            </a:extLst>
          </p:cNvPr>
          <p:cNvSpPr>
            <a:spLocks noGrp="1"/>
          </p:cNvSpPr>
          <p:nvPr>
            <p:ph type="dt" sz="half" idx="10"/>
          </p:nvPr>
        </p:nvSpPr>
        <p:spPr/>
        <p:txBody>
          <a:bodyPr/>
          <a:lstStyle/>
          <a:p>
            <a:fld id="{16F0CCF0-513A-48B8-93D9-EA0E31001E1D}" type="datetime1">
              <a:rPr lang="en-US" smtClean="0"/>
              <a:t>4/14/2020</a:t>
            </a:fld>
            <a:endParaRPr lang="en-US"/>
          </a:p>
        </p:txBody>
      </p:sp>
      <p:sp>
        <p:nvSpPr>
          <p:cNvPr id="6" name="Footer Placeholder 5">
            <a:extLst>
              <a:ext uri="{FF2B5EF4-FFF2-40B4-BE49-F238E27FC236}">
                <a16:creationId xmlns:a16="http://schemas.microsoft.com/office/drawing/2014/main" id="{6406BA71-D9E3-438D-B5B9-7BA2E92F4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27DC4-AB16-4718-A8AE-562492722662}"/>
              </a:ext>
            </a:extLst>
          </p:cNvPr>
          <p:cNvSpPr>
            <a:spLocks noGrp="1"/>
          </p:cNvSpPr>
          <p:nvPr>
            <p:ph type="sldNum" sz="quarter" idx="12"/>
          </p:nvPr>
        </p:nvSpPr>
        <p:spPr/>
        <p:txBody>
          <a:bodyPr/>
          <a:lstStyle/>
          <a:p>
            <a:fld id="{3AF9E9AF-EAD7-4D69-8DE9-87B5A6EA171F}" type="slidenum">
              <a:rPr lang="en-US" smtClean="0"/>
              <a:t>‹#›</a:t>
            </a:fld>
            <a:endParaRPr lang="en-US"/>
          </a:p>
        </p:txBody>
      </p:sp>
    </p:spTree>
    <p:extLst>
      <p:ext uri="{BB962C8B-B14F-4D97-AF65-F5344CB8AC3E}">
        <p14:creationId xmlns:p14="http://schemas.microsoft.com/office/powerpoint/2010/main" val="103979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807E9-FCB0-4712-832C-55D7E9C3F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36A10-CB84-4661-BF9D-0E1442FD4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DD7DB-268D-400A-B80A-CDB0548C3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477F2-E5A6-4F01-BF20-014A61C76222}" type="datetime1">
              <a:rPr lang="en-US" smtClean="0"/>
              <a:t>4/14/2020</a:t>
            </a:fld>
            <a:endParaRPr lang="en-US"/>
          </a:p>
        </p:txBody>
      </p:sp>
      <p:sp>
        <p:nvSpPr>
          <p:cNvPr id="5" name="Footer Placeholder 4">
            <a:extLst>
              <a:ext uri="{FF2B5EF4-FFF2-40B4-BE49-F238E27FC236}">
                <a16:creationId xmlns:a16="http://schemas.microsoft.com/office/drawing/2014/main" id="{F290E52C-0CD1-44DA-A893-A82D18AC9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CC298-3255-42FC-9C4E-FF1B94A51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9E9AF-EAD7-4D69-8DE9-87B5A6EA171F}" type="slidenum">
              <a:rPr lang="en-US" smtClean="0"/>
              <a:t>‹#›</a:t>
            </a:fld>
            <a:endParaRPr lang="en-US"/>
          </a:p>
        </p:txBody>
      </p:sp>
    </p:spTree>
    <p:extLst>
      <p:ext uri="{BB962C8B-B14F-4D97-AF65-F5344CB8AC3E}">
        <p14:creationId xmlns:p14="http://schemas.microsoft.com/office/powerpoint/2010/main" val="689103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5052-CC5A-48EE-8230-C9880F8949E3}"/>
              </a:ext>
            </a:extLst>
          </p:cNvPr>
          <p:cNvSpPr>
            <a:spLocks noGrp="1"/>
          </p:cNvSpPr>
          <p:nvPr>
            <p:ph type="title"/>
          </p:nvPr>
        </p:nvSpPr>
        <p:spPr>
          <a:xfrm>
            <a:off x="7286914" y="-1535710"/>
            <a:ext cx="5300207" cy="2889114"/>
          </a:xfrm>
        </p:spPr>
        <p:txBody>
          <a:bodyPr vert="horz" lIns="91440" tIns="45720" rIns="91440" bIns="45720" rtlCol="0" anchor="b">
            <a:normAutofit/>
          </a:bodyPr>
          <a:lstStyle/>
          <a:p>
            <a:r>
              <a:rPr lang="en-US" sz="3600" dirty="0"/>
              <a:t>Capstone Design Project</a:t>
            </a:r>
          </a:p>
        </p:txBody>
      </p:sp>
      <p:sp>
        <p:nvSpPr>
          <p:cNvPr id="17" name="Freeform: Shape 1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clock&#10;&#10;Description automatically generated">
            <a:extLst>
              <a:ext uri="{FF2B5EF4-FFF2-40B4-BE49-F238E27FC236}">
                <a16:creationId xmlns:a16="http://schemas.microsoft.com/office/drawing/2014/main" id="{97C5DF5C-0E83-4B16-8778-CF807C0E038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 b="93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TextBox 5">
            <a:extLst>
              <a:ext uri="{FF2B5EF4-FFF2-40B4-BE49-F238E27FC236}">
                <a16:creationId xmlns:a16="http://schemas.microsoft.com/office/drawing/2014/main" id="{238F3235-565C-4BD3-8310-D2BF6C39641D}"/>
              </a:ext>
            </a:extLst>
          </p:cNvPr>
          <p:cNvSpPr txBox="1"/>
          <p:nvPr/>
        </p:nvSpPr>
        <p:spPr>
          <a:xfrm>
            <a:off x="7286914" y="2244560"/>
            <a:ext cx="5003564" cy="3416320"/>
          </a:xfrm>
          <a:prstGeom prst="rect">
            <a:avLst/>
          </a:prstGeom>
          <a:noFill/>
        </p:spPr>
        <p:txBody>
          <a:bodyPr wrap="square" rtlCol="0">
            <a:spAutoFit/>
          </a:bodyPr>
          <a:lstStyle/>
          <a:p>
            <a:r>
              <a:rPr lang="en-US" dirty="0"/>
              <a:t>Team1:</a:t>
            </a:r>
          </a:p>
          <a:p>
            <a:pPr marL="285750" indent="-285750">
              <a:buFontTx/>
              <a:buChar char="-"/>
            </a:pPr>
            <a:r>
              <a:rPr lang="en-US" dirty="0"/>
              <a:t>Muhammad Dahab</a:t>
            </a:r>
          </a:p>
          <a:p>
            <a:r>
              <a:rPr lang="en-US" dirty="0"/>
              <a:t>      Software (Computer Science and Engineering)</a:t>
            </a:r>
          </a:p>
          <a:p>
            <a:r>
              <a:rPr lang="en-US" dirty="0"/>
              <a:t>      2017314461</a:t>
            </a:r>
          </a:p>
          <a:p>
            <a:endParaRPr lang="en-US" dirty="0"/>
          </a:p>
          <a:p>
            <a:pPr marL="285750" indent="-285750">
              <a:buFontTx/>
              <a:buChar char="-"/>
            </a:pPr>
            <a:r>
              <a:rPr lang="en-US" dirty="0"/>
              <a:t>So </a:t>
            </a:r>
            <a:r>
              <a:rPr lang="en-US" dirty="0" err="1"/>
              <a:t>Soonhyuk</a:t>
            </a:r>
            <a:endParaRPr lang="en-US" dirty="0"/>
          </a:p>
          <a:p>
            <a:r>
              <a:rPr lang="en-US" dirty="0"/>
              <a:t>      Administration &amp; Computer Science</a:t>
            </a:r>
          </a:p>
          <a:p>
            <a:r>
              <a:rPr lang="en-US" dirty="0"/>
              <a:t>      2013313985</a:t>
            </a:r>
          </a:p>
          <a:p>
            <a:endParaRPr lang="en-US" dirty="0"/>
          </a:p>
          <a:p>
            <a:pPr marL="285750" indent="-285750">
              <a:buFontTx/>
              <a:buChar char="-"/>
            </a:pPr>
            <a:r>
              <a:rPr lang="en-US" dirty="0"/>
              <a:t>Go </a:t>
            </a:r>
            <a:r>
              <a:rPr lang="en-US" dirty="0" err="1"/>
              <a:t>Seokhwan</a:t>
            </a:r>
            <a:endParaRPr lang="en-US" dirty="0"/>
          </a:p>
          <a:p>
            <a:r>
              <a:rPr lang="en-US" dirty="0"/>
              <a:t>      System Engineering &amp; Computer Science</a:t>
            </a:r>
          </a:p>
          <a:p>
            <a:r>
              <a:rPr lang="en-US" dirty="0"/>
              <a:t>      2014313989</a:t>
            </a:r>
          </a:p>
        </p:txBody>
      </p:sp>
    </p:spTree>
    <p:extLst>
      <p:ext uri="{BB962C8B-B14F-4D97-AF65-F5344CB8AC3E}">
        <p14:creationId xmlns:p14="http://schemas.microsoft.com/office/powerpoint/2010/main" val="3506150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5" y="257420"/>
            <a:ext cx="10515600" cy="1325563"/>
          </a:xfrm>
        </p:spPr>
        <p:txBody>
          <a:bodyPr>
            <a:normAutofit/>
          </a:bodyPr>
          <a:lstStyle/>
          <a:p>
            <a:r>
              <a:rPr lang="en-US" sz="3600" b="1" dirty="0"/>
              <a:t>Techniques used in Sign Language Translation</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10</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#02</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Related Work</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547915" y="4524598"/>
            <a:ext cx="9024348" cy="2308324"/>
          </a:xfrm>
          <a:prstGeom prst="rect">
            <a:avLst/>
          </a:prstGeom>
          <a:noFill/>
        </p:spPr>
        <p:txBody>
          <a:bodyPr wrap="square" rtlCol="0">
            <a:spAutoFit/>
          </a:bodyPr>
          <a:lstStyle/>
          <a:p>
            <a:r>
              <a:rPr lang="en-US" sz="2400" dirty="0"/>
              <a:t>2) Computer Vision:</a:t>
            </a:r>
          </a:p>
          <a:p>
            <a:pPr marL="342900" indent="-342900">
              <a:buFont typeface="Arial" panose="020B0604020202020204" pitchFamily="34" charset="0"/>
              <a:buChar char="•"/>
            </a:pPr>
            <a:r>
              <a:rPr lang="en-US" sz="2400" dirty="0"/>
              <a:t>Uses CNN.</a:t>
            </a:r>
          </a:p>
          <a:p>
            <a:pPr marL="342900" indent="-342900">
              <a:buFont typeface="Arial" panose="020B0604020202020204" pitchFamily="34" charset="0"/>
              <a:buChar char="•"/>
            </a:pPr>
            <a:r>
              <a:rPr lang="en-US" sz="2400" dirty="0"/>
              <a:t>No need for specialized hardware.</a:t>
            </a:r>
          </a:p>
          <a:p>
            <a:pPr marL="342900" indent="-342900">
              <a:buFont typeface="Arial" panose="020B0604020202020204" pitchFamily="34" charset="0"/>
              <a:buChar char="•"/>
            </a:pPr>
            <a:r>
              <a:rPr lang="en-US" sz="2400" dirty="0"/>
              <a:t>Approximation of new untrained data based on Neural Networks (Gradient Descent Method).</a:t>
            </a:r>
          </a:p>
          <a:p>
            <a:r>
              <a:rPr lang="en-US" sz="2400" dirty="0"/>
              <a:t> </a:t>
            </a:r>
          </a:p>
        </p:txBody>
      </p:sp>
      <p:pic>
        <p:nvPicPr>
          <p:cNvPr id="14" name="shape1029">
            <a:extLst>
              <a:ext uri="{FF2B5EF4-FFF2-40B4-BE49-F238E27FC236}">
                <a16:creationId xmlns:a16="http://schemas.microsoft.com/office/drawing/2014/main" id="{F448225F-78C9-4415-8E88-DD69A743D449}"/>
              </a:ext>
            </a:extLst>
          </p:cNvPr>
          <p:cNvPicPr/>
          <p:nvPr/>
        </p:nvPicPr>
        <p:blipFill>
          <a:blip r:embed="rId3">
            <a:extLst>
              <a:ext uri="{28A0092B-C50C-407E-A947-70E740481C1C}">
                <a14:useLocalDpi xmlns:a14="http://schemas.microsoft.com/office/drawing/2010/main" val="0"/>
              </a:ext>
            </a:extLst>
          </a:blip>
          <a:srcRect/>
          <a:stretch>
            <a:fillRect/>
          </a:stretch>
        </p:blipFill>
        <p:spPr>
          <a:xfrm>
            <a:off x="1128485" y="1292146"/>
            <a:ext cx="9861584" cy="3360946"/>
          </a:xfrm>
          <a:prstGeom prst="rect">
            <a:avLst/>
          </a:prstGeom>
          <a:noFill/>
          <a:ln w="12700">
            <a:solidFill>
              <a:schemeClr val="dk1"/>
            </a:solidFill>
          </a:ln>
        </p:spPr>
      </p:pic>
    </p:spTree>
    <p:extLst>
      <p:ext uri="{BB962C8B-B14F-4D97-AF65-F5344CB8AC3E}">
        <p14:creationId xmlns:p14="http://schemas.microsoft.com/office/powerpoint/2010/main" val="194613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1</a:t>
            </a:r>
            <a:r>
              <a:rPr lang="en-US" sz="3600" b="1" baseline="30000" dirty="0"/>
              <a:t>st</a:t>
            </a:r>
            <a:r>
              <a:rPr lang="en-US" sz="3600" b="1" dirty="0"/>
              <a:t> Paper: Sign Language Translator and Gesture Recognition</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11</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#02</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Related Work</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686811" y="1772282"/>
            <a:ext cx="585221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IEEE paper by the University of </a:t>
            </a:r>
            <a:r>
              <a:rPr lang="en-US" sz="2400" dirty="0" err="1"/>
              <a:t>Gueplh</a:t>
            </a:r>
            <a:r>
              <a:rPr lang="en-US" sz="2400" dirty="0"/>
              <a:t>.</a:t>
            </a:r>
          </a:p>
          <a:p>
            <a:pPr marL="342900" indent="-342900">
              <a:buFont typeface="Arial" panose="020B0604020202020204" pitchFamily="34" charset="0"/>
              <a:buChar char="•"/>
            </a:pPr>
            <a:r>
              <a:rPr lang="en-US" sz="2400" dirty="0"/>
              <a:t>Utilization of a specialized glove.</a:t>
            </a:r>
          </a:p>
          <a:p>
            <a:pPr marL="342900" indent="-342900">
              <a:buFont typeface="Arial" panose="020B0604020202020204" pitchFamily="34" charset="0"/>
              <a:buChar char="•"/>
            </a:pPr>
            <a:r>
              <a:rPr lang="en-US" sz="2400" dirty="0"/>
              <a:t>Technique used: SMT.</a:t>
            </a:r>
          </a:p>
          <a:p>
            <a:pPr marL="342900" indent="-342900">
              <a:buFont typeface="Arial" panose="020B0604020202020204" pitchFamily="34" charset="0"/>
              <a:buChar char="•"/>
            </a:pPr>
            <a:r>
              <a:rPr lang="en-US" sz="2400" dirty="0"/>
              <a:t>Accuracy of 96%.</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only translate 20 gestures to 20 English letters.</a:t>
            </a:r>
          </a:p>
          <a:p>
            <a:r>
              <a:rPr lang="en-US" sz="2400" dirty="0"/>
              <a:t> </a:t>
            </a:r>
          </a:p>
        </p:txBody>
      </p:sp>
      <p:pic>
        <p:nvPicPr>
          <p:cNvPr id="2" name="Picture 1">
            <a:extLst>
              <a:ext uri="{FF2B5EF4-FFF2-40B4-BE49-F238E27FC236}">
                <a16:creationId xmlns:a16="http://schemas.microsoft.com/office/drawing/2014/main" id="{0882790F-7515-4189-9FD9-2305609561A4}"/>
              </a:ext>
            </a:extLst>
          </p:cNvPr>
          <p:cNvPicPr>
            <a:picLocks noChangeAspect="1"/>
          </p:cNvPicPr>
          <p:nvPr/>
        </p:nvPicPr>
        <p:blipFill>
          <a:blip r:embed="rId3"/>
          <a:stretch>
            <a:fillRect/>
          </a:stretch>
        </p:blipFill>
        <p:spPr>
          <a:xfrm>
            <a:off x="7336465" y="1332856"/>
            <a:ext cx="4233291" cy="4687827"/>
          </a:xfrm>
          <a:prstGeom prst="rect">
            <a:avLst/>
          </a:prstGeom>
        </p:spPr>
      </p:pic>
    </p:spTree>
    <p:extLst>
      <p:ext uri="{BB962C8B-B14F-4D97-AF65-F5344CB8AC3E}">
        <p14:creationId xmlns:p14="http://schemas.microsoft.com/office/powerpoint/2010/main" val="114366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2</a:t>
            </a:r>
            <a:r>
              <a:rPr lang="en-US" sz="3600" b="1" baseline="30000" dirty="0"/>
              <a:t>nd</a:t>
            </a:r>
            <a:r>
              <a:rPr lang="en-US" sz="3600" b="1" dirty="0"/>
              <a:t>  Paper: Statistical Sign Language Translation</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12</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#02</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Related Work</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547914" y="3582066"/>
            <a:ext cx="9024348" cy="2308324"/>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very similar approach to the previous paper.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Improvement: translation of simple words to the German language.</a:t>
            </a:r>
          </a:p>
        </p:txBody>
      </p:sp>
      <p:pic>
        <p:nvPicPr>
          <p:cNvPr id="2" name="Picture 1">
            <a:extLst>
              <a:ext uri="{FF2B5EF4-FFF2-40B4-BE49-F238E27FC236}">
                <a16:creationId xmlns:a16="http://schemas.microsoft.com/office/drawing/2014/main" id="{8EC56DFE-2C09-4DDE-AA46-61A0BE9D0446}"/>
              </a:ext>
            </a:extLst>
          </p:cNvPr>
          <p:cNvPicPr>
            <a:picLocks noChangeAspect="1"/>
          </p:cNvPicPr>
          <p:nvPr/>
        </p:nvPicPr>
        <p:blipFill>
          <a:blip r:embed="rId3"/>
          <a:stretch>
            <a:fillRect/>
          </a:stretch>
        </p:blipFill>
        <p:spPr>
          <a:xfrm>
            <a:off x="1482546" y="1304103"/>
            <a:ext cx="9296400" cy="3057525"/>
          </a:xfrm>
          <a:prstGeom prst="rect">
            <a:avLst/>
          </a:prstGeom>
        </p:spPr>
      </p:pic>
    </p:spTree>
    <p:extLst>
      <p:ext uri="{BB962C8B-B14F-4D97-AF65-F5344CB8AC3E}">
        <p14:creationId xmlns:p14="http://schemas.microsoft.com/office/powerpoint/2010/main" val="55814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1</a:t>
            </a:r>
            <a:r>
              <a:rPr lang="en-US" sz="3600" b="1" baseline="30000" dirty="0"/>
              <a:t>st</a:t>
            </a:r>
            <a:r>
              <a:rPr lang="en-US" sz="3600" b="1" dirty="0"/>
              <a:t> and 2</a:t>
            </a:r>
            <a:r>
              <a:rPr lang="en-US" sz="3600" b="1" baseline="30000" dirty="0"/>
              <a:t>nd</a:t>
            </a:r>
            <a:r>
              <a:rPr lang="en-US" sz="3600" b="1" dirty="0"/>
              <a:t> Paper Cons</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13</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#02</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Related Work</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547914" y="1211005"/>
            <a:ext cx="9876246" cy="3416320"/>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Can only translate </a:t>
            </a:r>
            <a:r>
              <a:rPr lang="en-US" sz="2400" dirty="0">
                <a:solidFill>
                  <a:srgbClr val="FF0000"/>
                </a:solidFill>
              </a:rPr>
              <a:t>20 gestures to 20 English letters.</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Translation of </a:t>
            </a:r>
            <a:r>
              <a:rPr lang="en-US" sz="2400" dirty="0">
                <a:solidFill>
                  <a:srgbClr val="FF0000"/>
                </a:solidFill>
              </a:rPr>
              <a:t>simple words </a:t>
            </a:r>
            <a:r>
              <a:rPr lang="en-US" sz="2400" dirty="0"/>
              <a:t>to the </a:t>
            </a:r>
            <a:r>
              <a:rPr lang="en-US" sz="2400" dirty="0">
                <a:solidFill>
                  <a:srgbClr val="FF0000"/>
                </a:solidFill>
              </a:rPr>
              <a:t>German language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Our approach:</a:t>
            </a:r>
          </a:p>
          <a:p>
            <a:r>
              <a:rPr lang="en-US" sz="2400" dirty="0"/>
              <a:t>More </a:t>
            </a:r>
            <a:r>
              <a:rPr lang="en-US" sz="2400" dirty="0">
                <a:solidFill>
                  <a:srgbClr val="FF0000"/>
                </a:solidFill>
              </a:rPr>
              <a:t>practical</a:t>
            </a:r>
            <a:r>
              <a:rPr lang="en-US" sz="2400" dirty="0"/>
              <a:t>, </a:t>
            </a:r>
            <a:r>
              <a:rPr lang="en-US" sz="2400" dirty="0">
                <a:solidFill>
                  <a:srgbClr val="FF0000"/>
                </a:solidFill>
              </a:rPr>
              <a:t>useful</a:t>
            </a:r>
            <a:r>
              <a:rPr lang="en-US" sz="2400" dirty="0"/>
              <a:t> and</a:t>
            </a:r>
            <a:r>
              <a:rPr lang="en-US" sz="2400" dirty="0">
                <a:solidFill>
                  <a:srgbClr val="FF0000"/>
                </a:solidFill>
              </a:rPr>
              <a:t> convenient </a:t>
            </a:r>
            <a:r>
              <a:rPr lang="en-US" sz="2400" dirty="0"/>
              <a:t>for real-life scenarios (Medical Field).</a:t>
            </a:r>
          </a:p>
          <a:p>
            <a:endParaRPr lang="en-US" sz="2400" dirty="0"/>
          </a:p>
        </p:txBody>
      </p:sp>
    </p:spTree>
    <p:extLst>
      <p:ext uri="{BB962C8B-B14F-4D97-AF65-F5344CB8AC3E}">
        <p14:creationId xmlns:p14="http://schemas.microsoft.com/office/powerpoint/2010/main" val="409222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3</a:t>
            </a:r>
            <a:r>
              <a:rPr lang="en-US" sz="3600" b="1" baseline="30000" dirty="0"/>
              <a:t>rd</a:t>
            </a:r>
            <a:r>
              <a:rPr lang="en-US" sz="3600" b="1" dirty="0"/>
              <a:t>  Paper: Real-time Sign Language Translation based on Neural Network Architecture</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14</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#02</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Related Work</a:t>
              </a:r>
              <a:endParaRPr lang="ko-KR" altLang="en-US" sz="2000" b="1" dirty="0">
                <a:latin typeface="SF Pro Display" panose="00000500000000000000" pitchFamily="50" charset="0"/>
              </a:endParaRPr>
            </a:p>
          </p:txBody>
        </p:sp>
      </p:grpSp>
      <p:pic>
        <p:nvPicPr>
          <p:cNvPr id="4" name="Picture 3">
            <a:extLst>
              <a:ext uri="{FF2B5EF4-FFF2-40B4-BE49-F238E27FC236}">
                <a16:creationId xmlns:a16="http://schemas.microsoft.com/office/drawing/2014/main" id="{3CAA94C8-D797-4D2A-A3E7-80CEF3780A78}"/>
              </a:ext>
            </a:extLst>
          </p:cNvPr>
          <p:cNvPicPr>
            <a:picLocks noChangeAspect="1"/>
          </p:cNvPicPr>
          <p:nvPr/>
        </p:nvPicPr>
        <p:blipFill>
          <a:blip r:embed="rId3"/>
          <a:stretch>
            <a:fillRect/>
          </a:stretch>
        </p:blipFill>
        <p:spPr>
          <a:xfrm>
            <a:off x="6518540" y="1236666"/>
            <a:ext cx="4989450" cy="4516053"/>
          </a:xfrm>
          <a:prstGeom prst="rect">
            <a:avLst/>
          </a:prstGeom>
        </p:spPr>
      </p:pic>
      <p:sp>
        <p:nvSpPr>
          <p:cNvPr id="13" name="TextBox 12">
            <a:extLst>
              <a:ext uri="{FF2B5EF4-FFF2-40B4-BE49-F238E27FC236}">
                <a16:creationId xmlns:a16="http://schemas.microsoft.com/office/drawing/2014/main" id="{985AAC2D-A85A-4CC6-8D9C-D5990BFDD570}"/>
              </a:ext>
            </a:extLst>
          </p:cNvPr>
          <p:cNvSpPr txBox="1"/>
          <p:nvPr/>
        </p:nvSpPr>
        <p:spPr>
          <a:xfrm>
            <a:off x="686811" y="1772282"/>
            <a:ext cx="5852212"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IEEE paper by the University of Wisconsin.</a:t>
            </a:r>
          </a:p>
          <a:p>
            <a:pPr marL="342900" indent="-342900">
              <a:buFont typeface="Arial" panose="020B0604020202020204" pitchFamily="34" charset="0"/>
              <a:buChar char="•"/>
            </a:pPr>
            <a:r>
              <a:rPr lang="en-US" sz="2400" dirty="0"/>
              <a:t>Utilization of image processing .</a:t>
            </a:r>
          </a:p>
          <a:p>
            <a:pPr marL="342900" indent="-342900">
              <a:buFont typeface="Arial" panose="020B0604020202020204" pitchFamily="34" charset="0"/>
              <a:buChar char="•"/>
            </a:pPr>
            <a:r>
              <a:rPr lang="en-US" sz="2400" dirty="0"/>
              <a:t>Technique used: CNN.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only translate English letters.</a:t>
            </a:r>
          </a:p>
          <a:p>
            <a:pPr marL="342900" indent="-342900">
              <a:buFont typeface="Arial" panose="020B0604020202020204" pitchFamily="34" charset="0"/>
              <a:buChar char="•"/>
            </a:pPr>
            <a:r>
              <a:rPr lang="en-US" sz="2400" dirty="0"/>
              <a:t>Latency due to the time consumed in background subtraction process.</a:t>
            </a:r>
          </a:p>
          <a:p>
            <a:pPr marL="342900" indent="-342900">
              <a:buFont typeface="Arial" panose="020B0604020202020204" pitchFamily="34" charset="0"/>
              <a:buChar char="•"/>
            </a:pPr>
            <a:r>
              <a:rPr lang="en-US" sz="2400" dirty="0"/>
              <a:t>The need of certain picture conditions (lighting and clarity)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MAST is faster, more accurate and doesn’t require specific conditions.</a:t>
            </a:r>
          </a:p>
          <a:p>
            <a:endParaRPr lang="en-US" sz="2400" dirty="0"/>
          </a:p>
          <a:p>
            <a:pPr marL="342900" indent="-342900">
              <a:buFont typeface="Arial" panose="020B0604020202020204" pitchFamily="34" charset="0"/>
              <a:buChar char="•"/>
            </a:pPr>
            <a:endParaRPr lang="en-US" sz="2400" dirty="0"/>
          </a:p>
          <a:p>
            <a:r>
              <a:rPr lang="en-US" sz="2400" dirty="0"/>
              <a:t> </a:t>
            </a:r>
          </a:p>
        </p:txBody>
      </p:sp>
    </p:spTree>
    <p:extLst>
      <p:ext uri="{BB962C8B-B14F-4D97-AF65-F5344CB8AC3E}">
        <p14:creationId xmlns:p14="http://schemas.microsoft.com/office/powerpoint/2010/main" val="333282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E5AE31-3896-4346-8E3F-576851159732}"/>
              </a:ext>
            </a:extLst>
          </p:cNvPr>
          <p:cNvGrpSpPr/>
          <p:nvPr/>
        </p:nvGrpSpPr>
        <p:grpSpPr>
          <a:xfrm>
            <a:off x="247853" y="242219"/>
            <a:ext cx="11696294" cy="6294048"/>
            <a:chOff x="247853" y="281976"/>
            <a:chExt cx="11696294" cy="6294048"/>
          </a:xfrm>
          <a:solidFill>
            <a:schemeClr val="bg2">
              <a:lumMod val="25000"/>
            </a:schemeClr>
          </a:solidFill>
        </p:grpSpPr>
        <p:sp>
          <p:nvSpPr>
            <p:cNvPr id="8" name="Rectangle 7">
              <a:extLst>
                <a:ext uri="{FF2B5EF4-FFF2-40B4-BE49-F238E27FC236}">
                  <a16:creationId xmlns:a16="http://schemas.microsoft.com/office/drawing/2014/main" id="{C4FE29D2-2F4A-4858-BDCD-9277F55550B0}"/>
                </a:ext>
              </a:extLst>
            </p:cNvPr>
            <p:cNvSpPr/>
            <p:nvPr/>
          </p:nvSpPr>
          <p:spPr>
            <a:xfrm>
              <a:off x="247853" y="281976"/>
              <a:ext cx="11696294" cy="6294048"/>
            </a:xfrm>
            <a:prstGeom prst="rect">
              <a:avLst/>
            </a:prstGeom>
            <a:grp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1410C1-1E4E-4922-9E03-7D511D2452F5}"/>
                </a:ext>
              </a:extLst>
            </p:cNvPr>
            <p:cNvSpPr/>
            <p:nvPr/>
          </p:nvSpPr>
          <p:spPr>
            <a:xfrm>
              <a:off x="321734" y="361950"/>
              <a:ext cx="11548532" cy="6105525"/>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제목 3">
            <a:extLst>
              <a:ext uri="{FF2B5EF4-FFF2-40B4-BE49-F238E27FC236}">
                <a16:creationId xmlns:a16="http://schemas.microsoft.com/office/drawing/2014/main" id="{A6B89056-D46C-415E-A880-721254623FC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latinLnBrk="0"/>
            <a:r>
              <a:rPr lang="en-US" altLang="ko-KR" sz="5400" b="1" dirty="0">
                <a:solidFill>
                  <a:schemeClr val="bg1"/>
                </a:solidFill>
                <a:latin typeface="SF Pro Display" panose="00000500000000000000" pitchFamily="50" charset="0"/>
                <a:ea typeface="SF Pro Display" panose="00000500000000000000" pitchFamily="50" charset="0"/>
              </a:rPr>
              <a:t>Problem Formulation</a:t>
            </a:r>
            <a:endParaRPr lang="en-US" altLang="ko-KR" sz="5400" b="1" kern="1200" dirty="0">
              <a:solidFill>
                <a:schemeClr val="bg1"/>
              </a:solidFill>
              <a:latin typeface="SF Pro Display" panose="00000500000000000000" pitchFamily="50" charset="0"/>
              <a:ea typeface="SF Pro Display" panose="00000500000000000000" pitchFamily="50" charset="0"/>
            </a:endParaRPr>
          </a:p>
        </p:txBody>
      </p:sp>
      <p:sp>
        <p:nvSpPr>
          <p:cNvPr id="5" name="TextBox 4">
            <a:extLst>
              <a:ext uri="{FF2B5EF4-FFF2-40B4-BE49-F238E27FC236}">
                <a16:creationId xmlns:a16="http://schemas.microsoft.com/office/drawing/2014/main" id="{56A40126-B82C-4F3F-8E99-3AC24EBC2EFC}"/>
              </a:ext>
            </a:extLst>
          </p:cNvPr>
          <p:cNvSpPr txBox="1"/>
          <p:nvPr/>
        </p:nvSpPr>
        <p:spPr>
          <a:xfrm>
            <a:off x="5057775" y="4434475"/>
            <a:ext cx="2152650" cy="461665"/>
          </a:xfrm>
          <a:prstGeom prst="rect">
            <a:avLst/>
          </a:prstGeom>
          <a:noFill/>
        </p:spPr>
        <p:txBody>
          <a:bodyPr wrap="square" rtlCol="0">
            <a:spAutoFit/>
          </a:bodyPr>
          <a:lstStyle/>
          <a:p>
            <a:pPr algn="ctr"/>
            <a:r>
              <a:rPr lang="en-US" altLang="ko-KR" sz="2400" dirty="0">
                <a:solidFill>
                  <a:schemeClr val="bg1"/>
                </a:solidFill>
                <a:latin typeface="SF Pro Display" panose="00000500000000000000" pitchFamily="50" charset="0"/>
                <a:ea typeface="SF Pro Display" panose="00000500000000000000" pitchFamily="50" charset="0"/>
              </a:rPr>
              <a:t>#03</a:t>
            </a:r>
            <a:endParaRPr lang="ko-KR" altLang="en-US" sz="2400" dirty="0">
              <a:solidFill>
                <a:schemeClr val="bg1"/>
              </a:solidFill>
              <a:latin typeface="SF Pro Display" panose="00000500000000000000" pitchFamily="50" charset="0"/>
            </a:endParaRPr>
          </a:p>
        </p:txBody>
      </p:sp>
    </p:spTree>
    <p:extLst>
      <p:ext uri="{BB962C8B-B14F-4D97-AF65-F5344CB8AC3E}">
        <p14:creationId xmlns:p14="http://schemas.microsoft.com/office/powerpoint/2010/main" val="82586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Project’s Objective</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16</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#03</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Problem Formulation</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547914" y="1211005"/>
            <a:ext cx="9876246" cy="3416320"/>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altLang="ko-KR" sz="2400" dirty="0"/>
              <a:t>Sign Language t</a:t>
            </a:r>
            <a:r>
              <a:rPr lang="en-US" sz="2400" dirty="0"/>
              <a:t>ranslation</a:t>
            </a:r>
            <a:r>
              <a:rPr lang="ko-KR" altLang="en-US" sz="2400" dirty="0"/>
              <a:t> </a:t>
            </a:r>
            <a:r>
              <a:rPr lang="en-US" altLang="ko-KR" sz="2400" dirty="0"/>
              <a:t>in diagnosis</a:t>
            </a:r>
            <a:r>
              <a:rPr lang="ko-KR" altLang="en-US" sz="2400" dirty="0"/>
              <a:t> </a:t>
            </a:r>
            <a:r>
              <a:rPr lang="en-US" altLang="ko-KR" sz="2400" dirty="0"/>
              <a:t>conversation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From patient to doctor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From doctor to patient</a:t>
            </a:r>
          </a:p>
          <a:p>
            <a:endParaRPr lang="en-US" sz="2400" dirty="0"/>
          </a:p>
        </p:txBody>
      </p:sp>
    </p:spTree>
    <p:extLst>
      <p:ext uri="{BB962C8B-B14F-4D97-AF65-F5344CB8AC3E}">
        <p14:creationId xmlns:p14="http://schemas.microsoft.com/office/powerpoint/2010/main" val="41576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From patient to doctor</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17</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#03</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Problem Formulation</a:t>
              </a:r>
              <a:endParaRPr lang="ko-KR" altLang="en-US" sz="2000" b="1" dirty="0">
                <a:latin typeface="SF Pro Display" panose="00000500000000000000" pitchFamily="50" charset="0"/>
              </a:endParaRPr>
            </a:p>
          </p:txBody>
        </p:sp>
      </p:grpSp>
      <p:pic>
        <p:nvPicPr>
          <p:cNvPr id="5" name="그림 4">
            <a:extLst>
              <a:ext uri="{FF2B5EF4-FFF2-40B4-BE49-F238E27FC236}">
                <a16:creationId xmlns:a16="http://schemas.microsoft.com/office/drawing/2014/main" id="{0A4DF77C-2962-D342-9AF3-2E22A6A5FF1B}"/>
              </a:ext>
            </a:extLst>
          </p:cNvPr>
          <p:cNvPicPr>
            <a:picLocks noChangeAspect="1"/>
          </p:cNvPicPr>
          <p:nvPr/>
        </p:nvPicPr>
        <p:blipFill rotWithShape="1">
          <a:blip r:embed="rId3">
            <a:extLst>
              <a:ext uri="{28A0092B-C50C-407E-A947-70E740481C1C}">
                <a14:useLocalDpi xmlns:a14="http://schemas.microsoft.com/office/drawing/2010/main" val="0"/>
              </a:ext>
            </a:extLst>
          </a:blip>
          <a:srcRect t="2206"/>
          <a:stretch/>
        </p:blipFill>
        <p:spPr>
          <a:xfrm>
            <a:off x="761998" y="1674420"/>
            <a:ext cx="10968858" cy="4053879"/>
          </a:xfrm>
          <a:prstGeom prst="rect">
            <a:avLst/>
          </a:prstGeom>
        </p:spPr>
      </p:pic>
    </p:spTree>
    <p:extLst>
      <p:ext uri="{BB962C8B-B14F-4D97-AF65-F5344CB8AC3E}">
        <p14:creationId xmlns:p14="http://schemas.microsoft.com/office/powerpoint/2010/main" val="368004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From doctor to patient</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18</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#03</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Problem Formulation</a:t>
              </a:r>
              <a:endParaRPr lang="ko-KR" altLang="en-US" sz="2000" b="1" dirty="0">
                <a:latin typeface="SF Pro Display" panose="00000500000000000000" pitchFamily="50" charset="0"/>
              </a:endParaRPr>
            </a:p>
          </p:txBody>
        </p:sp>
      </p:grpSp>
      <p:pic>
        <p:nvPicPr>
          <p:cNvPr id="4" name="그림 3" descr="스크린샷이(가) 표시된 사진&#10;&#10;자동 생성된 설명">
            <a:extLst>
              <a:ext uri="{FF2B5EF4-FFF2-40B4-BE49-F238E27FC236}">
                <a16:creationId xmlns:a16="http://schemas.microsoft.com/office/drawing/2014/main" id="{160B98D9-47D8-8D4D-936C-1127447FB24F}"/>
              </a:ext>
            </a:extLst>
          </p:cNvPr>
          <p:cNvPicPr>
            <a:picLocks noChangeAspect="1"/>
          </p:cNvPicPr>
          <p:nvPr/>
        </p:nvPicPr>
        <p:blipFill rotWithShape="1">
          <a:blip r:embed="rId3">
            <a:extLst>
              <a:ext uri="{28A0092B-C50C-407E-A947-70E740481C1C}">
                <a14:useLocalDpi xmlns:a14="http://schemas.microsoft.com/office/drawing/2010/main" val="0"/>
              </a:ext>
            </a:extLst>
          </a:blip>
          <a:srcRect b="4167"/>
          <a:stretch/>
        </p:blipFill>
        <p:spPr>
          <a:xfrm>
            <a:off x="547914" y="1719932"/>
            <a:ext cx="11165664" cy="4012661"/>
          </a:xfrm>
          <a:prstGeom prst="rect">
            <a:avLst/>
          </a:prstGeom>
        </p:spPr>
      </p:pic>
    </p:spTree>
    <p:extLst>
      <p:ext uri="{BB962C8B-B14F-4D97-AF65-F5344CB8AC3E}">
        <p14:creationId xmlns:p14="http://schemas.microsoft.com/office/powerpoint/2010/main" val="165612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Project’s constraints</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19</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#03</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Problem Formulation</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547914" y="1582983"/>
            <a:ext cx="9876246" cy="3416320"/>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Delayed time/ Latency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Patient’s discomfort  and lack of knowledge.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Economic factors: use of monitors, 3d printed arms and MYO sensor.</a:t>
            </a:r>
          </a:p>
          <a:p>
            <a:endParaRPr lang="en-US" sz="2400" dirty="0"/>
          </a:p>
        </p:txBody>
      </p:sp>
    </p:spTree>
    <p:extLst>
      <p:ext uri="{BB962C8B-B14F-4D97-AF65-F5344CB8AC3E}">
        <p14:creationId xmlns:p14="http://schemas.microsoft.com/office/powerpoint/2010/main" val="339674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E5AE31-3896-4346-8E3F-576851159732}"/>
              </a:ext>
            </a:extLst>
          </p:cNvPr>
          <p:cNvGrpSpPr/>
          <p:nvPr/>
        </p:nvGrpSpPr>
        <p:grpSpPr>
          <a:xfrm>
            <a:off x="247853" y="242219"/>
            <a:ext cx="11696294" cy="6294048"/>
            <a:chOff x="247853" y="281976"/>
            <a:chExt cx="11696294" cy="6294048"/>
          </a:xfrm>
          <a:solidFill>
            <a:schemeClr val="bg2">
              <a:lumMod val="25000"/>
            </a:schemeClr>
          </a:solidFill>
        </p:grpSpPr>
        <p:sp>
          <p:nvSpPr>
            <p:cNvPr id="8" name="Rectangle 7">
              <a:extLst>
                <a:ext uri="{FF2B5EF4-FFF2-40B4-BE49-F238E27FC236}">
                  <a16:creationId xmlns:a16="http://schemas.microsoft.com/office/drawing/2014/main" id="{C4FE29D2-2F4A-4858-BDCD-9277F55550B0}"/>
                </a:ext>
              </a:extLst>
            </p:cNvPr>
            <p:cNvSpPr/>
            <p:nvPr/>
          </p:nvSpPr>
          <p:spPr>
            <a:xfrm>
              <a:off x="247853" y="281976"/>
              <a:ext cx="11696294" cy="6294048"/>
            </a:xfrm>
            <a:prstGeom prst="rect">
              <a:avLst/>
            </a:prstGeom>
            <a:grp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1410C1-1E4E-4922-9E03-7D511D2452F5}"/>
                </a:ext>
              </a:extLst>
            </p:cNvPr>
            <p:cNvSpPr/>
            <p:nvPr/>
          </p:nvSpPr>
          <p:spPr>
            <a:xfrm>
              <a:off x="321734" y="361950"/>
              <a:ext cx="11548532" cy="6105525"/>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제목 3">
            <a:extLst>
              <a:ext uri="{FF2B5EF4-FFF2-40B4-BE49-F238E27FC236}">
                <a16:creationId xmlns:a16="http://schemas.microsoft.com/office/drawing/2014/main" id="{A6B89056-D46C-415E-A880-721254623FCA}"/>
              </a:ext>
            </a:extLst>
          </p:cNvPr>
          <p:cNvSpPr>
            <a:spLocks noGrp="1"/>
          </p:cNvSpPr>
          <p:nvPr>
            <p:ph type="title"/>
          </p:nvPr>
        </p:nvSpPr>
        <p:spPr>
          <a:xfrm>
            <a:off x="1524000" y="745436"/>
            <a:ext cx="9144000" cy="5026714"/>
          </a:xfrm>
        </p:spPr>
        <p:txBody>
          <a:bodyPr vert="horz" lIns="91440" tIns="45720" rIns="91440" bIns="45720" rtlCol="0" anchor="b">
            <a:noAutofit/>
          </a:bodyPr>
          <a:lstStyle/>
          <a:p>
            <a:pPr algn="ctr" latinLnBrk="0"/>
            <a:r>
              <a:rPr lang="en-US" altLang="ko-KR" sz="3200" i="1" kern="1200" dirty="0">
                <a:solidFill>
                  <a:schemeClr val="bg1"/>
                </a:solidFill>
                <a:latin typeface="+mn-lt"/>
                <a:ea typeface="SF Pro Display" panose="00000500000000000000" pitchFamily="50" charset="0"/>
              </a:rPr>
              <a:t>#01</a:t>
            </a:r>
            <a:br>
              <a:rPr lang="en-US" altLang="ko-KR" sz="3200" kern="1200" dirty="0">
                <a:solidFill>
                  <a:schemeClr val="bg1"/>
                </a:solidFill>
                <a:latin typeface="+mn-lt"/>
                <a:ea typeface="SF Pro Display" panose="00000500000000000000" pitchFamily="50" charset="0"/>
              </a:rPr>
            </a:br>
            <a:r>
              <a:rPr lang="en-US" altLang="ko-KR" sz="3200" kern="1200" dirty="0">
                <a:solidFill>
                  <a:schemeClr val="bg1"/>
                </a:solidFill>
                <a:latin typeface="+mn-lt"/>
                <a:ea typeface="SF Pro Display" panose="00000500000000000000" pitchFamily="50" charset="0"/>
              </a:rPr>
              <a:t> Introduction</a:t>
            </a:r>
            <a:br>
              <a:rPr lang="en-US" altLang="ko-KR" sz="3200" kern="1200" dirty="0">
                <a:solidFill>
                  <a:schemeClr val="bg1"/>
                </a:solidFill>
                <a:latin typeface="+mn-lt"/>
                <a:ea typeface="SF Pro Display" panose="00000500000000000000" pitchFamily="50" charset="0"/>
              </a:rPr>
            </a:br>
            <a:br>
              <a:rPr lang="en-US" altLang="ko-KR" sz="3200" kern="1200" dirty="0">
                <a:solidFill>
                  <a:schemeClr val="bg1"/>
                </a:solidFill>
                <a:latin typeface="+mn-lt"/>
                <a:ea typeface="SF Pro Display" panose="00000500000000000000" pitchFamily="50" charset="0"/>
              </a:rPr>
            </a:br>
            <a:r>
              <a:rPr lang="en-US" altLang="ko-KR" sz="3200" i="1" kern="1200" dirty="0">
                <a:solidFill>
                  <a:schemeClr val="bg1"/>
                </a:solidFill>
                <a:latin typeface="+mn-lt"/>
                <a:ea typeface="SF Pro Display" panose="00000500000000000000" pitchFamily="50" charset="0"/>
              </a:rPr>
              <a:t>#02</a:t>
            </a:r>
            <a:br>
              <a:rPr lang="en-US" altLang="ko-KR" sz="3200" kern="1200" dirty="0">
                <a:solidFill>
                  <a:schemeClr val="bg1"/>
                </a:solidFill>
                <a:latin typeface="+mn-lt"/>
                <a:ea typeface="SF Pro Display" panose="00000500000000000000" pitchFamily="50" charset="0"/>
              </a:rPr>
            </a:br>
            <a:r>
              <a:rPr lang="en-US" altLang="ko-KR" sz="3200" kern="1200" dirty="0">
                <a:solidFill>
                  <a:schemeClr val="bg1"/>
                </a:solidFill>
                <a:latin typeface="+mn-lt"/>
                <a:ea typeface="SF Pro Display" panose="00000500000000000000" pitchFamily="50" charset="0"/>
              </a:rPr>
              <a:t> Related Work</a:t>
            </a:r>
            <a:br>
              <a:rPr lang="en-US" altLang="ko-KR" sz="3200" kern="1200" dirty="0">
                <a:solidFill>
                  <a:schemeClr val="bg1"/>
                </a:solidFill>
                <a:latin typeface="+mn-lt"/>
                <a:ea typeface="SF Pro Display" panose="00000500000000000000" pitchFamily="50" charset="0"/>
              </a:rPr>
            </a:br>
            <a:br>
              <a:rPr lang="en-US" altLang="ko-KR" sz="3200" i="1" kern="1200" dirty="0">
                <a:solidFill>
                  <a:schemeClr val="bg1"/>
                </a:solidFill>
                <a:latin typeface="+mn-lt"/>
                <a:ea typeface="SF Pro Display" panose="00000500000000000000" pitchFamily="50" charset="0"/>
              </a:rPr>
            </a:br>
            <a:r>
              <a:rPr lang="en-US" altLang="ko-KR" sz="3200" i="1" kern="1200" dirty="0">
                <a:solidFill>
                  <a:schemeClr val="bg1"/>
                </a:solidFill>
                <a:latin typeface="+mn-lt"/>
                <a:ea typeface="SF Pro Display" panose="00000500000000000000" pitchFamily="50" charset="0"/>
              </a:rPr>
              <a:t>#03</a:t>
            </a:r>
            <a:br>
              <a:rPr lang="en-US" altLang="ko-KR" sz="3200" kern="1200" dirty="0">
                <a:solidFill>
                  <a:schemeClr val="bg1"/>
                </a:solidFill>
                <a:latin typeface="+mn-lt"/>
                <a:ea typeface="SF Pro Display" panose="00000500000000000000" pitchFamily="50" charset="0"/>
              </a:rPr>
            </a:br>
            <a:r>
              <a:rPr lang="en-US" altLang="ko-KR" sz="3200" kern="1200" dirty="0">
                <a:solidFill>
                  <a:schemeClr val="bg1"/>
                </a:solidFill>
                <a:latin typeface="+mn-lt"/>
                <a:ea typeface="SF Pro Display" panose="00000500000000000000" pitchFamily="50" charset="0"/>
              </a:rPr>
              <a:t> Problem Formulation</a:t>
            </a:r>
            <a:br>
              <a:rPr lang="en-US" altLang="ko-KR" sz="3200" kern="1200" dirty="0">
                <a:solidFill>
                  <a:schemeClr val="bg1"/>
                </a:solidFill>
                <a:latin typeface="+mn-lt"/>
                <a:ea typeface="SF Pro Display" panose="00000500000000000000" pitchFamily="50" charset="0"/>
              </a:rPr>
            </a:br>
            <a:br>
              <a:rPr lang="en-US" altLang="ko-KR" sz="3200" kern="1200" dirty="0">
                <a:solidFill>
                  <a:schemeClr val="bg1"/>
                </a:solidFill>
                <a:latin typeface="+mn-lt"/>
                <a:ea typeface="SF Pro Display" panose="00000500000000000000" pitchFamily="50" charset="0"/>
              </a:rPr>
            </a:br>
            <a:r>
              <a:rPr lang="en-US" altLang="ko-KR" sz="3200" i="1" kern="1200" dirty="0">
                <a:solidFill>
                  <a:schemeClr val="bg1"/>
                </a:solidFill>
                <a:latin typeface="+mn-lt"/>
                <a:ea typeface="SF Pro Display" panose="00000500000000000000" pitchFamily="50" charset="0"/>
              </a:rPr>
              <a:t>#04</a:t>
            </a:r>
            <a:br>
              <a:rPr lang="en-US" altLang="ko-KR" sz="3200" kern="1200" dirty="0">
                <a:solidFill>
                  <a:schemeClr val="bg1"/>
                </a:solidFill>
                <a:latin typeface="+mn-lt"/>
                <a:ea typeface="SF Pro Display" panose="00000500000000000000" pitchFamily="50" charset="0"/>
              </a:rPr>
            </a:br>
            <a:r>
              <a:rPr lang="en-US" altLang="ko-KR" sz="3200" kern="1200" dirty="0">
                <a:solidFill>
                  <a:schemeClr val="bg1"/>
                </a:solidFill>
                <a:latin typeface="+mn-lt"/>
                <a:ea typeface="SF Pro Display" panose="00000500000000000000" pitchFamily="50" charset="0"/>
              </a:rPr>
              <a:t> Project Milestone</a:t>
            </a:r>
          </a:p>
        </p:txBody>
      </p:sp>
    </p:spTree>
    <p:extLst>
      <p:ext uri="{BB962C8B-B14F-4D97-AF65-F5344CB8AC3E}">
        <p14:creationId xmlns:p14="http://schemas.microsoft.com/office/powerpoint/2010/main" val="17628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E5AE31-3896-4346-8E3F-576851159732}"/>
              </a:ext>
            </a:extLst>
          </p:cNvPr>
          <p:cNvGrpSpPr/>
          <p:nvPr/>
        </p:nvGrpSpPr>
        <p:grpSpPr>
          <a:xfrm>
            <a:off x="247853" y="242219"/>
            <a:ext cx="11696294" cy="6294048"/>
            <a:chOff x="247853" y="281976"/>
            <a:chExt cx="11696294" cy="6294048"/>
          </a:xfrm>
          <a:solidFill>
            <a:schemeClr val="bg2">
              <a:lumMod val="25000"/>
            </a:schemeClr>
          </a:solidFill>
        </p:grpSpPr>
        <p:sp>
          <p:nvSpPr>
            <p:cNvPr id="8" name="Rectangle 7">
              <a:extLst>
                <a:ext uri="{FF2B5EF4-FFF2-40B4-BE49-F238E27FC236}">
                  <a16:creationId xmlns:a16="http://schemas.microsoft.com/office/drawing/2014/main" id="{C4FE29D2-2F4A-4858-BDCD-9277F55550B0}"/>
                </a:ext>
              </a:extLst>
            </p:cNvPr>
            <p:cNvSpPr/>
            <p:nvPr/>
          </p:nvSpPr>
          <p:spPr>
            <a:xfrm>
              <a:off x="247853" y="281976"/>
              <a:ext cx="11696294" cy="6294048"/>
            </a:xfrm>
            <a:prstGeom prst="rect">
              <a:avLst/>
            </a:prstGeom>
            <a:grp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1410C1-1E4E-4922-9E03-7D511D2452F5}"/>
                </a:ext>
              </a:extLst>
            </p:cNvPr>
            <p:cNvSpPr/>
            <p:nvPr/>
          </p:nvSpPr>
          <p:spPr>
            <a:xfrm>
              <a:off x="321734" y="361950"/>
              <a:ext cx="11548532" cy="6105525"/>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제목 3">
            <a:extLst>
              <a:ext uri="{FF2B5EF4-FFF2-40B4-BE49-F238E27FC236}">
                <a16:creationId xmlns:a16="http://schemas.microsoft.com/office/drawing/2014/main" id="{A6B89056-D46C-415E-A880-721254623FC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latinLnBrk="0"/>
            <a:r>
              <a:rPr lang="en-US" altLang="ko-KR" sz="5400" b="1" dirty="0">
                <a:solidFill>
                  <a:schemeClr val="bg1"/>
                </a:solidFill>
                <a:latin typeface="SF Pro Display" panose="00000500000000000000" pitchFamily="50" charset="0"/>
                <a:ea typeface="SF Pro Display" panose="00000500000000000000" pitchFamily="50" charset="0"/>
              </a:rPr>
              <a:t>Project Milestone</a:t>
            </a:r>
            <a:endParaRPr lang="en-US" altLang="ko-KR" sz="5400" b="1" kern="1200" dirty="0">
              <a:solidFill>
                <a:schemeClr val="bg1"/>
              </a:solidFill>
              <a:latin typeface="SF Pro Display" panose="00000500000000000000" pitchFamily="50" charset="0"/>
              <a:ea typeface="SF Pro Display" panose="00000500000000000000" pitchFamily="50" charset="0"/>
            </a:endParaRPr>
          </a:p>
        </p:txBody>
      </p:sp>
      <p:sp>
        <p:nvSpPr>
          <p:cNvPr id="5" name="TextBox 4">
            <a:extLst>
              <a:ext uri="{FF2B5EF4-FFF2-40B4-BE49-F238E27FC236}">
                <a16:creationId xmlns:a16="http://schemas.microsoft.com/office/drawing/2014/main" id="{56A40126-B82C-4F3F-8E99-3AC24EBC2EFC}"/>
              </a:ext>
            </a:extLst>
          </p:cNvPr>
          <p:cNvSpPr txBox="1"/>
          <p:nvPr/>
        </p:nvSpPr>
        <p:spPr>
          <a:xfrm>
            <a:off x="5057775" y="4434475"/>
            <a:ext cx="2152650" cy="461665"/>
          </a:xfrm>
          <a:prstGeom prst="rect">
            <a:avLst/>
          </a:prstGeom>
          <a:noFill/>
        </p:spPr>
        <p:txBody>
          <a:bodyPr wrap="square" rtlCol="0">
            <a:spAutoFit/>
          </a:bodyPr>
          <a:lstStyle/>
          <a:p>
            <a:pPr algn="ctr"/>
            <a:r>
              <a:rPr lang="en-US" altLang="ko-KR" sz="2400" dirty="0">
                <a:solidFill>
                  <a:schemeClr val="bg1"/>
                </a:solidFill>
                <a:latin typeface="SF Pro Display" panose="00000500000000000000" pitchFamily="50" charset="0"/>
                <a:ea typeface="SF Pro Display" panose="00000500000000000000" pitchFamily="50" charset="0"/>
              </a:rPr>
              <a:t>#04</a:t>
            </a:r>
            <a:endParaRPr lang="ko-KR" altLang="en-US" sz="2400" dirty="0">
              <a:solidFill>
                <a:schemeClr val="bg1"/>
              </a:solidFill>
              <a:latin typeface="SF Pro Display" panose="00000500000000000000" pitchFamily="50" charset="0"/>
            </a:endParaRPr>
          </a:p>
        </p:txBody>
      </p:sp>
    </p:spTree>
    <p:extLst>
      <p:ext uri="{BB962C8B-B14F-4D97-AF65-F5344CB8AC3E}">
        <p14:creationId xmlns:p14="http://schemas.microsoft.com/office/powerpoint/2010/main" val="330375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4" y="257420"/>
            <a:ext cx="11165665" cy="1325563"/>
          </a:xfrm>
        </p:spPr>
        <p:txBody>
          <a:bodyPr>
            <a:normAutofit/>
          </a:bodyPr>
          <a:lstStyle/>
          <a:p>
            <a:r>
              <a:rPr lang="en-US" sz="3600" b="1" dirty="0"/>
              <a:t>Expected Deadlines and Process</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21</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#04</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Project Milestone</a:t>
              </a:r>
              <a:endParaRPr lang="ko-KR" altLang="en-US" sz="2000" b="1" dirty="0">
                <a:latin typeface="SF Pro Display" panose="00000500000000000000" pitchFamily="50" charset="0"/>
              </a:endParaRPr>
            </a:p>
          </p:txBody>
        </p:sp>
      </p:grpSp>
      <p:graphicFrame>
        <p:nvGraphicFramePr>
          <p:cNvPr id="4" name="Table 3">
            <a:extLst>
              <a:ext uri="{FF2B5EF4-FFF2-40B4-BE49-F238E27FC236}">
                <a16:creationId xmlns:a16="http://schemas.microsoft.com/office/drawing/2014/main" id="{DF346F95-AC95-49E0-BDB9-84D628F903D9}"/>
              </a:ext>
            </a:extLst>
          </p:cNvPr>
          <p:cNvGraphicFramePr>
            <a:graphicFrameLocks noGrp="1"/>
          </p:cNvGraphicFramePr>
          <p:nvPr>
            <p:extLst>
              <p:ext uri="{D42A27DB-BD31-4B8C-83A1-F6EECF244321}">
                <p14:modId xmlns:p14="http://schemas.microsoft.com/office/powerpoint/2010/main" val="1113277808"/>
              </p:ext>
            </p:extLst>
          </p:nvPr>
        </p:nvGraphicFramePr>
        <p:xfrm>
          <a:off x="838199" y="1442671"/>
          <a:ext cx="10515601" cy="4133652"/>
        </p:xfrm>
        <a:graphic>
          <a:graphicData uri="http://schemas.openxmlformats.org/drawingml/2006/table">
            <a:tbl>
              <a:tblPr firstRow="1" bandRow="1">
                <a:tableStyleId>{5C22544A-7EE6-4342-B048-85BDC9FD1C3A}</a:tableStyleId>
              </a:tblPr>
              <a:tblGrid>
                <a:gridCol w="6379531">
                  <a:extLst>
                    <a:ext uri="{9D8B030D-6E8A-4147-A177-3AD203B41FA5}">
                      <a16:colId xmlns:a16="http://schemas.microsoft.com/office/drawing/2014/main" val="1168124854"/>
                    </a:ext>
                  </a:extLst>
                </a:gridCol>
                <a:gridCol w="4136070">
                  <a:extLst>
                    <a:ext uri="{9D8B030D-6E8A-4147-A177-3AD203B41FA5}">
                      <a16:colId xmlns:a16="http://schemas.microsoft.com/office/drawing/2014/main" val="2732914831"/>
                    </a:ext>
                  </a:extLst>
                </a:gridCol>
              </a:tblGrid>
              <a:tr h="504227">
                <a:tc>
                  <a:txBody>
                    <a:bodyPr/>
                    <a:lstStyle/>
                    <a:p>
                      <a:pPr algn="ctr">
                        <a:lnSpc>
                          <a:spcPct val="200000"/>
                        </a:lnSpc>
                        <a:spcAft>
                          <a:spcPts val="800"/>
                        </a:spcAft>
                      </a:pPr>
                      <a:r>
                        <a:rPr lang="en-GB" sz="1900">
                          <a:effectLst/>
                        </a:rPr>
                        <a:t>Phase</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800"/>
                        </a:spcAft>
                      </a:pPr>
                      <a:r>
                        <a:rPr lang="en-GB" sz="1900">
                          <a:effectLst/>
                        </a:rPr>
                        <a:t>Expected Deadline</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3109954567"/>
                  </a:ext>
                </a:extLst>
              </a:tr>
              <a:tr h="504227">
                <a:tc>
                  <a:txBody>
                    <a:bodyPr/>
                    <a:lstStyle/>
                    <a:p>
                      <a:pPr algn="ctr">
                        <a:lnSpc>
                          <a:spcPct val="200000"/>
                        </a:lnSpc>
                        <a:spcAft>
                          <a:spcPts val="800"/>
                        </a:spcAft>
                      </a:pPr>
                      <a:r>
                        <a:rPr lang="en-GB" sz="1900">
                          <a:effectLst/>
                        </a:rPr>
                        <a:t>Conceptualization &amp;Survey </a:t>
                      </a:r>
                      <a:r>
                        <a:rPr lang="en-US" sz="1900">
                          <a:effectLst/>
                        </a:rPr>
                        <a:t>&amp; Proposal</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800"/>
                        </a:spcAft>
                      </a:pPr>
                      <a:r>
                        <a:rPr lang="en-US" sz="1900">
                          <a:effectLst/>
                        </a:rPr>
                        <a:t>4/6</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2889537219"/>
                  </a:ext>
                </a:extLst>
              </a:tr>
              <a:tr h="1074015">
                <a:tc>
                  <a:txBody>
                    <a:bodyPr/>
                    <a:lstStyle/>
                    <a:p>
                      <a:pPr algn="ctr">
                        <a:lnSpc>
                          <a:spcPct val="200000"/>
                        </a:lnSpc>
                        <a:spcAft>
                          <a:spcPts val="800"/>
                        </a:spcAft>
                      </a:pPr>
                      <a:r>
                        <a:rPr lang="en-GB" sz="1900">
                          <a:effectLst/>
                        </a:rPr>
                        <a:t>Project Proposal Presentation &amp; User Requirements Documentation</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800"/>
                        </a:spcAft>
                      </a:pPr>
                      <a:r>
                        <a:rPr lang="en-US" sz="1900">
                          <a:effectLst/>
                        </a:rPr>
                        <a:t>4/13</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4227322077"/>
                  </a:ext>
                </a:extLst>
              </a:tr>
              <a:tr h="504227">
                <a:tc>
                  <a:txBody>
                    <a:bodyPr/>
                    <a:lstStyle/>
                    <a:p>
                      <a:pPr algn="ctr">
                        <a:lnSpc>
                          <a:spcPct val="200000"/>
                        </a:lnSpc>
                        <a:spcAft>
                          <a:spcPts val="800"/>
                        </a:spcAft>
                      </a:pPr>
                      <a:r>
                        <a:rPr lang="en-GB" sz="1900">
                          <a:effectLst/>
                        </a:rPr>
                        <a:t>Environmental Setting &amp; Design 1</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800"/>
                        </a:spcAft>
                      </a:pPr>
                      <a:r>
                        <a:rPr lang="en-US" sz="1900">
                          <a:effectLst/>
                        </a:rPr>
                        <a:t>4/20</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2077768664"/>
                  </a:ext>
                </a:extLst>
              </a:tr>
              <a:tr h="504227">
                <a:tc>
                  <a:txBody>
                    <a:bodyPr/>
                    <a:lstStyle/>
                    <a:p>
                      <a:pPr algn="ctr">
                        <a:lnSpc>
                          <a:spcPct val="200000"/>
                        </a:lnSpc>
                        <a:spcAft>
                          <a:spcPts val="0"/>
                        </a:spcAft>
                      </a:pPr>
                      <a:r>
                        <a:rPr lang="en-GB" sz="1900">
                          <a:effectLst/>
                        </a:rPr>
                        <a:t>Design 2</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0"/>
                        </a:spcAft>
                      </a:pPr>
                      <a:r>
                        <a:rPr lang="en-US" sz="1900">
                          <a:effectLst/>
                        </a:rPr>
                        <a:t>4/27</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2098950075"/>
                  </a:ext>
                </a:extLst>
              </a:tr>
              <a:tr h="535303">
                <a:tc>
                  <a:txBody>
                    <a:bodyPr/>
                    <a:lstStyle/>
                    <a:p>
                      <a:pPr algn="ctr">
                        <a:lnSpc>
                          <a:spcPct val="200000"/>
                        </a:lnSpc>
                        <a:spcAft>
                          <a:spcPts val="800"/>
                        </a:spcAft>
                      </a:pPr>
                      <a:r>
                        <a:rPr lang="en-GB" sz="1900">
                          <a:effectLst/>
                        </a:rPr>
                        <a:t>Development (Frontend and Backend) </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800"/>
                        </a:spcAft>
                      </a:pPr>
                      <a:r>
                        <a:rPr lang="en-US" sz="1900">
                          <a:effectLst/>
                        </a:rPr>
                        <a:t>5/31</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3494087082"/>
                  </a:ext>
                </a:extLst>
              </a:tr>
              <a:tr h="504227">
                <a:tc>
                  <a:txBody>
                    <a:bodyPr/>
                    <a:lstStyle/>
                    <a:p>
                      <a:pPr algn="ctr">
                        <a:lnSpc>
                          <a:spcPct val="200000"/>
                        </a:lnSpc>
                        <a:spcAft>
                          <a:spcPts val="800"/>
                        </a:spcAft>
                      </a:pPr>
                      <a:r>
                        <a:rPr lang="en-GB" sz="1900">
                          <a:effectLst/>
                        </a:rPr>
                        <a:t>System Integration &amp; Deployment &amp;Testing</a:t>
                      </a:r>
                      <a:endParaRPr lang="en-US" sz="170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tc>
                  <a:txBody>
                    <a:bodyPr/>
                    <a:lstStyle/>
                    <a:p>
                      <a:pPr algn="ctr">
                        <a:lnSpc>
                          <a:spcPct val="200000"/>
                        </a:lnSpc>
                        <a:spcAft>
                          <a:spcPts val="800"/>
                        </a:spcAft>
                      </a:pPr>
                      <a:r>
                        <a:rPr lang="en-US" sz="1900" dirty="0">
                          <a:effectLst/>
                        </a:rPr>
                        <a:t>6/9</a:t>
                      </a:r>
                      <a:endParaRPr lang="en-US" sz="1700" dirty="0">
                        <a:effectLst/>
                        <a:latin typeface="Calibri" panose="020F0502020204030204" pitchFamily="34" charset="0"/>
                        <a:ea typeface="맑은 고딕" panose="020B0503020000020004" pitchFamily="50" charset="-127"/>
                        <a:cs typeface="Arial" panose="020B0604020202020204" pitchFamily="34" charset="0"/>
                      </a:endParaRPr>
                    </a:p>
                  </a:txBody>
                  <a:tcPr marL="108263" marR="108263" marT="0" marB="0"/>
                </a:tc>
                <a:extLst>
                  <a:ext uri="{0D108BD9-81ED-4DB2-BD59-A6C34878D82A}">
                    <a16:rowId xmlns:a16="http://schemas.microsoft.com/office/drawing/2014/main" val="3845114865"/>
                  </a:ext>
                </a:extLst>
              </a:tr>
            </a:tbl>
          </a:graphicData>
        </a:graphic>
      </p:graphicFrame>
    </p:spTree>
    <p:extLst>
      <p:ext uri="{BB962C8B-B14F-4D97-AF65-F5344CB8AC3E}">
        <p14:creationId xmlns:p14="http://schemas.microsoft.com/office/powerpoint/2010/main" val="272585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E5AE31-3896-4346-8E3F-576851159732}"/>
              </a:ext>
            </a:extLst>
          </p:cNvPr>
          <p:cNvGrpSpPr/>
          <p:nvPr/>
        </p:nvGrpSpPr>
        <p:grpSpPr>
          <a:xfrm>
            <a:off x="247853" y="222341"/>
            <a:ext cx="11696294" cy="6294048"/>
            <a:chOff x="247853" y="281976"/>
            <a:chExt cx="11696294" cy="6294048"/>
          </a:xfrm>
          <a:solidFill>
            <a:schemeClr val="bg2">
              <a:lumMod val="25000"/>
            </a:schemeClr>
          </a:solidFill>
        </p:grpSpPr>
        <p:sp>
          <p:nvSpPr>
            <p:cNvPr id="8" name="Rectangle 7">
              <a:extLst>
                <a:ext uri="{FF2B5EF4-FFF2-40B4-BE49-F238E27FC236}">
                  <a16:creationId xmlns:a16="http://schemas.microsoft.com/office/drawing/2014/main" id="{C4FE29D2-2F4A-4858-BDCD-9277F55550B0}"/>
                </a:ext>
              </a:extLst>
            </p:cNvPr>
            <p:cNvSpPr/>
            <p:nvPr/>
          </p:nvSpPr>
          <p:spPr>
            <a:xfrm>
              <a:off x="247853" y="281976"/>
              <a:ext cx="11696294" cy="6294048"/>
            </a:xfrm>
            <a:prstGeom prst="rect">
              <a:avLst/>
            </a:prstGeom>
            <a:grp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1410C1-1E4E-4922-9E03-7D511D2452F5}"/>
                </a:ext>
              </a:extLst>
            </p:cNvPr>
            <p:cNvSpPr/>
            <p:nvPr/>
          </p:nvSpPr>
          <p:spPr>
            <a:xfrm>
              <a:off x="321734" y="361950"/>
              <a:ext cx="11548532" cy="6105525"/>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제목 3">
            <a:extLst>
              <a:ext uri="{FF2B5EF4-FFF2-40B4-BE49-F238E27FC236}">
                <a16:creationId xmlns:a16="http://schemas.microsoft.com/office/drawing/2014/main" id="{A6B89056-D46C-415E-A880-721254623FC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latinLnBrk="0"/>
            <a:r>
              <a:rPr lang="en-US" altLang="ko-KR" sz="9600" b="1" dirty="0" err="1">
                <a:solidFill>
                  <a:schemeClr val="bg1"/>
                </a:solidFill>
                <a:latin typeface="SF Pro Display" panose="00000500000000000000" pitchFamily="50" charset="0"/>
                <a:ea typeface="SF Pro Display" panose="00000500000000000000" pitchFamily="50" charset="0"/>
              </a:rPr>
              <a:t>QnA</a:t>
            </a:r>
            <a:endParaRPr lang="en-US" altLang="ko-KR" sz="9600" b="1" kern="1200" dirty="0">
              <a:solidFill>
                <a:schemeClr val="bg1"/>
              </a:solidFill>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37483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E5AE31-3896-4346-8E3F-576851159732}"/>
              </a:ext>
            </a:extLst>
          </p:cNvPr>
          <p:cNvGrpSpPr/>
          <p:nvPr/>
        </p:nvGrpSpPr>
        <p:grpSpPr>
          <a:xfrm>
            <a:off x="247853" y="242219"/>
            <a:ext cx="11696294" cy="6294048"/>
            <a:chOff x="247853" y="281976"/>
            <a:chExt cx="11696294" cy="6294048"/>
          </a:xfrm>
          <a:solidFill>
            <a:schemeClr val="bg2">
              <a:lumMod val="25000"/>
            </a:schemeClr>
          </a:solidFill>
        </p:grpSpPr>
        <p:sp>
          <p:nvSpPr>
            <p:cNvPr id="8" name="Rectangle 7">
              <a:extLst>
                <a:ext uri="{FF2B5EF4-FFF2-40B4-BE49-F238E27FC236}">
                  <a16:creationId xmlns:a16="http://schemas.microsoft.com/office/drawing/2014/main" id="{C4FE29D2-2F4A-4858-BDCD-9277F55550B0}"/>
                </a:ext>
              </a:extLst>
            </p:cNvPr>
            <p:cNvSpPr/>
            <p:nvPr/>
          </p:nvSpPr>
          <p:spPr>
            <a:xfrm>
              <a:off x="247853" y="281976"/>
              <a:ext cx="11696294" cy="6294048"/>
            </a:xfrm>
            <a:prstGeom prst="rect">
              <a:avLst/>
            </a:prstGeom>
            <a:grp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1410C1-1E4E-4922-9E03-7D511D2452F5}"/>
                </a:ext>
              </a:extLst>
            </p:cNvPr>
            <p:cNvSpPr/>
            <p:nvPr/>
          </p:nvSpPr>
          <p:spPr>
            <a:xfrm>
              <a:off x="321734" y="361950"/>
              <a:ext cx="11548532" cy="6105525"/>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제목 3">
            <a:extLst>
              <a:ext uri="{FF2B5EF4-FFF2-40B4-BE49-F238E27FC236}">
                <a16:creationId xmlns:a16="http://schemas.microsoft.com/office/drawing/2014/main" id="{A6B89056-D46C-415E-A880-721254623FC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latinLnBrk="0"/>
            <a:r>
              <a:rPr lang="en-US" altLang="ko-KR" sz="5400" b="1" kern="1200" dirty="0">
                <a:solidFill>
                  <a:schemeClr val="bg1"/>
                </a:solidFill>
                <a:latin typeface="SF Pro Display" panose="00000500000000000000" pitchFamily="50" charset="0"/>
                <a:ea typeface="SF Pro Display" panose="00000500000000000000" pitchFamily="50" charset="0"/>
              </a:rPr>
              <a:t>Introduction</a:t>
            </a:r>
          </a:p>
        </p:txBody>
      </p:sp>
      <p:sp>
        <p:nvSpPr>
          <p:cNvPr id="5" name="TextBox 4">
            <a:extLst>
              <a:ext uri="{FF2B5EF4-FFF2-40B4-BE49-F238E27FC236}">
                <a16:creationId xmlns:a16="http://schemas.microsoft.com/office/drawing/2014/main" id="{56A40126-B82C-4F3F-8E99-3AC24EBC2EFC}"/>
              </a:ext>
            </a:extLst>
          </p:cNvPr>
          <p:cNvSpPr txBox="1"/>
          <p:nvPr/>
        </p:nvSpPr>
        <p:spPr>
          <a:xfrm>
            <a:off x="5057775" y="4434475"/>
            <a:ext cx="2152650" cy="461665"/>
          </a:xfrm>
          <a:prstGeom prst="rect">
            <a:avLst/>
          </a:prstGeom>
          <a:noFill/>
        </p:spPr>
        <p:txBody>
          <a:bodyPr wrap="square" rtlCol="0">
            <a:spAutoFit/>
          </a:bodyPr>
          <a:lstStyle/>
          <a:p>
            <a:pPr algn="ctr"/>
            <a:r>
              <a:rPr lang="en-US" altLang="ko-KR" sz="2400" dirty="0">
                <a:solidFill>
                  <a:schemeClr val="bg1"/>
                </a:solidFill>
                <a:latin typeface="SF Pro Display" panose="00000500000000000000" pitchFamily="50" charset="0"/>
                <a:ea typeface="SF Pro Display" panose="00000500000000000000" pitchFamily="50" charset="0"/>
              </a:rPr>
              <a:t>#01</a:t>
            </a:r>
            <a:endParaRPr lang="ko-KR" altLang="en-US" sz="2400" dirty="0">
              <a:solidFill>
                <a:schemeClr val="bg1"/>
              </a:solidFill>
              <a:latin typeface="SF Pro Display" panose="00000500000000000000" pitchFamily="50" charset="0"/>
            </a:endParaRPr>
          </a:p>
        </p:txBody>
      </p:sp>
    </p:spTree>
    <p:extLst>
      <p:ext uri="{BB962C8B-B14F-4D97-AF65-F5344CB8AC3E}">
        <p14:creationId xmlns:p14="http://schemas.microsoft.com/office/powerpoint/2010/main" val="278557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lvl="0">
              <a:defRPr/>
            </a:pPr>
            <a:fld id="{3AF9E9AF-EAD7-4D69-8DE9-87B5A6EA171F}" type="slidenum">
              <a:rPr lang="en-US"/>
              <a:pPr lvl="0">
                <a:defRPr/>
              </a:pPr>
              <a:t>4</a:t>
            </a:fld>
            <a:endParaRPr lang="en-US"/>
          </a:p>
        </p:txBody>
      </p:sp>
      <p:grpSp>
        <p:nvGrpSpPr>
          <p:cNvPr id="4" name="그룹 12"/>
          <p:cNvGrpSpPr/>
          <p:nvPr/>
        </p:nvGrpSpPr>
        <p:grpSpPr>
          <a:xfrm>
            <a:off x="8878958" y="5796400"/>
            <a:ext cx="2563024" cy="589409"/>
            <a:chOff x="9260756" y="5796400"/>
            <a:chExt cx="2181225" cy="589409"/>
          </a:xfrm>
        </p:grpSpPr>
        <p:sp>
          <p:nvSpPr>
            <p:cNvPr id="5" name="TextBox 4"/>
            <p:cNvSpPr txBox="1"/>
            <p:nvPr/>
          </p:nvSpPr>
          <p:spPr>
            <a:xfrm>
              <a:off x="9375056" y="5796400"/>
              <a:ext cx="2066925" cy="369332"/>
            </a:xfrm>
            <a:prstGeom prst="rect">
              <a:avLst/>
            </a:prstGeom>
            <a:noFill/>
          </p:spPr>
          <p:txBody>
            <a:bodyPr wrap="square">
              <a:spAutoFit/>
            </a:bodyPr>
            <a:lstStyle/>
            <a:p>
              <a:pPr algn="r">
                <a:defRPr/>
              </a:pPr>
              <a:r>
                <a:rPr lang="en-US" altLang="ko-KR">
                  <a:latin typeface="SF Pro Display"/>
                  <a:ea typeface="SF Pro Display"/>
                </a:rPr>
                <a:t>#01</a:t>
              </a:r>
            </a:p>
          </p:txBody>
        </p:sp>
        <p:sp>
          <p:nvSpPr>
            <p:cNvPr id="6" name="TextBox 5"/>
            <p:cNvSpPr txBox="1"/>
            <p:nvPr/>
          </p:nvSpPr>
          <p:spPr>
            <a:xfrm>
              <a:off x="9260756" y="5985699"/>
              <a:ext cx="2181225" cy="400110"/>
            </a:xfrm>
            <a:prstGeom prst="rect">
              <a:avLst/>
            </a:prstGeom>
            <a:noFill/>
          </p:spPr>
          <p:txBody>
            <a:bodyPr wrap="square">
              <a:spAutoFit/>
            </a:bodyPr>
            <a:lstStyle/>
            <a:p>
              <a:pPr algn="r">
                <a:defRPr/>
              </a:pPr>
              <a:r>
                <a:rPr lang="en-US" altLang="ko-KR" sz="2000" b="1">
                  <a:latin typeface="SF Pro Display"/>
                </a:rPr>
                <a:t>Introduction</a:t>
              </a:r>
              <a:endParaRPr lang="ko-KR" altLang="en-US" sz="2000" b="1">
                <a:latin typeface="SF Pro Display"/>
              </a:endParaRPr>
            </a:p>
          </p:txBody>
        </p:sp>
      </p:grpSp>
      <p:pic>
        <p:nvPicPr>
          <p:cNvPr id="12" name="Picture 11"/>
          <p:cNvPicPr>
            <a:picLocks noChangeAspect="1"/>
          </p:cNvPicPr>
          <p:nvPr/>
        </p:nvPicPr>
        <p:blipFill rotWithShape="1">
          <a:blip r:embed="rId3"/>
          <a:stretch>
            <a:fillRect/>
          </a:stretch>
        </p:blipFill>
        <p:spPr>
          <a:xfrm>
            <a:off x="3238853" y="1317492"/>
            <a:ext cx="5714294" cy="3214290"/>
          </a:xfrm>
          <a:prstGeom prst="rect">
            <a:avLst/>
          </a:prstGeom>
        </p:spPr>
      </p:pic>
      <p:sp>
        <p:nvSpPr>
          <p:cNvPr id="13" name="TextBox 12"/>
          <p:cNvSpPr txBox="1"/>
          <p:nvPr/>
        </p:nvSpPr>
        <p:spPr>
          <a:xfrm>
            <a:off x="980719" y="4866568"/>
            <a:ext cx="10272962" cy="830997"/>
          </a:xfrm>
          <a:prstGeom prst="rect">
            <a:avLst/>
          </a:prstGeom>
        </p:spPr>
        <p:txBody>
          <a:bodyPr wrap="square">
            <a:spAutoFit/>
          </a:bodyPr>
          <a:lstStyle/>
          <a:p>
            <a:pPr>
              <a:defRPr/>
            </a:pPr>
            <a:r>
              <a:rPr lang="en-US" altLang="ko-KR" sz="2400" dirty="0"/>
              <a:t>A language that employs signs made with the hands and other movements, including facial expressions and postures of the body.</a:t>
            </a:r>
          </a:p>
        </p:txBody>
      </p:sp>
      <p:sp>
        <p:nvSpPr>
          <p:cNvPr id="14" name="Title 1"/>
          <p:cNvSpPr>
            <a:spLocks noGrp="1"/>
          </p:cNvSpPr>
          <p:nvPr>
            <p:ph type="title"/>
          </p:nvPr>
        </p:nvSpPr>
        <p:spPr>
          <a:xfrm>
            <a:off x="547915" y="257420"/>
            <a:ext cx="10515600" cy="1325563"/>
          </a:xfrm>
        </p:spPr>
        <p:txBody>
          <a:bodyPr vert="horz" lIns="91440" tIns="45720" rIns="91440" bIns="45720" anchor="ctr">
            <a:normAutofit/>
          </a:bodyPr>
          <a:lstStyle/>
          <a:p>
            <a:pPr lvl="0">
              <a:defRPr/>
            </a:pPr>
            <a:r>
              <a:rPr lang="en-US" altLang="ko-KR" sz="3600" b="1" dirty="0"/>
              <a:t>What is Sign Language?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lvl="0">
              <a:defRPr/>
            </a:pPr>
            <a:fld id="{3AF9E9AF-EAD7-4D69-8DE9-87B5A6EA171F}" type="slidenum">
              <a:rPr lang="en-US"/>
              <a:pPr lvl="0">
                <a:defRPr/>
              </a:pPr>
              <a:t>5</a:t>
            </a:fld>
            <a:endParaRPr lang="en-US"/>
          </a:p>
        </p:txBody>
      </p:sp>
      <p:grpSp>
        <p:nvGrpSpPr>
          <p:cNvPr id="4" name="그룹 12"/>
          <p:cNvGrpSpPr/>
          <p:nvPr/>
        </p:nvGrpSpPr>
        <p:grpSpPr>
          <a:xfrm>
            <a:off x="8878958" y="5796400"/>
            <a:ext cx="2563024" cy="589409"/>
            <a:chOff x="9260756" y="5796400"/>
            <a:chExt cx="2181225" cy="589409"/>
          </a:xfrm>
        </p:grpSpPr>
        <p:sp>
          <p:nvSpPr>
            <p:cNvPr id="5" name="TextBox 4"/>
            <p:cNvSpPr txBox="1"/>
            <p:nvPr/>
          </p:nvSpPr>
          <p:spPr>
            <a:xfrm>
              <a:off x="9375056" y="5796400"/>
              <a:ext cx="2066925" cy="369332"/>
            </a:xfrm>
            <a:prstGeom prst="rect">
              <a:avLst/>
            </a:prstGeom>
            <a:noFill/>
          </p:spPr>
          <p:txBody>
            <a:bodyPr wrap="square">
              <a:spAutoFit/>
            </a:bodyPr>
            <a:lstStyle/>
            <a:p>
              <a:pPr algn="r">
                <a:defRPr/>
              </a:pPr>
              <a:r>
                <a:rPr lang="en-US" altLang="ko-KR">
                  <a:latin typeface="SF Pro Display"/>
                  <a:ea typeface="SF Pro Display"/>
                </a:rPr>
                <a:t>#01</a:t>
              </a:r>
            </a:p>
          </p:txBody>
        </p:sp>
        <p:sp>
          <p:nvSpPr>
            <p:cNvPr id="6" name="TextBox 5"/>
            <p:cNvSpPr txBox="1"/>
            <p:nvPr/>
          </p:nvSpPr>
          <p:spPr>
            <a:xfrm>
              <a:off x="9260756" y="5985699"/>
              <a:ext cx="2181225" cy="400110"/>
            </a:xfrm>
            <a:prstGeom prst="rect">
              <a:avLst/>
            </a:prstGeom>
            <a:noFill/>
          </p:spPr>
          <p:txBody>
            <a:bodyPr wrap="square">
              <a:spAutoFit/>
            </a:bodyPr>
            <a:lstStyle/>
            <a:p>
              <a:pPr algn="r">
                <a:defRPr/>
              </a:pPr>
              <a:r>
                <a:rPr lang="en-US" altLang="ko-KR" sz="2000" b="1">
                  <a:latin typeface="SF Pro Display"/>
                </a:rPr>
                <a:t>Introduction</a:t>
              </a:r>
              <a:endParaRPr lang="ko-KR" altLang="en-US" sz="2000" b="1">
                <a:latin typeface="SF Pro Display"/>
              </a:endParaRPr>
            </a:p>
          </p:txBody>
        </p:sp>
      </p:grpSp>
      <p:pic>
        <p:nvPicPr>
          <p:cNvPr id="12" name="Picture 11"/>
          <p:cNvPicPr/>
          <p:nvPr/>
        </p:nvPicPr>
        <p:blipFill rotWithShape="1">
          <a:blip r:embed="rId3"/>
          <a:stretch>
            <a:fillRect/>
          </a:stretch>
        </p:blipFill>
        <p:spPr>
          <a:xfrm>
            <a:off x="2200277" y="3831521"/>
            <a:ext cx="2700337" cy="1620202"/>
          </a:xfrm>
          <a:prstGeom prst="rect">
            <a:avLst/>
          </a:prstGeom>
        </p:spPr>
      </p:pic>
      <p:pic>
        <p:nvPicPr>
          <p:cNvPr id="14" name="Picture 13"/>
          <p:cNvPicPr/>
          <p:nvPr/>
        </p:nvPicPr>
        <p:blipFill rotWithShape="1">
          <a:blip r:embed="rId4"/>
          <a:stretch>
            <a:fillRect/>
          </a:stretch>
        </p:blipFill>
        <p:spPr>
          <a:xfrm>
            <a:off x="7108292" y="1431404"/>
            <a:ext cx="2700337" cy="1620202"/>
          </a:xfrm>
          <a:prstGeom prst="rect">
            <a:avLst/>
          </a:prstGeom>
        </p:spPr>
      </p:pic>
      <p:pic>
        <p:nvPicPr>
          <p:cNvPr id="15" name="Picture 14"/>
          <p:cNvPicPr/>
          <p:nvPr/>
        </p:nvPicPr>
        <p:blipFill rotWithShape="1">
          <a:blip r:embed="rId5"/>
          <a:stretch>
            <a:fillRect/>
          </a:stretch>
        </p:blipFill>
        <p:spPr>
          <a:xfrm>
            <a:off x="2152120" y="1421055"/>
            <a:ext cx="2700337" cy="1620202"/>
          </a:xfrm>
          <a:prstGeom prst="rect">
            <a:avLst/>
          </a:prstGeom>
        </p:spPr>
      </p:pic>
      <p:sp>
        <p:nvSpPr>
          <p:cNvPr id="16" name="Title 1"/>
          <p:cNvSpPr>
            <a:spLocks noGrp="1"/>
          </p:cNvSpPr>
          <p:nvPr>
            <p:ph type="title"/>
          </p:nvPr>
        </p:nvSpPr>
        <p:spPr>
          <a:xfrm>
            <a:off x="547915" y="257420"/>
            <a:ext cx="10515600" cy="1325563"/>
          </a:xfrm>
        </p:spPr>
        <p:txBody>
          <a:bodyPr vert="horz" lIns="91440" tIns="45720" rIns="91440" bIns="45720" anchor="ctr">
            <a:normAutofit/>
          </a:bodyPr>
          <a:lstStyle/>
          <a:p>
            <a:pPr lvl="0">
              <a:defRPr/>
            </a:pPr>
            <a:r>
              <a:rPr lang="en-US" altLang="ko-KR" sz="3600" b="1" dirty="0"/>
              <a:t>Trends </a:t>
            </a:r>
            <a:r>
              <a:rPr lang="en-US" altLang="ko-KR" sz="3600" b="1"/>
              <a:t>of Sign </a:t>
            </a:r>
            <a:r>
              <a:rPr lang="en-US" altLang="ko-KR" sz="3600" b="1" dirty="0"/>
              <a:t>L</a:t>
            </a:r>
            <a:r>
              <a:rPr lang="en-US" altLang="ko-KR" sz="3600" b="1"/>
              <a:t>anguage </a:t>
            </a:r>
            <a:r>
              <a:rPr lang="en-US" altLang="ko-KR" sz="3600" b="1" dirty="0"/>
              <a:t>Translation</a:t>
            </a:r>
          </a:p>
        </p:txBody>
      </p:sp>
      <p:pic>
        <p:nvPicPr>
          <p:cNvPr id="21" name="Picture 20"/>
          <p:cNvPicPr/>
          <p:nvPr/>
        </p:nvPicPr>
        <p:blipFill rotWithShape="1">
          <a:blip r:embed="rId6"/>
          <a:stretch>
            <a:fillRect/>
          </a:stretch>
        </p:blipFill>
        <p:spPr>
          <a:xfrm>
            <a:off x="7200897" y="3816349"/>
            <a:ext cx="2700337" cy="1620202"/>
          </a:xfrm>
          <a:prstGeom prst="rect">
            <a:avLst/>
          </a:prstGeom>
        </p:spPr>
      </p:pic>
      <p:sp>
        <p:nvSpPr>
          <p:cNvPr id="22" name="TextBox 21"/>
          <p:cNvSpPr txBox="1"/>
          <p:nvPr/>
        </p:nvSpPr>
        <p:spPr>
          <a:xfrm>
            <a:off x="1786906" y="3087166"/>
            <a:ext cx="3797899" cy="369332"/>
          </a:xfrm>
          <a:prstGeom prst="rect">
            <a:avLst/>
          </a:prstGeom>
        </p:spPr>
        <p:txBody>
          <a:bodyPr wrap="none">
            <a:spAutoFit/>
          </a:bodyPr>
          <a:lstStyle/>
          <a:p>
            <a:pPr>
              <a:defRPr/>
            </a:pPr>
            <a:r>
              <a:rPr lang="en-US" altLang="ko-KR" dirty="0"/>
              <a:t>1. Wired Glove/ Specialized Hardware</a:t>
            </a:r>
          </a:p>
        </p:txBody>
      </p:sp>
      <p:sp>
        <p:nvSpPr>
          <p:cNvPr id="23" name="TextBox 22"/>
          <p:cNvSpPr txBox="1"/>
          <p:nvPr/>
        </p:nvSpPr>
        <p:spPr>
          <a:xfrm>
            <a:off x="7654925" y="3068955"/>
            <a:ext cx="1894840" cy="367665"/>
          </a:xfrm>
          <a:prstGeom prst="rect">
            <a:avLst/>
          </a:prstGeom>
        </p:spPr>
        <p:txBody>
          <a:bodyPr wrap="none">
            <a:spAutoFit/>
          </a:bodyPr>
          <a:lstStyle/>
          <a:p>
            <a:pPr>
              <a:defRPr/>
            </a:pPr>
            <a:r>
              <a:rPr lang="en-US" altLang="ko-KR" dirty="0"/>
              <a:t>2. Stereo Cameras</a:t>
            </a:r>
          </a:p>
        </p:txBody>
      </p:sp>
      <p:sp>
        <p:nvSpPr>
          <p:cNvPr id="24" name="TextBox 23"/>
          <p:cNvSpPr txBox="1"/>
          <p:nvPr/>
        </p:nvSpPr>
        <p:spPr>
          <a:xfrm>
            <a:off x="2460623" y="5453062"/>
            <a:ext cx="2431948" cy="369332"/>
          </a:xfrm>
          <a:prstGeom prst="rect">
            <a:avLst/>
          </a:prstGeom>
        </p:spPr>
        <p:txBody>
          <a:bodyPr wrap="none">
            <a:spAutoFit/>
          </a:bodyPr>
          <a:lstStyle/>
          <a:p>
            <a:pPr>
              <a:defRPr/>
            </a:pPr>
            <a:r>
              <a:rPr lang="en-US" altLang="ko-KR" dirty="0"/>
              <a:t>3. Depth-Aware Camera</a:t>
            </a:r>
          </a:p>
        </p:txBody>
      </p:sp>
      <p:sp>
        <p:nvSpPr>
          <p:cNvPr id="25" name="TextBox 24"/>
          <p:cNvSpPr txBox="1"/>
          <p:nvPr/>
        </p:nvSpPr>
        <p:spPr>
          <a:xfrm>
            <a:off x="7827955" y="5484812"/>
            <a:ext cx="1817058" cy="369332"/>
          </a:xfrm>
          <a:prstGeom prst="rect">
            <a:avLst/>
          </a:prstGeom>
        </p:spPr>
        <p:txBody>
          <a:bodyPr wrap="square">
            <a:spAutoFit/>
          </a:bodyPr>
          <a:lstStyle/>
          <a:p>
            <a:pPr>
              <a:defRPr/>
            </a:pPr>
            <a:r>
              <a:rPr lang="en-US" altLang="ko-KR" dirty="0"/>
              <a:t>4. Single Camera</a:t>
            </a:r>
          </a:p>
        </p:txBody>
      </p:sp>
      <p:sp>
        <p:nvSpPr>
          <p:cNvPr id="19" name="Rectangle 18">
            <a:extLst>
              <a:ext uri="{FF2B5EF4-FFF2-40B4-BE49-F238E27FC236}">
                <a16:creationId xmlns:a16="http://schemas.microsoft.com/office/drawing/2014/main" id="{46470208-1FA0-4E97-B2BF-76B10E23779C}"/>
              </a:ext>
            </a:extLst>
          </p:cNvPr>
          <p:cNvSpPr/>
          <p:nvPr/>
        </p:nvSpPr>
        <p:spPr>
          <a:xfrm>
            <a:off x="1876561" y="1152938"/>
            <a:ext cx="3527014" cy="2328683"/>
          </a:xfrm>
          <a:prstGeom prst="rect">
            <a:avLst/>
          </a:prstGeom>
          <a:solidFill>
            <a:schemeClr val="bg2">
              <a:lumMod val="75000"/>
              <a:alpha val="76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1"/>
                </a:solidFill>
              </a:rPr>
              <a:t>SMT</a:t>
            </a:r>
          </a:p>
        </p:txBody>
      </p:sp>
      <p:sp>
        <p:nvSpPr>
          <p:cNvPr id="20" name="Rectangle 19">
            <a:extLst>
              <a:ext uri="{FF2B5EF4-FFF2-40B4-BE49-F238E27FC236}">
                <a16:creationId xmlns:a16="http://schemas.microsoft.com/office/drawing/2014/main" id="{50E1D3D5-1352-4A49-8462-04532E3E3973}"/>
              </a:ext>
            </a:extLst>
          </p:cNvPr>
          <p:cNvSpPr/>
          <p:nvPr/>
        </p:nvSpPr>
        <p:spPr>
          <a:xfrm>
            <a:off x="6620349" y="3704672"/>
            <a:ext cx="3527014" cy="2328683"/>
          </a:xfrm>
          <a:prstGeom prst="rect">
            <a:avLst/>
          </a:prstGeom>
          <a:solidFill>
            <a:schemeClr val="bg2">
              <a:lumMod val="75000"/>
              <a:alpha val="76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1"/>
                </a:solidFill>
              </a:rPr>
              <a:t>CNN</a:t>
            </a:r>
          </a:p>
        </p:txBody>
      </p:sp>
      <p:sp>
        <p:nvSpPr>
          <p:cNvPr id="26" name="Rectangle 25">
            <a:extLst>
              <a:ext uri="{FF2B5EF4-FFF2-40B4-BE49-F238E27FC236}">
                <a16:creationId xmlns:a16="http://schemas.microsoft.com/office/drawing/2014/main" id="{389BB15E-FDA6-44CE-89D4-1FCDC2EDFE0F}"/>
              </a:ext>
            </a:extLst>
          </p:cNvPr>
          <p:cNvSpPr/>
          <p:nvPr/>
        </p:nvSpPr>
        <p:spPr>
          <a:xfrm>
            <a:off x="6607197" y="1152937"/>
            <a:ext cx="3527014" cy="2328683"/>
          </a:xfrm>
          <a:prstGeom prst="rect">
            <a:avLst/>
          </a:prstGeom>
          <a:solidFill>
            <a:schemeClr val="bg2">
              <a:lumMod val="75000"/>
              <a:alpha val="76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1"/>
                </a:solidFill>
              </a:rPr>
              <a:t>CNN</a:t>
            </a:r>
          </a:p>
        </p:txBody>
      </p:sp>
      <p:sp>
        <p:nvSpPr>
          <p:cNvPr id="27" name="Rectangle 26">
            <a:extLst>
              <a:ext uri="{FF2B5EF4-FFF2-40B4-BE49-F238E27FC236}">
                <a16:creationId xmlns:a16="http://schemas.microsoft.com/office/drawing/2014/main" id="{2FB94E18-92EC-495F-9FC3-C26256D77FB0}"/>
              </a:ext>
            </a:extLst>
          </p:cNvPr>
          <p:cNvSpPr/>
          <p:nvPr/>
        </p:nvSpPr>
        <p:spPr>
          <a:xfrm>
            <a:off x="1876561" y="3704673"/>
            <a:ext cx="3527014" cy="2328683"/>
          </a:xfrm>
          <a:prstGeom prst="rect">
            <a:avLst/>
          </a:prstGeom>
          <a:solidFill>
            <a:schemeClr val="bg2">
              <a:lumMod val="75000"/>
              <a:alpha val="76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1"/>
                </a:solidFill>
              </a:rPr>
              <a:t>CNN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47915" y="257420"/>
            <a:ext cx="10515600" cy="1325563"/>
          </a:xfrm>
        </p:spPr>
        <p:txBody>
          <a:bodyPr>
            <a:normAutofit/>
          </a:bodyPr>
          <a:lstStyle/>
          <a:p>
            <a:pPr lvl="0">
              <a:defRPr/>
            </a:pPr>
            <a:r>
              <a:rPr lang="en-US" altLang="ko-KR" sz="3600" b="1" dirty="0"/>
              <a:t>Key Idea</a:t>
            </a:r>
          </a:p>
        </p:txBody>
      </p:sp>
      <p:sp>
        <p:nvSpPr>
          <p:cNvPr id="3" name="Slide Number Placeholder 2"/>
          <p:cNvSpPr>
            <a:spLocks noGrp="1"/>
          </p:cNvSpPr>
          <p:nvPr>
            <p:ph type="sldNum" sz="quarter" idx="12"/>
          </p:nvPr>
        </p:nvSpPr>
        <p:spPr/>
        <p:txBody>
          <a:bodyPr/>
          <a:lstStyle/>
          <a:p>
            <a:pPr lvl="0">
              <a:defRPr/>
            </a:pPr>
            <a:fld id="{3AF9E9AF-EAD7-4D69-8DE9-87B5A6EA171F}" type="slidenum">
              <a:rPr lang="en-US"/>
              <a:pPr lvl="0">
                <a:defRPr/>
              </a:pPr>
              <a:t>6</a:t>
            </a:fld>
            <a:endParaRPr lang="en-US"/>
          </a:p>
        </p:txBody>
      </p:sp>
      <p:grpSp>
        <p:nvGrpSpPr>
          <p:cNvPr id="9" name="그룹 12"/>
          <p:cNvGrpSpPr/>
          <p:nvPr/>
        </p:nvGrpSpPr>
        <p:grpSpPr>
          <a:xfrm>
            <a:off x="8878958" y="5796400"/>
            <a:ext cx="2563024" cy="589409"/>
            <a:chOff x="9260756" y="5796400"/>
            <a:chExt cx="2181225" cy="589409"/>
          </a:xfrm>
        </p:grpSpPr>
        <p:sp>
          <p:nvSpPr>
            <p:cNvPr id="10" name="TextBox 9"/>
            <p:cNvSpPr txBox="1"/>
            <p:nvPr/>
          </p:nvSpPr>
          <p:spPr>
            <a:xfrm>
              <a:off x="9375056" y="5796400"/>
              <a:ext cx="2066925" cy="369332"/>
            </a:xfrm>
            <a:prstGeom prst="rect">
              <a:avLst/>
            </a:prstGeom>
            <a:noFill/>
          </p:spPr>
          <p:txBody>
            <a:bodyPr wrap="square">
              <a:spAutoFit/>
            </a:bodyPr>
            <a:lstStyle/>
            <a:p>
              <a:pPr algn="r">
                <a:defRPr/>
              </a:pPr>
              <a:r>
                <a:rPr lang="en-US" altLang="ko-KR" dirty="0">
                  <a:latin typeface="SF Pro Display"/>
                  <a:ea typeface="SF Pro Display"/>
                </a:rPr>
                <a:t>#01</a:t>
              </a:r>
            </a:p>
          </p:txBody>
        </p:sp>
        <p:sp>
          <p:nvSpPr>
            <p:cNvPr id="11" name="TextBox 10"/>
            <p:cNvSpPr txBox="1"/>
            <p:nvPr/>
          </p:nvSpPr>
          <p:spPr>
            <a:xfrm>
              <a:off x="9260756" y="5985699"/>
              <a:ext cx="2181225" cy="400110"/>
            </a:xfrm>
            <a:prstGeom prst="rect">
              <a:avLst/>
            </a:prstGeom>
            <a:noFill/>
          </p:spPr>
          <p:txBody>
            <a:bodyPr wrap="square">
              <a:spAutoFit/>
            </a:bodyPr>
            <a:lstStyle/>
            <a:p>
              <a:pPr algn="r">
                <a:defRPr/>
              </a:pPr>
              <a:r>
                <a:rPr lang="en-US" altLang="ko-KR" sz="2000" b="1" dirty="0">
                  <a:latin typeface="SF Pro Display"/>
                </a:rPr>
                <a:t>Introduction</a:t>
              </a:r>
              <a:endParaRPr lang="ko-KR" altLang="en-US" sz="2000" b="1" dirty="0">
                <a:latin typeface="SF Pro Display"/>
              </a:endParaRPr>
            </a:p>
          </p:txBody>
        </p:sp>
      </p:grpSp>
      <p:pic>
        <p:nvPicPr>
          <p:cNvPr id="14" name="Picture 13"/>
          <p:cNvPicPr>
            <a:picLocks noChangeAspect="1"/>
          </p:cNvPicPr>
          <p:nvPr/>
        </p:nvPicPr>
        <p:blipFill rotWithShape="1">
          <a:blip r:embed="rId3"/>
          <a:stretch>
            <a:fillRect/>
          </a:stretch>
        </p:blipFill>
        <p:spPr>
          <a:xfrm>
            <a:off x="516557" y="1584634"/>
            <a:ext cx="4493593" cy="2755282"/>
          </a:xfrm>
          <a:prstGeom prst="rect">
            <a:avLst/>
          </a:prstGeom>
        </p:spPr>
      </p:pic>
      <p:pic>
        <p:nvPicPr>
          <p:cNvPr id="15" name="Picture 14"/>
          <p:cNvPicPr>
            <a:picLocks noChangeAspect="1"/>
          </p:cNvPicPr>
          <p:nvPr/>
        </p:nvPicPr>
        <p:blipFill rotWithShape="1">
          <a:blip r:embed="rId4"/>
          <a:stretch>
            <a:fillRect/>
          </a:stretch>
        </p:blipFill>
        <p:spPr>
          <a:xfrm rot="10783015">
            <a:off x="6885005" y="1568428"/>
            <a:ext cx="4706224" cy="2711492"/>
          </a:xfrm>
          <a:prstGeom prst="rect">
            <a:avLst/>
          </a:prstGeom>
        </p:spPr>
      </p:pic>
      <p:sp>
        <p:nvSpPr>
          <p:cNvPr id="17" name="Cross 16"/>
          <p:cNvSpPr/>
          <p:nvPr/>
        </p:nvSpPr>
        <p:spPr>
          <a:xfrm>
            <a:off x="5429250" y="2406649"/>
            <a:ext cx="939800" cy="939800"/>
          </a:xfrm>
          <a:prstGeom prst="plus">
            <a:avLst>
              <a:gd name="adj" fmla="val 40625"/>
            </a:avLst>
          </a:prstGeom>
          <a:solidFill>
            <a:schemeClr val="dk1"/>
          </a:solidFill>
          <a:ln>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a:p>
        </p:txBody>
      </p:sp>
      <p:sp>
        <p:nvSpPr>
          <p:cNvPr id="19" name="TextBox 11"/>
          <p:cNvSpPr txBox="1"/>
          <p:nvPr/>
        </p:nvSpPr>
        <p:spPr>
          <a:xfrm>
            <a:off x="243787" y="4693282"/>
            <a:ext cx="5852212" cy="830997"/>
          </a:xfrm>
          <a:prstGeom prst="rect">
            <a:avLst/>
          </a:prstGeom>
          <a:noFill/>
        </p:spPr>
        <p:txBody>
          <a:bodyPr wrap="square">
            <a:spAutoFit/>
          </a:bodyPr>
          <a:lstStyle/>
          <a:p>
            <a:pPr marL="342900" indent="-342900">
              <a:buFont typeface="Arial"/>
              <a:buChar char="•"/>
              <a:defRPr/>
            </a:pPr>
            <a:r>
              <a:rPr lang="en-US" altLang="ko-KR" sz="2400" dirty="0"/>
              <a:t>MYO sensor for tracking finger and hand movement through muscle contraction.</a:t>
            </a:r>
          </a:p>
        </p:txBody>
      </p:sp>
      <p:sp>
        <p:nvSpPr>
          <p:cNvPr id="21" name="TextBox 11"/>
          <p:cNvSpPr txBox="1"/>
          <p:nvPr/>
        </p:nvSpPr>
        <p:spPr>
          <a:xfrm>
            <a:off x="6730313" y="4718684"/>
            <a:ext cx="5852212" cy="822961"/>
          </a:xfrm>
          <a:prstGeom prst="rect">
            <a:avLst/>
          </a:prstGeom>
          <a:noFill/>
        </p:spPr>
        <p:txBody>
          <a:bodyPr wrap="square">
            <a:spAutoFit/>
          </a:bodyPr>
          <a:lstStyle/>
          <a:p>
            <a:pPr marL="342900" indent="-342900">
              <a:buFont typeface="Arial"/>
              <a:buChar char="•"/>
              <a:defRPr/>
            </a:pPr>
            <a:r>
              <a:rPr lang="en-US" altLang="ko-KR" sz="2400" dirty="0"/>
              <a:t>Artificial arms made by 3d printer to implement sign language.</a:t>
            </a:r>
          </a:p>
        </p:txBody>
      </p:sp>
      <p:sp>
        <p:nvSpPr>
          <p:cNvPr id="22" name="TextBox 21"/>
          <p:cNvSpPr txBox="1"/>
          <p:nvPr/>
        </p:nvSpPr>
        <p:spPr>
          <a:xfrm>
            <a:off x="3024238" y="6074718"/>
            <a:ext cx="6538228" cy="461665"/>
          </a:xfrm>
          <a:prstGeom prst="rect">
            <a:avLst/>
          </a:prstGeom>
        </p:spPr>
        <p:txBody>
          <a:bodyPr wrap="square">
            <a:spAutoFit/>
          </a:bodyPr>
          <a:lstStyle/>
          <a:p>
            <a:pPr>
              <a:defRPr/>
            </a:pPr>
            <a:r>
              <a:rPr lang="en-US" altLang="ko-KR" sz="2400" b="1" dirty="0"/>
              <a:t>For  efficient communication in hospital situation! </a:t>
            </a:r>
            <a:r>
              <a:rPr lang="en-US" altLang="ko-KR" sz="2000" b="1" dirty="0"/>
              <a:t> </a:t>
            </a:r>
          </a:p>
        </p:txBody>
      </p:sp>
      <p:grpSp>
        <p:nvGrpSpPr>
          <p:cNvPr id="25" name="Group 24"/>
          <p:cNvGrpSpPr/>
          <p:nvPr/>
        </p:nvGrpSpPr>
        <p:grpSpPr>
          <a:xfrm>
            <a:off x="2506091" y="6192838"/>
            <a:ext cx="522857" cy="301625"/>
            <a:chOff x="1619249" y="6135687"/>
            <a:chExt cx="1409699" cy="396875"/>
          </a:xfrm>
          <a:solidFill>
            <a:schemeClr val="dk1"/>
          </a:solidFill>
        </p:grpSpPr>
        <p:sp>
          <p:nvSpPr>
            <p:cNvPr id="23" name="Flowchart: Process 22"/>
            <p:cNvSpPr/>
            <p:nvPr/>
          </p:nvSpPr>
          <p:spPr>
            <a:xfrm>
              <a:off x="1619249" y="6135687"/>
              <a:ext cx="1396999" cy="127000"/>
            </a:xfrm>
            <a:prstGeom prst="flowChartProcess">
              <a:avLst/>
            </a:prstGeom>
            <a:grp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a:p>
          </p:txBody>
        </p:sp>
        <p:sp>
          <p:nvSpPr>
            <p:cNvPr id="24" name="Flowchart: Process 23"/>
            <p:cNvSpPr/>
            <p:nvPr/>
          </p:nvSpPr>
          <p:spPr>
            <a:xfrm>
              <a:off x="1631949" y="6405562"/>
              <a:ext cx="1396999" cy="127000"/>
            </a:xfrm>
            <a:prstGeom prst="flowChartProcess">
              <a:avLst/>
            </a:prstGeom>
            <a:grp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47915" y="257420"/>
            <a:ext cx="10515600" cy="1325563"/>
          </a:xfrm>
        </p:spPr>
        <p:txBody>
          <a:bodyPr>
            <a:normAutofit/>
          </a:bodyPr>
          <a:lstStyle/>
          <a:p>
            <a:pPr lvl="0">
              <a:defRPr/>
            </a:pPr>
            <a:r>
              <a:rPr lang="en-US" altLang="ko-KR" sz="3600" b="1" dirty="0"/>
              <a:t>Expected Contribution</a:t>
            </a:r>
          </a:p>
        </p:txBody>
      </p:sp>
      <p:sp>
        <p:nvSpPr>
          <p:cNvPr id="3" name="Slide Number Placeholder 2"/>
          <p:cNvSpPr>
            <a:spLocks noGrp="1"/>
          </p:cNvSpPr>
          <p:nvPr>
            <p:ph type="sldNum" sz="quarter" idx="12"/>
          </p:nvPr>
        </p:nvSpPr>
        <p:spPr/>
        <p:txBody>
          <a:bodyPr/>
          <a:lstStyle/>
          <a:p>
            <a:pPr lvl="0">
              <a:defRPr/>
            </a:pPr>
            <a:fld id="{3AF9E9AF-EAD7-4D69-8DE9-87B5A6EA171F}" type="slidenum">
              <a:rPr lang="en-US"/>
              <a:pPr lvl="0">
                <a:defRPr/>
              </a:pPr>
              <a:t>7</a:t>
            </a:fld>
            <a:endParaRPr lang="en-US"/>
          </a:p>
        </p:txBody>
      </p:sp>
      <p:grpSp>
        <p:nvGrpSpPr>
          <p:cNvPr id="9" name="그룹 12"/>
          <p:cNvGrpSpPr/>
          <p:nvPr/>
        </p:nvGrpSpPr>
        <p:grpSpPr>
          <a:xfrm>
            <a:off x="8878958" y="5796400"/>
            <a:ext cx="2563024" cy="589409"/>
            <a:chOff x="9260756" y="5796400"/>
            <a:chExt cx="2181225" cy="589409"/>
          </a:xfrm>
        </p:grpSpPr>
        <p:sp>
          <p:nvSpPr>
            <p:cNvPr id="10" name="TextBox 9"/>
            <p:cNvSpPr txBox="1"/>
            <p:nvPr/>
          </p:nvSpPr>
          <p:spPr>
            <a:xfrm>
              <a:off x="9375056" y="5796400"/>
              <a:ext cx="2066925" cy="369332"/>
            </a:xfrm>
            <a:prstGeom prst="rect">
              <a:avLst/>
            </a:prstGeom>
            <a:noFill/>
          </p:spPr>
          <p:txBody>
            <a:bodyPr wrap="square">
              <a:spAutoFit/>
            </a:bodyPr>
            <a:lstStyle/>
            <a:p>
              <a:pPr algn="r">
                <a:defRPr/>
              </a:pPr>
              <a:r>
                <a:rPr lang="en-US" altLang="ko-KR" dirty="0">
                  <a:latin typeface="SF Pro Display"/>
                  <a:ea typeface="SF Pro Display"/>
                </a:rPr>
                <a:t>#01</a:t>
              </a:r>
            </a:p>
          </p:txBody>
        </p:sp>
        <p:sp>
          <p:nvSpPr>
            <p:cNvPr id="11" name="TextBox 10"/>
            <p:cNvSpPr txBox="1"/>
            <p:nvPr/>
          </p:nvSpPr>
          <p:spPr>
            <a:xfrm>
              <a:off x="9260756" y="5985699"/>
              <a:ext cx="2181225" cy="400110"/>
            </a:xfrm>
            <a:prstGeom prst="rect">
              <a:avLst/>
            </a:prstGeom>
            <a:noFill/>
          </p:spPr>
          <p:txBody>
            <a:bodyPr wrap="square">
              <a:spAutoFit/>
            </a:bodyPr>
            <a:lstStyle/>
            <a:p>
              <a:pPr algn="r">
                <a:defRPr/>
              </a:pPr>
              <a:r>
                <a:rPr lang="en-US" altLang="ko-KR" sz="2000" b="1" dirty="0">
                  <a:latin typeface="SF Pro Display"/>
                </a:rPr>
                <a:t>Introduction</a:t>
              </a:r>
              <a:endParaRPr lang="ko-KR" altLang="en-US" sz="2000" b="1" dirty="0">
                <a:latin typeface="SF Pro Display"/>
              </a:endParaRPr>
            </a:p>
          </p:txBody>
        </p:sp>
      </p:grpSp>
      <p:sp>
        <p:nvSpPr>
          <p:cNvPr id="25" name="TextBox 11"/>
          <p:cNvSpPr txBox="1"/>
          <p:nvPr/>
        </p:nvSpPr>
        <p:spPr>
          <a:xfrm>
            <a:off x="624785" y="1634697"/>
            <a:ext cx="11411501" cy="3785652"/>
          </a:xfrm>
          <a:prstGeom prst="rect">
            <a:avLst/>
          </a:prstGeom>
          <a:noFill/>
        </p:spPr>
        <p:txBody>
          <a:bodyPr wrap="square">
            <a:spAutoFit/>
          </a:bodyPr>
          <a:lstStyle/>
          <a:p>
            <a:pPr marL="342900" indent="-342900">
              <a:buFont typeface="Arial"/>
              <a:buChar char="•"/>
              <a:defRPr/>
            </a:pPr>
            <a:r>
              <a:rPr lang="en-US" altLang="ko-KR" sz="2400" dirty="0"/>
              <a:t>Provide an efficient reliable translation system.</a:t>
            </a:r>
          </a:p>
          <a:p>
            <a:pPr marL="342900" indent="-342900">
              <a:buFont typeface="Arial"/>
              <a:buChar char="•"/>
              <a:defRPr/>
            </a:pPr>
            <a:endParaRPr lang="en-US" altLang="ko-KR" sz="2400" dirty="0"/>
          </a:p>
          <a:p>
            <a:pPr marL="342900" indent="-342900">
              <a:buFont typeface="Arial"/>
              <a:buChar char="•"/>
              <a:defRPr/>
            </a:pPr>
            <a:r>
              <a:rPr lang="en-US" altLang="ko-KR" sz="2400" dirty="0"/>
              <a:t>High accuracy compared to other introduced systems.</a:t>
            </a:r>
          </a:p>
          <a:p>
            <a:pPr marL="342900" indent="-342900">
              <a:buFont typeface="Arial"/>
              <a:buChar char="•"/>
              <a:defRPr/>
            </a:pPr>
            <a:endParaRPr lang="en-US" altLang="ko-KR" sz="2400" dirty="0"/>
          </a:p>
          <a:p>
            <a:pPr marL="342900" indent="-342900">
              <a:buFont typeface="Arial"/>
              <a:buChar char="•"/>
              <a:defRPr/>
            </a:pPr>
            <a:r>
              <a:rPr lang="en-US" altLang="ko-KR" sz="2400" dirty="0"/>
              <a:t>Resolve communication problems between patient and doctors without the need of interpreter.</a:t>
            </a:r>
          </a:p>
          <a:p>
            <a:pPr marL="342900" indent="-342900">
              <a:buFont typeface="Arial"/>
              <a:buChar char="•"/>
              <a:defRPr/>
            </a:pPr>
            <a:endParaRPr lang="en-US" altLang="ko-KR" sz="2400" dirty="0"/>
          </a:p>
          <a:p>
            <a:pPr marL="342900" indent="-342900">
              <a:buFont typeface="Arial"/>
              <a:buChar char="•"/>
              <a:defRPr/>
            </a:pPr>
            <a:r>
              <a:rPr lang="en-US" altLang="ko-KR" sz="2400" dirty="0"/>
              <a:t>Implement phrase translation rather than word or letter translation.</a:t>
            </a:r>
          </a:p>
          <a:p>
            <a:pPr marL="342900" indent="-342900">
              <a:buFont typeface="Arial"/>
              <a:buChar char="•"/>
              <a:defRPr/>
            </a:pPr>
            <a:endParaRPr lang="en-US" altLang="ko-KR" sz="2400" dirty="0"/>
          </a:p>
          <a:p>
            <a:pPr marL="342900" indent="-342900">
              <a:buFont typeface="Arial"/>
              <a:buChar char="•"/>
              <a:defRPr/>
            </a:pPr>
            <a:r>
              <a:rPr lang="en-US" altLang="ko-KR" sz="2400" dirty="0"/>
              <a:t>Demonstrate integration of soft electronic materials and circuitry in the medical field.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E5AE31-3896-4346-8E3F-576851159732}"/>
              </a:ext>
            </a:extLst>
          </p:cNvPr>
          <p:cNvGrpSpPr/>
          <p:nvPr/>
        </p:nvGrpSpPr>
        <p:grpSpPr>
          <a:xfrm>
            <a:off x="247853" y="242219"/>
            <a:ext cx="11696294" cy="6294048"/>
            <a:chOff x="247853" y="281976"/>
            <a:chExt cx="11696294" cy="6294048"/>
          </a:xfrm>
          <a:solidFill>
            <a:schemeClr val="bg2">
              <a:lumMod val="25000"/>
            </a:schemeClr>
          </a:solidFill>
        </p:grpSpPr>
        <p:sp>
          <p:nvSpPr>
            <p:cNvPr id="8" name="Rectangle 7">
              <a:extLst>
                <a:ext uri="{FF2B5EF4-FFF2-40B4-BE49-F238E27FC236}">
                  <a16:creationId xmlns:a16="http://schemas.microsoft.com/office/drawing/2014/main" id="{C4FE29D2-2F4A-4858-BDCD-9277F55550B0}"/>
                </a:ext>
              </a:extLst>
            </p:cNvPr>
            <p:cNvSpPr/>
            <p:nvPr/>
          </p:nvSpPr>
          <p:spPr>
            <a:xfrm>
              <a:off x="247853" y="281976"/>
              <a:ext cx="11696294" cy="6294048"/>
            </a:xfrm>
            <a:prstGeom prst="rect">
              <a:avLst/>
            </a:prstGeom>
            <a:grp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71410C1-1E4E-4922-9E03-7D511D2452F5}"/>
                </a:ext>
              </a:extLst>
            </p:cNvPr>
            <p:cNvSpPr/>
            <p:nvPr/>
          </p:nvSpPr>
          <p:spPr>
            <a:xfrm>
              <a:off x="321734" y="361950"/>
              <a:ext cx="11548532" cy="6105525"/>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제목 3">
            <a:extLst>
              <a:ext uri="{FF2B5EF4-FFF2-40B4-BE49-F238E27FC236}">
                <a16:creationId xmlns:a16="http://schemas.microsoft.com/office/drawing/2014/main" id="{A6B89056-D46C-415E-A880-721254623FC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latinLnBrk="0"/>
            <a:r>
              <a:rPr lang="en-US" altLang="ko-KR" sz="5400" b="1" dirty="0">
                <a:solidFill>
                  <a:schemeClr val="bg1"/>
                </a:solidFill>
                <a:latin typeface="SF Pro Display" panose="00000500000000000000" pitchFamily="50" charset="0"/>
                <a:ea typeface="SF Pro Display" panose="00000500000000000000" pitchFamily="50" charset="0"/>
              </a:rPr>
              <a:t>Related Work</a:t>
            </a:r>
            <a:endParaRPr lang="en-US" altLang="ko-KR" sz="5400" b="1" kern="1200" dirty="0">
              <a:solidFill>
                <a:schemeClr val="bg1"/>
              </a:solidFill>
              <a:latin typeface="SF Pro Display" panose="00000500000000000000" pitchFamily="50" charset="0"/>
              <a:ea typeface="SF Pro Display" panose="00000500000000000000" pitchFamily="50" charset="0"/>
            </a:endParaRPr>
          </a:p>
        </p:txBody>
      </p:sp>
      <p:sp>
        <p:nvSpPr>
          <p:cNvPr id="5" name="TextBox 4">
            <a:extLst>
              <a:ext uri="{FF2B5EF4-FFF2-40B4-BE49-F238E27FC236}">
                <a16:creationId xmlns:a16="http://schemas.microsoft.com/office/drawing/2014/main" id="{56A40126-B82C-4F3F-8E99-3AC24EBC2EFC}"/>
              </a:ext>
            </a:extLst>
          </p:cNvPr>
          <p:cNvSpPr txBox="1"/>
          <p:nvPr/>
        </p:nvSpPr>
        <p:spPr>
          <a:xfrm>
            <a:off x="5057775" y="4434475"/>
            <a:ext cx="2152650" cy="461665"/>
          </a:xfrm>
          <a:prstGeom prst="rect">
            <a:avLst/>
          </a:prstGeom>
          <a:noFill/>
        </p:spPr>
        <p:txBody>
          <a:bodyPr wrap="square" rtlCol="0">
            <a:spAutoFit/>
          </a:bodyPr>
          <a:lstStyle/>
          <a:p>
            <a:pPr algn="ctr"/>
            <a:r>
              <a:rPr lang="en-US" altLang="ko-KR" sz="2400" dirty="0">
                <a:solidFill>
                  <a:schemeClr val="bg1"/>
                </a:solidFill>
                <a:latin typeface="SF Pro Display" panose="00000500000000000000" pitchFamily="50" charset="0"/>
                <a:ea typeface="SF Pro Display" panose="00000500000000000000" pitchFamily="50" charset="0"/>
              </a:rPr>
              <a:t>#02</a:t>
            </a:r>
            <a:endParaRPr lang="ko-KR" altLang="en-US" sz="2400" dirty="0">
              <a:solidFill>
                <a:schemeClr val="bg1"/>
              </a:solidFill>
              <a:latin typeface="SF Pro Display" panose="00000500000000000000" pitchFamily="50" charset="0"/>
            </a:endParaRPr>
          </a:p>
        </p:txBody>
      </p:sp>
    </p:spTree>
    <p:extLst>
      <p:ext uri="{BB962C8B-B14F-4D97-AF65-F5344CB8AC3E}">
        <p14:creationId xmlns:p14="http://schemas.microsoft.com/office/powerpoint/2010/main" val="392720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2748AE-C36B-440D-9750-E809B620E10B}"/>
              </a:ext>
            </a:extLst>
          </p:cNvPr>
          <p:cNvSpPr>
            <a:spLocks noGrp="1"/>
          </p:cNvSpPr>
          <p:nvPr>
            <p:ph type="title"/>
          </p:nvPr>
        </p:nvSpPr>
        <p:spPr>
          <a:xfrm>
            <a:off x="547915" y="257420"/>
            <a:ext cx="10515600" cy="1325563"/>
          </a:xfrm>
        </p:spPr>
        <p:txBody>
          <a:bodyPr>
            <a:normAutofit/>
          </a:bodyPr>
          <a:lstStyle/>
          <a:p>
            <a:r>
              <a:rPr lang="en-US" sz="3600" b="1" dirty="0"/>
              <a:t>Techniques used in Sign Language Translation</a:t>
            </a:r>
          </a:p>
        </p:txBody>
      </p:sp>
      <p:sp>
        <p:nvSpPr>
          <p:cNvPr id="3" name="Slide Number Placeholder 2">
            <a:extLst>
              <a:ext uri="{FF2B5EF4-FFF2-40B4-BE49-F238E27FC236}">
                <a16:creationId xmlns:a16="http://schemas.microsoft.com/office/drawing/2014/main" id="{6BA861EC-D777-434B-8F0B-448F0D1791E5}"/>
              </a:ext>
            </a:extLst>
          </p:cNvPr>
          <p:cNvSpPr>
            <a:spLocks noGrp="1"/>
          </p:cNvSpPr>
          <p:nvPr>
            <p:ph type="sldNum" sz="quarter" idx="12"/>
          </p:nvPr>
        </p:nvSpPr>
        <p:spPr/>
        <p:txBody>
          <a:bodyPr/>
          <a:lstStyle/>
          <a:p>
            <a:fld id="{3AF9E9AF-EAD7-4D69-8DE9-87B5A6EA171F}" type="slidenum">
              <a:rPr lang="en-US" smtClean="0"/>
              <a:t>9</a:t>
            </a:fld>
            <a:endParaRPr lang="en-US"/>
          </a:p>
        </p:txBody>
      </p:sp>
      <p:grpSp>
        <p:nvGrpSpPr>
          <p:cNvPr id="9" name="그룹 12">
            <a:extLst>
              <a:ext uri="{FF2B5EF4-FFF2-40B4-BE49-F238E27FC236}">
                <a16:creationId xmlns:a16="http://schemas.microsoft.com/office/drawing/2014/main" id="{571E312B-0934-4591-8712-463FA2E4BD8B}"/>
              </a:ext>
            </a:extLst>
          </p:cNvPr>
          <p:cNvGrpSpPr/>
          <p:nvPr/>
        </p:nvGrpSpPr>
        <p:grpSpPr>
          <a:xfrm>
            <a:off x="8878958" y="5796400"/>
            <a:ext cx="2563024" cy="589409"/>
            <a:chOff x="9260756" y="5796400"/>
            <a:chExt cx="2181225" cy="589409"/>
          </a:xfrm>
        </p:grpSpPr>
        <p:sp>
          <p:nvSpPr>
            <p:cNvPr id="10" name="TextBox 9">
              <a:extLst>
                <a:ext uri="{FF2B5EF4-FFF2-40B4-BE49-F238E27FC236}">
                  <a16:creationId xmlns:a16="http://schemas.microsoft.com/office/drawing/2014/main" id="{BBC8A86C-6A99-4BB3-A1EF-53CC2B22C756}"/>
                </a:ext>
              </a:extLst>
            </p:cNvPr>
            <p:cNvSpPr txBox="1"/>
            <p:nvPr/>
          </p:nvSpPr>
          <p:spPr>
            <a:xfrm>
              <a:off x="9375056" y="5796400"/>
              <a:ext cx="2066925" cy="369332"/>
            </a:xfrm>
            <a:prstGeom prst="rect">
              <a:avLst/>
            </a:prstGeom>
            <a:noFill/>
          </p:spPr>
          <p:txBody>
            <a:bodyPr wrap="square" rtlCol="0">
              <a:spAutoFit/>
            </a:bodyPr>
            <a:lstStyle/>
            <a:p>
              <a:pPr algn="r"/>
              <a:r>
                <a:rPr lang="en-US" altLang="ko-KR" dirty="0">
                  <a:latin typeface="SF Pro Display" panose="00000500000000000000" pitchFamily="50" charset="0"/>
                  <a:ea typeface="SF Pro Display" panose="00000500000000000000" pitchFamily="50" charset="0"/>
                </a:rPr>
                <a:t>#02</a:t>
              </a:r>
            </a:p>
          </p:txBody>
        </p:sp>
        <p:sp>
          <p:nvSpPr>
            <p:cNvPr id="11" name="TextBox 10">
              <a:extLst>
                <a:ext uri="{FF2B5EF4-FFF2-40B4-BE49-F238E27FC236}">
                  <a16:creationId xmlns:a16="http://schemas.microsoft.com/office/drawing/2014/main" id="{05BB2840-C434-4515-A436-8ABC9DCA6EA3}"/>
                </a:ext>
              </a:extLst>
            </p:cNvPr>
            <p:cNvSpPr txBox="1"/>
            <p:nvPr/>
          </p:nvSpPr>
          <p:spPr>
            <a:xfrm>
              <a:off x="9260756" y="5985699"/>
              <a:ext cx="2181225" cy="400110"/>
            </a:xfrm>
            <a:prstGeom prst="rect">
              <a:avLst/>
            </a:prstGeom>
            <a:noFill/>
          </p:spPr>
          <p:txBody>
            <a:bodyPr wrap="square" rtlCol="0">
              <a:spAutoFit/>
            </a:bodyPr>
            <a:lstStyle/>
            <a:p>
              <a:pPr algn="r"/>
              <a:r>
                <a:rPr lang="en-US" altLang="ko-KR" sz="2000" b="1" dirty="0">
                  <a:latin typeface="SF Pro Display" panose="00000500000000000000" pitchFamily="50" charset="0"/>
                </a:rPr>
                <a:t>Related Work</a:t>
              </a:r>
              <a:endParaRPr lang="ko-KR" altLang="en-US" sz="2000" b="1" dirty="0">
                <a:latin typeface="SF Pro Display" panose="00000500000000000000" pitchFamily="50" charset="0"/>
              </a:endParaRPr>
            </a:p>
          </p:txBody>
        </p:sp>
      </p:grpSp>
      <p:sp>
        <p:nvSpPr>
          <p:cNvPr id="12" name="TextBox 11">
            <a:extLst>
              <a:ext uri="{FF2B5EF4-FFF2-40B4-BE49-F238E27FC236}">
                <a16:creationId xmlns:a16="http://schemas.microsoft.com/office/drawing/2014/main" id="{C90A9855-0474-4719-B724-C0339EC7E8CA}"/>
              </a:ext>
            </a:extLst>
          </p:cNvPr>
          <p:cNvSpPr txBox="1"/>
          <p:nvPr/>
        </p:nvSpPr>
        <p:spPr>
          <a:xfrm>
            <a:off x="547915" y="1761951"/>
            <a:ext cx="5352661" cy="3785652"/>
          </a:xfrm>
          <a:prstGeom prst="rect">
            <a:avLst/>
          </a:prstGeom>
          <a:noFill/>
        </p:spPr>
        <p:txBody>
          <a:bodyPr wrap="square" rtlCol="0">
            <a:spAutoFit/>
          </a:bodyPr>
          <a:lstStyle/>
          <a:p>
            <a:r>
              <a:rPr lang="en-US" sz="2400" dirty="0"/>
              <a:t>1) Statistical Machine Translation(SMT):</a:t>
            </a:r>
          </a:p>
          <a:p>
            <a:pPr marL="342900" indent="-342900">
              <a:buFont typeface="Arial" panose="020B0604020202020204" pitchFamily="34" charset="0"/>
              <a:buChar char="•"/>
            </a:pPr>
            <a:r>
              <a:rPr lang="en-US" sz="2400" dirty="0"/>
              <a:t>Subfield of NLP.</a:t>
            </a:r>
          </a:p>
          <a:p>
            <a:endParaRPr lang="en-US" sz="2400" dirty="0"/>
          </a:p>
          <a:p>
            <a:pPr marL="342900" indent="-342900">
              <a:buFont typeface="Arial" panose="020B0604020202020204" pitchFamily="34" charset="0"/>
              <a:buChar char="•"/>
            </a:pPr>
            <a:r>
              <a:rPr lang="en-US" sz="2400" dirty="0"/>
              <a:t>Uses Specialized Hardware.</a:t>
            </a:r>
          </a:p>
          <a:p>
            <a:endParaRPr lang="en-US" sz="2400" dirty="0"/>
          </a:p>
          <a:p>
            <a:pPr marL="342900" indent="-342900">
              <a:buFont typeface="Arial" panose="020B0604020202020204" pitchFamily="34" charset="0"/>
              <a:buChar char="•"/>
            </a:pPr>
            <a:r>
              <a:rPr lang="en-US" sz="2400" dirty="0"/>
              <a:t>Needs huge amount of data.</a:t>
            </a:r>
          </a:p>
          <a:p>
            <a:endParaRPr lang="en-US" sz="2400" dirty="0"/>
          </a:p>
          <a:p>
            <a:pPr marL="342900" indent="-342900">
              <a:buFont typeface="Arial" panose="020B0604020202020204" pitchFamily="34" charset="0"/>
              <a:buChar char="•"/>
            </a:pPr>
            <a:r>
              <a:rPr lang="en-US" sz="2400" dirty="0"/>
              <a:t>Approximation of new untrained data based on probabilities.</a:t>
            </a:r>
          </a:p>
          <a:p>
            <a:r>
              <a:rPr lang="en-US" sz="2400" dirty="0"/>
              <a:t> </a:t>
            </a:r>
          </a:p>
        </p:txBody>
      </p:sp>
      <p:pic>
        <p:nvPicPr>
          <p:cNvPr id="13" name="이미지">
            <a:extLst>
              <a:ext uri="{FF2B5EF4-FFF2-40B4-BE49-F238E27FC236}">
                <a16:creationId xmlns:a16="http://schemas.microsoft.com/office/drawing/2014/main" id="{F2B79D24-AB67-452D-9850-06C4161D7ECA}"/>
              </a:ext>
            </a:extLst>
          </p:cNvPr>
          <p:cNvPicPr/>
          <p:nvPr/>
        </p:nvPicPr>
        <p:blipFill rotWithShape="1">
          <a:blip r:embed="rId3">
            <a:extLst>
              <a:ext uri="{28A0092B-C50C-407E-A947-70E740481C1C}">
                <a14:useLocalDpi xmlns:a14="http://schemas.microsoft.com/office/drawing/2010/main" val="0"/>
              </a:ext>
            </a:extLst>
          </a:blip>
          <a:srcRect l="10123" t="3206" r="41270" b="58603"/>
          <a:stretch/>
        </p:blipFill>
        <p:spPr>
          <a:xfrm>
            <a:off x="6291425" y="2231425"/>
            <a:ext cx="5175066" cy="2189205"/>
          </a:xfrm>
          <a:prstGeom prst="rect">
            <a:avLst/>
          </a:prstGeom>
          <a:ln>
            <a:solidFill>
              <a:schemeClr val="tx1"/>
            </a:solidFill>
          </a:ln>
        </p:spPr>
      </p:pic>
      <p:sp>
        <p:nvSpPr>
          <p:cNvPr id="5" name="Rectangle 4">
            <a:extLst>
              <a:ext uri="{FF2B5EF4-FFF2-40B4-BE49-F238E27FC236}">
                <a16:creationId xmlns:a16="http://schemas.microsoft.com/office/drawing/2014/main" id="{B5EC0D18-91BF-4352-B584-EA4960A7459E}"/>
              </a:ext>
            </a:extLst>
          </p:cNvPr>
          <p:cNvSpPr/>
          <p:nvPr/>
        </p:nvSpPr>
        <p:spPr>
          <a:xfrm>
            <a:off x="6481823" y="4514127"/>
            <a:ext cx="4871977" cy="12384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000" dirty="0"/>
              <a:t>S: Read data/values (untrained new data).</a:t>
            </a:r>
          </a:p>
          <a:p>
            <a:r>
              <a:rPr lang="en-US" sz="2000" dirty="0"/>
              <a:t>P(T): Probability of a specific trained data (T).</a:t>
            </a:r>
          </a:p>
          <a:p>
            <a:endParaRPr lang="en-US" sz="2000" dirty="0"/>
          </a:p>
        </p:txBody>
      </p:sp>
    </p:spTree>
    <p:extLst>
      <p:ext uri="{BB962C8B-B14F-4D97-AF65-F5344CB8AC3E}">
        <p14:creationId xmlns:p14="http://schemas.microsoft.com/office/powerpoint/2010/main" val="227465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2147483647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2147483647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2147483647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2147483647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945</Words>
  <Application>Microsoft Office PowerPoint</Application>
  <PresentationFormat>Widescreen</PresentationFormat>
  <Paragraphs>206</Paragraphs>
  <Slides>22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SF Pro Display</vt:lpstr>
      <vt:lpstr>Arial</vt:lpstr>
      <vt:lpstr>Calibri</vt:lpstr>
      <vt:lpstr>Calibri Light</vt:lpstr>
      <vt:lpstr>Office Theme</vt:lpstr>
      <vt:lpstr>Capstone Design Project</vt:lpstr>
      <vt:lpstr>#01  Introduction  #02  Related Work  #03  Problem Formulation  #04  Project Milestone</vt:lpstr>
      <vt:lpstr>Introduction</vt:lpstr>
      <vt:lpstr>What is Sign Language?</vt:lpstr>
      <vt:lpstr>Trends of Sign Language Translation</vt:lpstr>
      <vt:lpstr>Key Idea</vt:lpstr>
      <vt:lpstr>Expected Contribution</vt:lpstr>
      <vt:lpstr>Related Work</vt:lpstr>
      <vt:lpstr>Techniques used in Sign Language Translation</vt:lpstr>
      <vt:lpstr>Techniques used in Sign Language Translation</vt:lpstr>
      <vt:lpstr>1st Paper: Sign Language Translator and Gesture Recognition</vt:lpstr>
      <vt:lpstr>2nd  Paper: Statistical Sign Language Translation</vt:lpstr>
      <vt:lpstr>1st and 2nd Paper Cons</vt:lpstr>
      <vt:lpstr>3rd  Paper: Real-time Sign Language Translation based on Neural Network Architecture</vt:lpstr>
      <vt:lpstr>Problem Formulation</vt:lpstr>
      <vt:lpstr>Project’s Objective</vt:lpstr>
      <vt:lpstr>From patient to doctor</vt:lpstr>
      <vt:lpstr>From doctor to patient</vt:lpstr>
      <vt:lpstr>Project’s constraints</vt:lpstr>
      <vt:lpstr>Project Milestone</vt:lpstr>
      <vt:lpstr>Expected Deadlines and Process</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Dahab Shakil</dc:creator>
  <cp:lastModifiedBy>Dahab Shakil</cp:lastModifiedBy>
  <cp:revision>24</cp:revision>
  <dcterms:created xsi:type="dcterms:W3CDTF">2020-04-13T07:52:51Z</dcterms:created>
  <dcterms:modified xsi:type="dcterms:W3CDTF">2020-04-14T07:17:37Z</dcterms:modified>
</cp:coreProperties>
</file>