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9" r:id="rId8"/>
    <p:sldId id="266" r:id="rId9"/>
    <p:sldId id="265" r:id="rId10"/>
    <p:sldId id="267" r:id="rId11"/>
    <p:sldId id="262" r:id="rId12"/>
    <p:sldId id="263" r:id="rId13"/>
    <p:sldId id="264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2"/>
    <p:restoredTop sz="94666"/>
  </p:normalViewPr>
  <p:slideViewPr>
    <p:cSldViewPr snapToGrid="0" snapToObjects="1">
      <p:cViewPr>
        <p:scale>
          <a:sx n="95" d="100"/>
          <a:sy n="95" d="100"/>
        </p:scale>
        <p:origin x="4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39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4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5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Modern </a:t>
            </a:r>
            <a:r>
              <a:rPr lang="en-US" sz="2400" dirty="0" err="1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Backends</a:t>
            </a:r>
            <a:r>
              <a:rPr lang="en-US" sz="2400" baseline="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for Mobile Apps</a:t>
            </a:r>
            <a:endParaRPr lang="en-US" sz="2400" dirty="0">
              <a:solidFill>
                <a:schemeClr val="bg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i="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@</a:t>
            </a:r>
            <a:r>
              <a:rPr lang="en-US" sz="2400" i="0" dirty="0" err="1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goldshtn</a:t>
            </a:r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						</a:t>
            </a:r>
            <a:r>
              <a:rPr lang="en-US" sz="2400" baseline="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       </a:t>
            </a:r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https://</a:t>
            </a:r>
            <a:r>
              <a:rPr lang="en-US" sz="2400" dirty="0" err="1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s.sashag.net</a:t>
            </a:r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/mobile0416</a:t>
            </a:r>
            <a:endParaRPr lang="en-US" sz="2400" dirty="0">
              <a:solidFill>
                <a:schemeClr val="bg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Modern </a:t>
            </a:r>
            <a:r>
              <a:rPr lang="en-US" b="1" dirty="0" err="1" smtClean="0">
                <a:solidFill>
                  <a:srgbClr val="7030A0"/>
                </a:solidFill>
              </a:rPr>
              <a:t>Backends</a:t>
            </a:r>
            <a:r>
              <a:rPr lang="en-US" b="1" dirty="0" smtClean="0">
                <a:solidFill>
                  <a:srgbClr val="7030A0"/>
                </a:solidFill>
              </a:rPr>
              <a:t> for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Mobile Apps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799" y="3509963"/>
            <a:ext cx="6243918" cy="16557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Sasha </a:t>
            </a:r>
            <a:r>
              <a:rPr lang="en-US" sz="3600" dirty="0" err="1" smtClean="0"/>
              <a:t>Goldshtein</a:t>
            </a:r>
            <a:endParaRPr lang="en-US" sz="3600" dirty="0" smtClean="0"/>
          </a:p>
          <a:p>
            <a:pPr algn="l"/>
            <a:r>
              <a:rPr lang="en-US" sz="3600" dirty="0" smtClean="0"/>
              <a:t>CTO, </a:t>
            </a:r>
            <a:r>
              <a:rPr lang="en-US" sz="3600" dirty="0" err="1" smtClean="0"/>
              <a:t>Sela</a:t>
            </a:r>
            <a:r>
              <a:rPr lang="en-US" sz="3600" dirty="0" smtClean="0"/>
              <a:t> Group</a:t>
            </a:r>
          </a:p>
          <a:p>
            <a:pPr algn="l"/>
            <a:r>
              <a:rPr lang="en-US" sz="3600" dirty="0" smtClean="0"/>
              <a:t>@</a:t>
            </a:r>
            <a:r>
              <a:rPr lang="en-US" sz="3600" dirty="0" err="1" smtClean="0"/>
              <a:t>goldshtn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69" y="3509963"/>
            <a:ext cx="2313641" cy="23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Data access and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Push System Diagram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0636" y="2297545"/>
            <a:ext cx="1215876" cy="186814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75124" y="3948434"/>
            <a:ext cx="151985" cy="137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3001" y="2436091"/>
            <a:ext cx="1041216" cy="1455282"/>
          </a:xfrm>
          <a:prstGeom prst="round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Plaque 9"/>
          <p:cNvSpPr/>
          <p:nvPr/>
        </p:nvSpPr>
        <p:spPr>
          <a:xfrm>
            <a:off x="5946047" y="1917769"/>
            <a:ext cx="2170407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Platform Push Provider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Plaque 10"/>
          <p:cNvSpPr/>
          <p:nvPr/>
        </p:nvSpPr>
        <p:spPr>
          <a:xfrm>
            <a:off x="5894775" y="3579091"/>
            <a:ext cx="2175498" cy="1982563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Your Web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354455" y="4918364"/>
            <a:ext cx="1293091" cy="136652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Database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89909" y="2424545"/>
            <a:ext cx="3475182" cy="635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89909" y="3648364"/>
            <a:ext cx="3463636" cy="461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46455" y="2932545"/>
            <a:ext cx="0" cy="4964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11399" y="2149763"/>
            <a:ext cx="3475182" cy="6350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45218" y="2934854"/>
            <a:ext cx="0" cy="49645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Vertical Scroll 32"/>
          <p:cNvSpPr/>
          <p:nvPr/>
        </p:nvSpPr>
        <p:spPr>
          <a:xfrm>
            <a:off x="1212273" y="2540000"/>
            <a:ext cx="912091" cy="1223818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charset="0"/>
                <a:cs typeface="Calibri" charset="0"/>
              </a:rPr>
              <a:t>Notification Hub Push Architecture</a:t>
            </a:r>
            <a:endParaRPr lang="en-US" dirty="0">
              <a:ea typeface="Calibri" charset="0"/>
              <a:cs typeface="Calibri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5289803" y="1524000"/>
            <a:ext cx="7152364" cy="470306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Microsoft Azure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2064" y="21762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4464" y="23286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864" y="24810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9264" y="26334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89304" y="36941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8992" y="2767584"/>
            <a:ext cx="539496" cy="8351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" y="43342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44866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9600" y="46390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664" y="4791456"/>
            <a:ext cx="2182368" cy="89306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8952" y="4791456"/>
            <a:ext cx="2164080" cy="195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Plaque 22"/>
          <p:cNvSpPr/>
          <p:nvPr/>
        </p:nvSpPr>
        <p:spPr>
          <a:xfrm>
            <a:off x="5710047" y="3323082"/>
            <a:ext cx="1341882" cy="1418844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Node + Express backend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laque 24"/>
          <p:cNvSpPr/>
          <p:nvPr/>
        </p:nvSpPr>
        <p:spPr>
          <a:xfrm>
            <a:off x="3186684" y="2945892"/>
            <a:ext cx="202539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Apple Push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Plaque 25"/>
          <p:cNvSpPr/>
          <p:nvPr/>
        </p:nvSpPr>
        <p:spPr>
          <a:xfrm>
            <a:off x="3186684" y="4032504"/>
            <a:ext cx="202539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Windows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Plaque 27"/>
          <p:cNvSpPr/>
          <p:nvPr/>
        </p:nvSpPr>
        <p:spPr>
          <a:xfrm>
            <a:off x="3186684" y="1860042"/>
            <a:ext cx="202539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Google Cloud Messaging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laque 28"/>
          <p:cNvSpPr/>
          <p:nvPr/>
        </p:nvSpPr>
        <p:spPr>
          <a:xfrm>
            <a:off x="3250692" y="5133594"/>
            <a:ext cx="1961388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Microsoft Push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5896356" y="4486656"/>
            <a:ext cx="969264" cy="64693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Server scripts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Plaque 23"/>
          <p:cNvSpPr/>
          <p:nvPr/>
        </p:nvSpPr>
        <p:spPr>
          <a:xfrm>
            <a:off x="7471790" y="2671572"/>
            <a:ext cx="3601593" cy="1525524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Notification Hub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Can 26"/>
          <p:cNvSpPr/>
          <p:nvPr/>
        </p:nvSpPr>
        <p:spPr>
          <a:xfrm>
            <a:off x="8221333" y="4999482"/>
            <a:ext cx="1289304" cy="89611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SQL Database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32532"/>
              </p:ext>
            </p:extLst>
          </p:nvPr>
        </p:nvGraphicFramePr>
        <p:xfrm>
          <a:off x="7205472" y="3264408"/>
          <a:ext cx="417880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5568"/>
                <a:gridCol w="1719072"/>
                <a:gridCol w="134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URIs/Tokens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Templates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sports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[</a:t>
                      </a:r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ab…, 5a…, …]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alert: …</a:t>
                      </a:r>
                      <a:endParaRPr lang="en-US" sz="1800" baseline="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&lt;toast…&gt;</a:t>
                      </a:r>
                    </a:p>
                    <a:p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data: …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news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[ </a:t>
                      </a:r>
                      <a:r>
                        <a:rPr lang="en-US" sz="18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bc</a:t>
                      </a:r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…, 5a…, …]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Segoe Pro Display" panose="020B05020405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123456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[ 5a… ]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Segoe Pro Display" panose="020B05020405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5853153"/>
              </p:ext>
            </p:extLst>
          </p:nvPr>
        </p:nvGraphicFramePr>
        <p:xfrm>
          <a:off x="0" y="908583"/>
          <a:ext cx="1219199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855"/>
                <a:gridCol w="5440513"/>
                <a:gridCol w="2286000"/>
                <a:gridCol w="2389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Registration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Template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Channel</a:t>
                      </a:r>
                      <a:r>
                        <a:rPr lang="en-US" sz="2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URI / Device Token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Device Type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12345678…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{"aps":{"alert":"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b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}}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abcd</a:t>
                      </a:r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12f0</a:t>
                      </a:r>
                      <a:r>
                        <a:rPr lang="en-US" sz="2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iOS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45678901…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{"data":{"message":"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b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}}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556a432f…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Android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78901234…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&lt;?xml version="1.0" encoding="utf-8"?&gt;&lt;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wp:Notification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xmlns:wp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WPNotification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"&gt;&lt;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wp:Toast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&gt;&lt;wp:Text1&gt;Breaking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news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&lt;/wp:Text1&gt;&lt;wp:Text2&gt;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&lt;/wp:Text2&gt;&lt;/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wp:Toast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wp:Notification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https://live...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Windows</a:t>
                      </a:r>
                      <a:r>
                        <a:rPr lang="en-US" sz="2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Phone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34567890…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&lt;toast&gt;&lt;visual&gt;&lt;binding template="ToastText02"&gt;&lt;text id="1"&gt;Breaking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news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&lt;/text&gt;&lt;text id="2"&gt;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&lt;/text&lt;/visual&gt;&lt;/toast&gt;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https://live...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Windows </a:t>
                      </a:r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9965"/>
            <a:ext cx="10255624" cy="311999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Thank you!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dirty="0" smtClean="0"/>
              <a:t>App</a:t>
            </a:r>
            <a:r>
              <a:rPr lang="en-US"/>
              <a:t>: </a:t>
            </a:r>
            <a:r>
              <a:rPr lang="en-US" smtClean="0"/>
              <a:t>  </a:t>
            </a:r>
            <a:r>
              <a:rPr lang="en-US" sz="5300" smtClean="0"/>
              <a:t>https</a:t>
            </a:r>
            <a:r>
              <a:rPr lang="en-US" sz="5300" dirty="0" smtClean="0"/>
              <a:t>://</a:t>
            </a:r>
            <a:r>
              <a:rPr lang="en-US" sz="5300" dirty="0" err="1" smtClean="0"/>
              <a:t>s.sashag.net</a:t>
            </a:r>
            <a:r>
              <a:rPr lang="en-US" sz="5300" dirty="0" smtClean="0"/>
              <a:t>/shoppy16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Code: </a:t>
            </a:r>
            <a:r>
              <a:rPr lang="en-US" sz="5300" dirty="0" smtClean="0"/>
              <a:t>https://</a:t>
            </a:r>
            <a:r>
              <a:rPr lang="en-US" sz="5300" dirty="0" err="1"/>
              <a:t>s.sashag.net</a:t>
            </a:r>
            <a:r>
              <a:rPr lang="en-US" sz="5300" dirty="0"/>
              <a:t>/shoppy16src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114799" y="3509963"/>
            <a:ext cx="6243918" cy="16557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Sasha </a:t>
            </a:r>
            <a:r>
              <a:rPr lang="en-US" sz="3600" dirty="0" err="1" smtClean="0"/>
              <a:t>Goldshtein</a:t>
            </a:r>
            <a:endParaRPr lang="en-US" sz="3600" dirty="0" smtClean="0"/>
          </a:p>
          <a:p>
            <a:pPr algn="l"/>
            <a:r>
              <a:rPr lang="en-US" sz="3600" dirty="0" smtClean="0"/>
              <a:t>CTO, </a:t>
            </a:r>
            <a:r>
              <a:rPr lang="en-US" sz="3600" dirty="0" err="1" smtClean="0"/>
              <a:t>Sela</a:t>
            </a:r>
            <a:r>
              <a:rPr lang="en-US" sz="3600" dirty="0" smtClean="0"/>
              <a:t> Group</a:t>
            </a:r>
          </a:p>
          <a:p>
            <a:pPr algn="l"/>
            <a:r>
              <a:rPr lang="en-US" sz="3600" dirty="0" smtClean="0"/>
              <a:t>@</a:t>
            </a:r>
            <a:r>
              <a:rPr lang="en-US" sz="3600" dirty="0" err="1" smtClean="0"/>
              <a:t>goldshtn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69" y="3509963"/>
            <a:ext cx="2313641" cy="23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48" y="462878"/>
            <a:ext cx="7624482" cy="55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8318" cy="5901204"/>
          </a:xfrm>
        </p:spPr>
        <p:txBody>
          <a:bodyPr>
            <a:normAutofit/>
          </a:bodyPr>
          <a:lstStyle/>
          <a:p>
            <a:r>
              <a:rPr lang="en-US" sz="5400" dirty="0"/>
              <a:t>Azure Mobile </a:t>
            </a:r>
            <a:r>
              <a:rPr lang="en-US" sz="5400" dirty="0" smtClean="0"/>
              <a:t>is </a:t>
            </a:r>
            <a:r>
              <a:rPr lang="en-US" sz="5400" dirty="0"/>
              <a:t>a </a:t>
            </a:r>
            <a:r>
              <a:rPr lang="en-US" sz="5400" i="1" dirty="0"/>
              <a:t>backend</a:t>
            </a:r>
            <a:r>
              <a:rPr lang="en-US" sz="5400" dirty="0"/>
              <a:t> for your mobile apps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… that has a free tier</a:t>
            </a:r>
            <a:br>
              <a:rPr lang="en-US" sz="5400" dirty="0"/>
            </a:br>
            <a:r>
              <a:rPr lang="en-US" sz="5400" dirty="0"/>
              <a:t>… and cloud scale</a:t>
            </a:r>
            <a:br>
              <a:rPr lang="en-US" sz="5400" dirty="0"/>
            </a:br>
            <a:r>
              <a:rPr lang="en-US" sz="5400" dirty="0"/>
              <a:t>… and support for all mobile platforms</a:t>
            </a:r>
          </a:p>
        </p:txBody>
      </p:sp>
    </p:spTree>
    <p:extLst>
      <p:ext uri="{BB962C8B-B14F-4D97-AF65-F5344CB8AC3E}">
        <p14:creationId xmlns:p14="http://schemas.microsoft.com/office/powerpoint/2010/main" val="1630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Azure Mobile Services?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only holistic </a:t>
            </a:r>
            <a:r>
              <a:rPr lang="en-US" dirty="0" err="1" smtClean="0"/>
              <a:t>MBaaS</a:t>
            </a:r>
            <a:r>
              <a:rPr lang="en-US" dirty="0" smtClean="0"/>
              <a:t> solution backed by a major cloud provider</a:t>
            </a:r>
          </a:p>
          <a:p>
            <a:r>
              <a:rPr lang="en-US" dirty="0"/>
              <a:t>If properly designed, it can be detached from Azure and migrated elsewhere (including on-</a:t>
            </a:r>
            <a:r>
              <a:rPr lang="en-US" dirty="0" err="1"/>
              <a:t>prem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Parse was acquired by Facebook and discontinued in early 2016</a:t>
            </a:r>
          </a:p>
          <a:p>
            <a:pPr lvl="1"/>
            <a:r>
              <a:rPr lang="en-US" dirty="0" smtClean="0"/>
              <a:t>Standalone Parse Server can be hosted on AWS, Azure, etc.</a:t>
            </a:r>
          </a:p>
          <a:p>
            <a:r>
              <a:rPr lang="en-US" dirty="0" smtClean="0"/>
              <a:t>There are numerous products solving a smaller problem (e.g. Urban Airship for push notifications)</a:t>
            </a:r>
          </a:p>
        </p:txBody>
      </p:sp>
    </p:spTree>
    <p:extLst>
      <p:ext uri="{BB962C8B-B14F-4D97-AF65-F5344CB8AC3E}">
        <p14:creationId xmlns:p14="http://schemas.microsoft.com/office/powerpoint/2010/main" val="7039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and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3866" indent="0">
              <a:buNone/>
            </a:pPr>
            <a:r>
              <a:rPr lang="en-US" b="1" dirty="0" smtClean="0"/>
              <a:t>Platforms (client libraries)</a:t>
            </a:r>
          </a:p>
          <a:p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Windows Phone</a:t>
            </a:r>
          </a:p>
          <a:p>
            <a:r>
              <a:rPr lang="en-US" dirty="0" smtClean="0"/>
              <a:t>Universal Windows Platform</a:t>
            </a:r>
            <a:endParaRPr lang="en-US" dirty="0" smtClean="0"/>
          </a:p>
          <a:p>
            <a:r>
              <a:rPr lang="en-US" dirty="0" smtClean="0"/>
              <a:t>HTML/JavaScript</a:t>
            </a:r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err="1" smtClean="0"/>
              <a:t>Xamarin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3866" indent="0">
              <a:buNone/>
            </a:pPr>
            <a:r>
              <a:rPr lang="en-US" b="1" dirty="0" smtClean="0"/>
              <a:t>Features</a:t>
            </a:r>
          </a:p>
          <a:p>
            <a:r>
              <a:rPr lang="en-US" dirty="0" smtClean="0"/>
              <a:t>Data and queries</a:t>
            </a:r>
          </a:p>
          <a:p>
            <a:r>
              <a:rPr lang="en-US" dirty="0" smtClean="0"/>
              <a:t>Push notifications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Server-side scripts</a:t>
            </a:r>
          </a:p>
          <a:p>
            <a:r>
              <a:rPr lang="en-US" dirty="0" smtClean="0"/>
              <a:t>Custom API</a:t>
            </a:r>
          </a:p>
          <a:p>
            <a:r>
              <a:rPr lang="en-US" dirty="0" smtClean="0"/>
              <a:t>Offline sync</a:t>
            </a:r>
          </a:p>
          <a:p>
            <a:r>
              <a:rPr lang="en-US" dirty="0" smtClean="0"/>
              <a:t>Mass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688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5289804" y="1523999"/>
            <a:ext cx="7632820" cy="47801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Microsoft Azure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2064" y="21762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4464" y="23286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864" y="24810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9264" y="26334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89304" y="369417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8992" y="2767584"/>
            <a:ext cx="539496" cy="8351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" y="43342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44866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9600" y="46390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664" y="4791456"/>
            <a:ext cx="2182368" cy="89306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8952" y="4791456"/>
            <a:ext cx="2164080" cy="195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Can 21"/>
          <p:cNvSpPr/>
          <p:nvPr/>
        </p:nvSpPr>
        <p:spPr>
          <a:xfrm>
            <a:off x="9582912" y="2717078"/>
            <a:ext cx="1207008" cy="157276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SQL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database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Plaque 22"/>
          <p:cNvSpPr/>
          <p:nvPr/>
        </p:nvSpPr>
        <p:spPr>
          <a:xfrm>
            <a:off x="6768084" y="3040380"/>
            <a:ext cx="1728216" cy="1624584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Node + Express backend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laque 24"/>
          <p:cNvSpPr/>
          <p:nvPr/>
        </p:nvSpPr>
        <p:spPr>
          <a:xfrm>
            <a:off x="3396996" y="2945892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Apple Push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Plaque 25"/>
          <p:cNvSpPr/>
          <p:nvPr/>
        </p:nvSpPr>
        <p:spPr>
          <a:xfrm>
            <a:off x="3396996" y="4032504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Facebook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Auth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Provider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6387084" y="2628900"/>
            <a:ext cx="941832" cy="90373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Server scripts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Plaque 27"/>
          <p:cNvSpPr/>
          <p:nvPr/>
        </p:nvSpPr>
        <p:spPr>
          <a:xfrm>
            <a:off x="3396996" y="1860042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Google Cloud Messaging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laque 28"/>
          <p:cNvSpPr/>
          <p:nvPr/>
        </p:nvSpPr>
        <p:spPr>
          <a:xfrm>
            <a:off x="3392971" y="5144934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Auth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Provider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6417564" y="4334256"/>
            <a:ext cx="941832" cy="90373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Custom API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Can 23"/>
          <p:cNvSpPr/>
          <p:nvPr/>
        </p:nvSpPr>
        <p:spPr>
          <a:xfrm>
            <a:off x="10634472" y="1810691"/>
            <a:ext cx="1207008" cy="157276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Table storage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1353800" y="3079108"/>
            <a:ext cx="1207008" cy="157276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Mongo DB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Plaque 31"/>
          <p:cNvSpPr/>
          <p:nvPr/>
        </p:nvSpPr>
        <p:spPr>
          <a:xfrm>
            <a:off x="8412794" y="4433226"/>
            <a:ext cx="1728216" cy="1624584"/>
          </a:xfrm>
          <a:prstGeom prst="plaqu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.NET backend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Portal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at a Glance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1" y="1543238"/>
            <a:ext cx="92112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Futures.addCallback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table.where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("title", filter)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orderBy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dueDate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").execute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(),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new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FutureCallback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MobileServiceList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CartItem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&gt;&gt;()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onSuccess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MobileServiceList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CartItem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 result)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onFailure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Throwable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t)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78" y="3829049"/>
            <a:ext cx="629920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3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at a Glance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65083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Futures.addCallback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mobileServiceClient.login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MobileServiceAuthenticationProvider.Twitter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new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FutureCallback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MobileServiceUser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&gt;()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onSuccess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(...) 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@Override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onFailure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(...) 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05" y="1825626"/>
            <a:ext cx="5319571" cy="3593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3" y="4175146"/>
            <a:ext cx="5760571" cy="2137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6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</TotalTime>
  <Words>390</Words>
  <Application>Microsoft Macintosh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American Typewriter</vt:lpstr>
      <vt:lpstr>Calibri</vt:lpstr>
      <vt:lpstr>Calibri Light</vt:lpstr>
      <vt:lpstr>Consolas</vt:lpstr>
      <vt:lpstr>Arial</vt:lpstr>
      <vt:lpstr>Office Theme</vt:lpstr>
      <vt:lpstr>Modern Backends for Mobile Apps</vt:lpstr>
      <vt:lpstr>PowerPoint Presentation</vt:lpstr>
      <vt:lpstr>Azure Mobile is a backend for your mobile apps  … that has a free tier … and cloud scale … and support for all mobile platforms</vt:lpstr>
      <vt:lpstr>Why Azure Mobile Services?</vt:lpstr>
      <vt:lpstr>Platforms and Features</vt:lpstr>
      <vt:lpstr>System Diagram</vt:lpstr>
      <vt:lpstr>Demo: Portal walkthrough</vt:lpstr>
      <vt:lpstr>Data Access at a Glance</vt:lpstr>
      <vt:lpstr>Authentication at a Glance</vt:lpstr>
      <vt:lpstr>Demo: Data access and login</vt:lpstr>
      <vt:lpstr>Typical Push System Diagram</vt:lpstr>
      <vt:lpstr>Notification Hub Push Architecture</vt:lpstr>
      <vt:lpstr>PowerPoint Presentation</vt:lpstr>
      <vt:lpstr>Demo: Push</vt:lpstr>
      <vt:lpstr>Thank you! App:   https://s.sashag.net/shoppy16 Code: https://s.sashag.net/shoppy16src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Backends for Mobile Apps</dc:title>
  <dc:creator>Sasha Goldshtein</dc:creator>
  <cp:lastModifiedBy>Sasha Goldshtein</cp:lastModifiedBy>
  <cp:revision>66</cp:revision>
  <dcterms:created xsi:type="dcterms:W3CDTF">2016-04-06T12:27:26Z</dcterms:created>
  <dcterms:modified xsi:type="dcterms:W3CDTF">2016-04-07T14:23:10Z</dcterms:modified>
</cp:coreProperties>
</file>