
<file path=[Content_Types].xml><?xml version="1.0" encoding="utf-8"?>
<Types xmlns="http://schemas.openxmlformats.org/package/2006/content-types">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6"/>
  </p:notesMasterIdLst>
  <p:sldIdLst>
    <p:sldId id="258" r:id="rId2"/>
    <p:sldId id="259" r:id="rId3"/>
    <p:sldId id="257" r:id="rId4"/>
    <p:sldId id="260" r:id="rId5"/>
  </p:sldIdLst>
  <p:sldSz cx="6858000" cy="9144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CE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60" d="100"/>
          <a:sy n="60" d="100"/>
        </p:scale>
        <p:origin x="-2082" y="21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0DA07-967D-4C34-B1B5-5F61653853AE}" type="datetimeFigureOut">
              <a:rPr lang="en-US" smtClean="0"/>
              <a:pPr/>
              <a:t>7/6/2015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2A163-2560-4AB9-A674-E34BE585C6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ln>
            <a:miter lim="800000"/>
            <a:headEnd/>
            <a:tailEnd/>
          </a:ln>
        </p:spPr>
        <p:txBody>
          <a:bodyPr/>
          <a:lstStyle/>
          <a:p>
            <a:fld id="{8B50DFAE-F1D7-43E4-9B3B-5892BF0B0CC1}" type="slidenum">
              <a:rPr lang="he-IL" smtClean="0">
                <a:solidFill>
                  <a:srgbClr val="FFFFFF"/>
                </a:solidFill>
              </a:rPr>
              <a:pPr/>
              <a:t>3</a:t>
            </a:fld>
            <a:endParaRPr lang="en-US" smtClean="0">
              <a:solidFill>
                <a:srgbClr val="FFFFFF"/>
              </a:solidFill>
            </a:endParaRPr>
          </a:p>
        </p:txBody>
      </p:sp>
      <p:sp>
        <p:nvSpPr>
          <p:cNvPr id="107522" name="Rectangle 2"/>
          <p:cNvSpPr>
            <a:spLocks noGrp="1" noRot="1" noChangeAspect="1" noChangeArrowheads="1" noTextEdit="1"/>
          </p:cNvSpPr>
          <p:nvPr>
            <p:ph type="sldImg"/>
          </p:nvPr>
        </p:nvSpPr>
        <p:spPr bwMode="auto">
          <a:xfrm>
            <a:off x="2143125" y="685800"/>
            <a:ext cx="2571750" cy="3429000"/>
          </a:xfrm>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buClr>
                <a:srgbClr val="99CCFF"/>
              </a:buClr>
              <a:buSzPct val="120000"/>
              <a:defRPr sz="1800"/>
            </a:lvl1pPr>
          </a:lstStyle>
          <a:p>
            <a:pPr>
              <a:defRPr/>
            </a:pPr>
            <a:fld id="{69393ABB-3D17-4852-BB21-5D0B9C88D63E}" type="slidenum">
              <a:rPr lang="he-IL"/>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133602"/>
            <a:ext cx="6172200" cy="603461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buClr>
                <a:srgbClr val="99CCFF"/>
              </a:buClr>
              <a:buSzPct val="120000"/>
              <a:defRPr sz="1800"/>
            </a:lvl1pPr>
          </a:lstStyle>
          <a:p>
            <a:pPr>
              <a:defRPr/>
            </a:pPr>
            <a:fld id="{D5BFFD96-4EC8-415A-ACE8-F0803CC8A775}" type="slidenum">
              <a:rPr lang="he-IL"/>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6"/>
            <a:ext cx="4514850" cy="780203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buClr>
                <a:srgbClr val="99CCFF"/>
              </a:buClr>
              <a:buSzPct val="120000"/>
              <a:defRPr sz="1800"/>
            </a:lvl1pPr>
          </a:lstStyle>
          <a:p>
            <a:pPr>
              <a:defRPr/>
            </a:pPr>
            <a:fld id="{04472B06-0DA8-465B-9143-1060D0D31A8C}" type="slidenum">
              <a:rPr lang="he-IL"/>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Management Presentation - Body Page - Title Only">
    <p:spTree>
      <p:nvGrpSpPr>
        <p:cNvPr id="1" name=""/>
        <p:cNvGrpSpPr/>
        <p:nvPr/>
      </p:nvGrpSpPr>
      <p:grpSpPr>
        <a:xfrm>
          <a:off x="0" y="0"/>
          <a:ext cx="0" cy="0"/>
          <a:chOff x="0" y="0"/>
          <a:chExt cx="0" cy="0"/>
        </a:xfrm>
      </p:grpSpPr>
      <p:pic>
        <p:nvPicPr>
          <p:cNvPr id="3" name="Picture 7" descr="Content5.jpg"/>
          <p:cNvPicPr>
            <a:picLocks noChangeAspect="1"/>
          </p:cNvPicPr>
          <p:nvPr userDrawn="1"/>
        </p:nvPicPr>
        <p:blipFill>
          <a:blip r:embed="rId2" cstate="email"/>
          <a:srcRect/>
          <a:stretch>
            <a:fillRect/>
          </a:stretch>
        </p:blipFill>
        <p:spPr bwMode="auto">
          <a:xfrm>
            <a:off x="0" y="0"/>
            <a:ext cx="6858000" cy="9008533"/>
          </a:xfrm>
          <a:prstGeom prst="rect">
            <a:avLst/>
          </a:prstGeom>
          <a:noFill/>
          <a:ln w="9525">
            <a:noFill/>
            <a:miter lim="800000"/>
            <a:headEnd/>
            <a:tailEnd/>
          </a:ln>
        </p:spPr>
      </p:pic>
      <p:pic>
        <p:nvPicPr>
          <p:cNvPr id="4" name="Picture 161" descr="IOPtima_logo small"/>
          <p:cNvPicPr>
            <a:picLocks noChangeAspect="1" noChangeArrowheads="1"/>
          </p:cNvPicPr>
          <p:nvPr userDrawn="1"/>
        </p:nvPicPr>
        <p:blipFill>
          <a:blip r:embed="rId3" cstate="email"/>
          <a:srcRect/>
          <a:stretch>
            <a:fillRect/>
          </a:stretch>
        </p:blipFill>
        <p:spPr bwMode="auto">
          <a:xfrm>
            <a:off x="5729288" y="8547102"/>
            <a:ext cx="1096566" cy="539751"/>
          </a:xfrm>
          <a:prstGeom prst="rect">
            <a:avLst/>
          </a:prstGeom>
          <a:noFill/>
          <a:ln w="9525">
            <a:noFill/>
            <a:miter lim="800000"/>
            <a:headEnd/>
            <a:tailEnd/>
          </a:ln>
        </p:spPr>
      </p:pic>
      <p:sp>
        <p:nvSpPr>
          <p:cNvPr id="6" name="TextBox 6"/>
          <p:cNvSpPr txBox="1">
            <a:spLocks noChangeArrowheads="1"/>
          </p:cNvSpPr>
          <p:nvPr userDrawn="1"/>
        </p:nvSpPr>
        <p:spPr bwMode="auto">
          <a:xfrm>
            <a:off x="66675" y="8583086"/>
            <a:ext cx="1414463" cy="4308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rtl="0" fontAlgn="base">
              <a:spcBef>
                <a:spcPct val="50000"/>
              </a:spcBef>
              <a:spcAft>
                <a:spcPct val="0"/>
              </a:spcAft>
              <a:defRPr/>
            </a:pPr>
            <a:r>
              <a:rPr lang="en-US" sz="1100" b="1" dirty="0" smtClean="0">
                <a:solidFill>
                  <a:srgbClr val="003366"/>
                </a:solidFill>
              </a:rPr>
              <a:t>IOPtima Proprietary</a:t>
            </a:r>
          </a:p>
        </p:txBody>
      </p:sp>
      <p:sp>
        <p:nvSpPr>
          <p:cNvPr id="5" name="Title 4"/>
          <p:cNvSpPr>
            <a:spLocks noGrp="1"/>
          </p:cNvSpPr>
          <p:nvPr>
            <p:ph type="title"/>
          </p:nvPr>
        </p:nvSpPr>
        <p:spPr>
          <a:xfrm>
            <a:off x="121445" y="36068"/>
            <a:ext cx="5891213" cy="865632"/>
          </a:xfrm>
          <a:prstGeom prst="rect">
            <a:avLst/>
          </a:prstGeom>
        </p:spPr>
        <p:txBody>
          <a:bodyPr rtlCol="0">
            <a:noAutofit/>
          </a:bodyPr>
          <a:lstStyle>
            <a:lvl1pPr algn="l" defTabSz="914400" rtl="0" eaLnBrk="1" latinLnBrk="0" hangingPunct="1">
              <a:spcBef>
                <a:spcPct val="0"/>
              </a:spcBef>
              <a:buNone/>
              <a:defRPr lang="en-US" sz="2400" b="1" kern="1200" baseline="0" dirty="0">
                <a:solidFill>
                  <a:schemeClr val="bg1"/>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7" name="Rectangle 7"/>
          <p:cNvSpPr>
            <a:spLocks noGrp="1" noChangeArrowheads="1"/>
          </p:cNvSpPr>
          <p:nvPr>
            <p:ph type="sldNum" sz="quarter" idx="10"/>
          </p:nvPr>
        </p:nvSpPr>
        <p:spPr>
          <a:xfrm>
            <a:off x="2657475" y="8259233"/>
            <a:ext cx="1600200" cy="635000"/>
          </a:xfrm>
        </p:spPr>
        <p:txBody>
          <a:bodyPr/>
          <a:lstStyle>
            <a:lvl1pPr>
              <a:defRPr sz="1400">
                <a:latin typeface="Arial" charset="0"/>
                <a:cs typeface="Arial" charset="0"/>
              </a:defRPr>
            </a:lvl1pPr>
          </a:lstStyle>
          <a:p>
            <a:pPr>
              <a:defRPr/>
            </a:pPr>
            <a:fld id="{9C01C609-3E17-4938-9539-121E5F3E273E}" type="slidenum">
              <a:rPr lang="ar-SA"/>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srcRect/>
          <a:stretch>
            <a:fillRect/>
          </a:stretch>
        </p:blipFill>
        <p:spPr bwMode="auto">
          <a:xfrm>
            <a:off x="0" y="0"/>
            <a:ext cx="6858000" cy="9144000"/>
          </a:xfrm>
          <a:prstGeom prst="rect">
            <a:avLst/>
          </a:prstGeom>
          <a:noFill/>
          <a:ln w="9525">
            <a:noFill/>
            <a:miter lim="800000"/>
            <a:headEnd/>
            <a:tailEnd/>
          </a:ln>
        </p:spPr>
      </p:pic>
      <p:sp>
        <p:nvSpPr>
          <p:cNvPr id="2" name="Title 1"/>
          <p:cNvSpPr>
            <a:spLocks noGrp="1"/>
          </p:cNvSpPr>
          <p:nvPr>
            <p:ph type="title"/>
          </p:nvPr>
        </p:nvSpPr>
        <p:spPr>
          <a:xfrm>
            <a:off x="342900" y="203200"/>
            <a:ext cx="6172200" cy="1524000"/>
          </a:xfrm>
          <a:prstGeom prst="rect">
            <a:avLst/>
          </a:prstGeom>
        </p:spPr>
        <p:txBody>
          <a:bodyPr>
            <a:normAutofit/>
          </a:bodyPr>
          <a:lstStyle>
            <a:lvl1pPr>
              <a:defRPr sz="3600"/>
            </a:lvl1pPr>
          </a:lstStyle>
          <a:p>
            <a:r>
              <a:rPr lang="en-US" dirty="0" smtClean="0"/>
              <a:t>Click to edit Master title style</a:t>
            </a:r>
            <a:endParaRPr lang="en-US" dirty="0"/>
          </a:p>
        </p:txBody>
      </p:sp>
      <p:sp>
        <p:nvSpPr>
          <p:cNvPr id="8" name="Content Placeholder 2"/>
          <p:cNvSpPr>
            <a:spLocks noGrp="1"/>
          </p:cNvSpPr>
          <p:nvPr>
            <p:ph idx="1"/>
          </p:nvPr>
        </p:nvSpPr>
        <p:spPr>
          <a:xfrm>
            <a:off x="342900" y="2133602"/>
            <a:ext cx="6172200" cy="6034617"/>
          </a:xfrm>
          <a:prstGeom prst="rect">
            <a:avLst/>
          </a:prstGeom>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2"/>
          <p:cNvSpPr>
            <a:spLocks noGrp="1"/>
          </p:cNvSpPr>
          <p:nvPr>
            <p:ph type="dt" sz="half" idx="10"/>
          </p:nvPr>
        </p:nvSpPr>
        <p:spPr>
          <a:xfrm>
            <a:off x="342900" y="8475136"/>
            <a:ext cx="1600200" cy="486833"/>
          </a:xfrm>
          <a:prstGeom prst="rect">
            <a:avLst/>
          </a:prstGeom>
        </p:spPr>
        <p:txBody>
          <a:bodyPr/>
          <a:lstStyle>
            <a:lvl1pPr>
              <a:defRPr/>
            </a:lvl1pPr>
          </a:lstStyle>
          <a:p>
            <a:pPr algn="l" rtl="0" fontAlgn="base">
              <a:spcBef>
                <a:spcPct val="0"/>
              </a:spcBef>
              <a:spcAft>
                <a:spcPct val="0"/>
              </a:spcAft>
              <a:defRPr/>
            </a:pPr>
            <a:endParaRPr lang="en-US">
              <a:solidFill>
                <a:prstClr val="black"/>
              </a:solidFill>
            </a:endParaRPr>
          </a:p>
        </p:txBody>
      </p:sp>
      <p:sp>
        <p:nvSpPr>
          <p:cNvPr id="6" name="Footer Placeholder 3"/>
          <p:cNvSpPr>
            <a:spLocks noGrp="1"/>
          </p:cNvSpPr>
          <p:nvPr>
            <p:ph type="ftr" sz="quarter" idx="11"/>
          </p:nvPr>
        </p:nvSpPr>
        <p:spPr>
          <a:xfrm>
            <a:off x="2343150" y="8475136"/>
            <a:ext cx="2171700" cy="486833"/>
          </a:xfrm>
          <a:prstGeom prst="rect">
            <a:avLst/>
          </a:prstGeom>
        </p:spPr>
        <p:txBody>
          <a:bodyPr/>
          <a:lstStyle>
            <a:lvl1pPr>
              <a:defRPr/>
            </a:lvl1pPr>
          </a:lstStyle>
          <a:p>
            <a:pPr algn="l" rtl="0" fontAlgn="base">
              <a:spcBef>
                <a:spcPct val="0"/>
              </a:spcBef>
              <a:spcAft>
                <a:spcPct val="0"/>
              </a:spcAft>
              <a:defRPr/>
            </a:pPr>
            <a:endParaRPr lang="en-US">
              <a:solidFill>
                <a:prstClr val="black"/>
              </a:solidFill>
            </a:endParaRPr>
          </a:p>
        </p:txBody>
      </p:sp>
      <p:sp>
        <p:nvSpPr>
          <p:cNvPr id="7" name="Slide Number Placeholder 4"/>
          <p:cNvSpPr>
            <a:spLocks noGrp="1"/>
          </p:cNvSpPr>
          <p:nvPr>
            <p:ph type="sldNum" sz="quarter" idx="12"/>
          </p:nvPr>
        </p:nvSpPr>
        <p:spPr/>
        <p:txBody>
          <a:bodyPr/>
          <a:lstStyle>
            <a:lvl1pPr>
              <a:defRPr smtClean="0"/>
            </a:lvl1pPr>
          </a:lstStyle>
          <a:p>
            <a:fld id="{93A30C28-A0A3-4D35-9FF0-CB5C5229AB94}" type="slidenum">
              <a:rPr lang="he-IL"/>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5840" y="324220"/>
            <a:ext cx="5915025" cy="1328261"/>
          </a:xfrm>
          <a:prstGeom prst="rect">
            <a:avLst/>
          </a:prstGeom>
        </p:spPr>
        <p:txBody>
          <a:bodyPr>
            <a:normAutofit/>
          </a:bodyPr>
          <a:lstStyle>
            <a:lvl1pPr>
              <a:defRPr sz="3400"/>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BF484CB0-D435-4F92-8893-20038265A6BF}" type="slidenum">
              <a:rPr lang="en-US" smtClean="0"/>
              <a:pPr/>
              <a:t>‹#›</a:t>
            </a:fld>
            <a:endParaRPr lang="en-US"/>
          </a:p>
        </p:txBody>
      </p:sp>
    </p:spTree>
    <p:extLst>
      <p:ext uri="{BB962C8B-B14F-4D97-AF65-F5344CB8AC3E}">
        <p14:creationId xmlns="" xmlns:p14="http://schemas.microsoft.com/office/powerpoint/2010/main" val="144885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4" descr="IOPtima Presentation.jpg"/>
          <p:cNvPicPr>
            <a:picLocks noChangeAspect="1"/>
          </p:cNvPicPr>
          <p:nvPr userDrawn="1"/>
        </p:nvPicPr>
        <p:blipFill>
          <a:blip r:embed="rId2" cstate="email"/>
          <a:srcRect/>
          <a:stretch>
            <a:fillRect/>
          </a:stretch>
        </p:blipFill>
        <p:spPr bwMode="auto">
          <a:xfrm>
            <a:off x="0" y="0"/>
            <a:ext cx="6858000" cy="9144000"/>
          </a:xfrm>
          <a:prstGeom prst="rect">
            <a:avLst/>
          </a:prstGeom>
          <a:noFill/>
          <a:ln w="9525">
            <a:noFill/>
            <a:miter lim="800000"/>
            <a:headEnd/>
            <a:tailEnd/>
          </a:ln>
        </p:spPr>
      </p:pic>
      <p:pic>
        <p:nvPicPr>
          <p:cNvPr id="5" name="Picture 5" descr="IOPtima Presentation-HEB.jpg"/>
          <p:cNvPicPr>
            <a:picLocks noChangeAspect="1"/>
          </p:cNvPicPr>
          <p:nvPr userDrawn="1"/>
        </p:nvPicPr>
        <p:blipFill>
          <a:blip r:embed="rId3" cstate="email"/>
          <a:srcRect/>
          <a:stretch>
            <a:fillRect/>
          </a:stretch>
        </p:blipFill>
        <p:spPr bwMode="auto">
          <a:xfrm>
            <a:off x="0" y="0"/>
            <a:ext cx="6858000" cy="9144000"/>
          </a:xfrm>
          <a:prstGeom prst="rect">
            <a:avLst/>
          </a:prstGeom>
          <a:noFill/>
          <a:ln w="9525">
            <a:noFill/>
            <a:miter lim="800000"/>
            <a:headEnd/>
            <a:tailEnd/>
          </a:ln>
        </p:spPr>
      </p:pic>
      <p:sp>
        <p:nvSpPr>
          <p:cNvPr id="2" name="Title 1"/>
          <p:cNvSpPr>
            <a:spLocks noGrp="1"/>
          </p:cNvSpPr>
          <p:nvPr>
            <p:ph type="title"/>
          </p:nvPr>
        </p:nvSpPr>
        <p:spPr>
          <a:xfrm>
            <a:off x="342900" y="366184"/>
            <a:ext cx="6172200" cy="1524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42900" y="2133602"/>
            <a:ext cx="6172200" cy="603461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Box 5"/>
          <p:cNvSpPr txBox="1"/>
          <p:nvPr userDrawn="1"/>
        </p:nvSpPr>
        <p:spPr>
          <a:xfrm>
            <a:off x="3545464" y="8712202"/>
            <a:ext cx="3113732" cy="430887"/>
          </a:xfrm>
          <a:prstGeom prst="rect">
            <a:avLst/>
          </a:prstGeom>
        </p:spPr>
        <p:txBody>
          <a:bodyPr wrap="square" rtlCol="0">
            <a:spAutoFit/>
          </a:bodyPr>
          <a:lstStyle/>
          <a:p>
            <a:pPr algn="l" eaLnBrk="0" fontAlgn="base" hangingPunct="0">
              <a:spcBef>
                <a:spcPct val="0"/>
              </a:spcBef>
              <a:spcAft>
                <a:spcPct val="0"/>
              </a:spcAft>
              <a:defRPr/>
            </a:pPr>
            <a:r>
              <a:rPr lang="en-US" sz="1100" i="1" dirty="0" smtClean="0">
                <a:solidFill>
                  <a:srgbClr val="1F497D">
                    <a:lumMod val="75000"/>
                  </a:srgbClr>
                </a:solidFill>
              </a:rPr>
              <a:t>CLASS™ by IOPtima® - Safe and Effective Glaucoma Surgery</a:t>
            </a:r>
            <a:endParaRPr lang="en-US" sz="2400" i="1" kern="0" dirty="0" smtClean="0">
              <a:solidFill>
                <a:srgbClr val="1F497D">
                  <a:lumMod val="75000"/>
                </a:srgbClr>
              </a:solidFill>
              <a:latin typeface="Calibri" pitchFamily="34" charset="0"/>
              <a:cs typeface="Calibri"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0"/>
            <a:ext cx="5829300" cy="2000249"/>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buClr>
                <a:srgbClr val="99CCFF"/>
              </a:buClr>
              <a:buSzPct val="120000"/>
              <a:defRPr sz="1800"/>
            </a:lvl1pPr>
          </a:lstStyle>
          <a:p>
            <a:pPr>
              <a:defRPr/>
            </a:pPr>
            <a:fld id="{99BF86EE-1FFB-4997-A544-4929D2437E38}" type="slidenum">
              <a:rPr lang="he-IL"/>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2"/>
            <a:ext cx="3028950" cy="603461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2"/>
            <a:ext cx="3028950" cy="603461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buClr>
                <a:srgbClr val="99CCFF"/>
              </a:buClr>
              <a:buSzPct val="120000"/>
              <a:defRPr sz="1800"/>
            </a:lvl1pPr>
          </a:lstStyle>
          <a:p>
            <a:pPr>
              <a:defRPr/>
            </a:pPr>
            <a:fld id="{57C613C1-F5ED-4D39-8520-BFA8EAB81856}" type="slidenum">
              <a:rPr lang="he-IL"/>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046817"/>
            <a:ext cx="3030141" cy="85301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buClr>
                <a:srgbClr val="99CCFF"/>
              </a:buClr>
              <a:buSzPct val="120000"/>
              <a:defRPr sz="1800"/>
            </a:lvl1pPr>
          </a:lstStyle>
          <a:p>
            <a:pPr>
              <a:defRPr/>
            </a:pPr>
            <a:fld id="{9F431FE5-6ED8-4DEE-A6A8-144A4C55B993}" type="slidenum">
              <a:rPr lang="he-IL"/>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buClr>
                <a:srgbClr val="99CCFF"/>
              </a:buClr>
              <a:buSzPct val="120000"/>
              <a:defRPr sz="1800"/>
            </a:lvl1pPr>
          </a:lstStyle>
          <a:p>
            <a:pPr>
              <a:defRPr/>
            </a:pPr>
            <a:fld id="{13607BE3-D3ED-4250-8214-F2EF60B28F6F}" type="slidenum">
              <a:rPr lang="he-IL"/>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buClr>
                <a:srgbClr val="99CCFF"/>
              </a:buClr>
              <a:buSzPct val="120000"/>
              <a:defRPr sz="1800"/>
            </a:lvl1pPr>
          </a:lstStyle>
          <a:p>
            <a:pPr>
              <a:defRPr/>
            </a:pPr>
            <a:fld id="{907F886F-D3B1-4758-AC8A-C69E7BBCF47D}" type="slidenum">
              <a:rPr lang="he-IL"/>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4069"/>
            <a:ext cx="3833813" cy="780415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8"/>
            <a:ext cx="2256235" cy="62547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buClr>
                <a:srgbClr val="99CCFF"/>
              </a:buClr>
              <a:buSzPct val="120000"/>
              <a:defRPr sz="1800"/>
            </a:lvl1pPr>
          </a:lstStyle>
          <a:p>
            <a:pPr>
              <a:defRPr/>
            </a:pPr>
            <a:fld id="{85F56A8A-F9E4-4A8E-8C00-E814694F07EA}" type="slidenum">
              <a:rPr lang="he-IL"/>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216" y="7156452"/>
            <a:ext cx="4114800" cy="107314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buClr>
                <a:srgbClr val="99CCFF"/>
              </a:buClr>
              <a:buSzPct val="120000"/>
              <a:defRPr sz="1800"/>
            </a:lvl1pPr>
          </a:lstStyle>
          <a:p>
            <a:pPr>
              <a:defRPr/>
            </a:pPr>
            <a:fld id="{67701ECE-1277-4586-911B-EFB5D121FECF}" type="slidenum">
              <a:rPr lang="he-IL"/>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107156" y="8606367"/>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buClrTx/>
              <a:buSzTx/>
              <a:defRPr sz="1400" b="0">
                <a:solidFill>
                  <a:srgbClr val="000000"/>
                </a:solidFill>
                <a:latin typeface="Arial" charset="0"/>
                <a:cs typeface="Arial" charset="0"/>
              </a:defRPr>
            </a:lvl1pPr>
          </a:lstStyle>
          <a:p>
            <a:pPr fontAlgn="base">
              <a:spcBef>
                <a:spcPct val="0"/>
              </a:spcBef>
              <a:spcAft>
                <a:spcPct val="0"/>
              </a:spcAft>
              <a:defRPr/>
            </a:pPr>
            <a:fld id="{A79EEC04-9085-48FB-B6FE-AECB168441AB}" type="slidenum">
              <a:rPr lang="he-IL"/>
              <a:pPr fontAlgn="base">
                <a:spcBef>
                  <a:spcPct val="0"/>
                </a:spcBef>
                <a:spcAft>
                  <a:spcPct val="0"/>
                </a:spcAft>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hdr="0" dt="0"/>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Arial" charset="0"/>
          <a:cs typeface="Arial" charset="0"/>
        </a:defRPr>
      </a:lvl2pPr>
      <a:lvl3pPr algn="ctr" rtl="1" eaLnBrk="0" fontAlgn="base" hangingPunct="0">
        <a:spcBef>
          <a:spcPct val="0"/>
        </a:spcBef>
        <a:spcAft>
          <a:spcPct val="0"/>
        </a:spcAft>
        <a:defRPr sz="4400">
          <a:solidFill>
            <a:schemeClr val="tx2"/>
          </a:solidFill>
          <a:latin typeface="Arial" charset="0"/>
          <a:cs typeface="Arial" charset="0"/>
        </a:defRPr>
      </a:lvl3pPr>
      <a:lvl4pPr algn="ctr" rtl="1" eaLnBrk="0" fontAlgn="base" hangingPunct="0">
        <a:spcBef>
          <a:spcPct val="0"/>
        </a:spcBef>
        <a:spcAft>
          <a:spcPct val="0"/>
        </a:spcAft>
        <a:defRPr sz="4400">
          <a:solidFill>
            <a:schemeClr val="tx2"/>
          </a:solidFill>
          <a:latin typeface="Arial" charset="0"/>
          <a:cs typeface="Arial" charset="0"/>
        </a:defRPr>
      </a:lvl4pPr>
      <a:lvl5pPr algn="ctr" rtl="1" eaLnBrk="0" fontAlgn="base" hangingPunct="0">
        <a:spcBef>
          <a:spcPct val="0"/>
        </a:spcBef>
        <a:spcAft>
          <a:spcPct val="0"/>
        </a:spcAft>
        <a:defRPr sz="4400">
          <a:solidFill>
            <a:schemeClr val="tx2"/>
          </a:solidFill>
          <a:latin typeface="Arial" charset="0"/>
          <a:cs typeface="Arial" charset="0"/>
        </a:defRPr>
      </a:lvl5pPr>
      <a:lvl6pPr marL="457200" algn="ctr" rtl="1" fontAlgn="base">
        <a:spcBef>
          <a:spcPct val="0"/>
        </a:spcBef>
        <a:spcAft>
          <a:spcPct val="0"/>
        </a:spcAft>
        <a:defRPr sz="4400">
          <a:solidFill>
            <a:schemeClr val="tx2"/>
          </a:solidFill>
          <a:latin typeface="Arial" charset="0"/>
          <a:cs typeface="Arial" charset="0"/>
        </a:defRPr>
      </a:lvl6pPr>
      <a:lvl7pPr marL="914400" algn="ctr" rtl="1" fontAlgn="base">
        <a:spcBef>
          <a:spcPct val="0"/>
        </a:spcBef>
        <a:spcAft>
          <a:spcPct val="0"/>
        </a:spcAft>
        <a:defRPr sz="4400">
          <a:solidFill>
            <a:schemeClr val="tx2"/>
          </a:solidFill>
          <a:latin typeface="Arial" charset="0"/>
          <a:cs typeface="Arial" charset="0"/>
        </a:defRPr>
      </a:lvl7pPr>
      <a:lvl8pPr marL="1371600" algn="ctr" rtl="1" fontAlgn="base">
        <a:spcBef>
          <a:spcPct val="0"/>
        </a:spcBef>
        <a:spcAft>
          <a:spcPct val="0"/>
        </a:spcAft>
        <a:defRPr sz="4400">
          <a:solidFill>
            <a:schemeClr val="tx2"/>
          </a:solidFill>
          <a:latin typeface="Arial" charset="0"/>
          <a:cs typeface="Arial" charset="0"/>
        </a:defRPr>
      </a:lvl8pPr>
      <a:lvl9pPr marL="1828800" algn="ctr" rtl="1" fontAlgn="base">
        <a:spcBef>
          <a:spcPct val="0"/>
        </a:spcBef>
        <a:spcAft>
          <a:spcPct val="0"/>
        </a:spcAft>
        <a:defRPr sz="4400">
          <a:solidFill>
            <a:schemeClr val="tx2"/>
          </a:solidFill>
          <a:latin typeface="Arial" charset="0"/>
          <a:cs typeface="Arial" charset="0"/>
        </a:defRPr>
      </a:lvl9pPr>
    </p:titleStyle>
    <p:bodyStyle>
      <a:lvl1pPr marL="342900" indent="-342900" algn="r" rtl="1" eaLnBrk="0" fontAlgn="base" hangingPunct="0">
        <a:spcBef>
          <a:spcPct val="20000"/>
        </a:spcBef>
        <a:spcAft>
          <a:spcPct val="0"/>
        </a:spcAft>
        <a:buChar char="•"/>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cs typeface="+mn-cs"/>
        </a:defRPr>
      </a:lvl2pPr>
      <a:lvl3pPr marL="1143000" indent="-228600" algn="r" rtl="1" eaLnBrk="0" fontAlgn="base" hangingPunct="0">
        <a:spcBef>
          <a:spcPct val="20000"/>
        </a:spcBef>
        <a:spcAft>
          <a:spcPct val="0"/>
        </a:spcAft>
        <a:buChar char="•"/>
        <a:defRPr sz="2400">
          <a:solidFill>
            <a:schemeClr val="tx1"/>
          </a:solidFill>
          <a:latin typeface="+mn-lt"/>
          <a:cs typeface="+mn-cs"/>
        </a:defRPr>
      </a:lvl3pPr>
      <a:lvl4pPr marL="1600200" indent="-228600" algn="r" rtl="1" eaLnBrk="0" fontAlgn="base" hangingPunct="0">
        <a:spcBef>
          <a:spcPct val="20000"/>
        </a:spcBef>
        <a:spcAft>
          <a:spcPct val="0"/>
        </a:spcAft>
        <a:buChar char="–"/>
        <a:defRPr sz="2000">
          <a:solidFill>
            <a:schemeClr val="tx1"/>
          </a:solidFill>
          <a:latin typeface="+mn-lt"/>
          <a:cs typeface="+mn-cs"/>
        </a:defRPr>
      </a:lvl4pPr>
      <a:lvl5pPr marL="2057400" indent="-228600" algn="r" rtl="1" eaLnBrk="0" fontAlgn="base" hangingPunct="0">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9.png"/><Relationship Id="rId5" Type="http://schemas.openxmlformats.org/officeDocument/2006/relationships/tags" Target="../tags/tag10.xml"/><Relationship Id="rId10" Type="http://schemas.openxmlformats.org/officeDocument/2006/relationships/image" Target="../media/image11.jpeg"/><Relationship Id="rId4" Type="http://schemas.openxmlformats.org/officeDocument/2006/relationships/tags" Target="../tags/tag9.xml"/><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15.xml"/><Relationship Id="rId7" Type="http://schemas.openxmlformats.org/officeDocument/2006/relationships/notesSlide" Target="../notesSlides/notesSlide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xml"/><Relationship Id="rId11" Type="http://schemas.openxmlformats.org/officeDocument/2006/relationships/image" Target="../media/image10.jpeg"/><Relationship Id="rId5" Type="http://schemas.openxmlformats.org/officeDocument/2006/relationships/tags" Target="../tags/tag17.xml"/><Relationship Id="rId10" Type="http://schemas.openxmlformats.org/officeDocument/2006/relationships/image" Target="../media/image13.png"/><Relationship Id="rId4" Type="http://schemas.openxmlformats.org/officeDocument/2006/relationships/tags" Target="../tags/tag16.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027" name="Picture 3" descr="P:\IOPtima\Marketing\Liron\Marketing\CLASS logo transparent.png"/>
          <p:cNvPicPr>
            <a:picLocks noMove="1"/>
          </p:cNvPicPr>
          <p:nvPr>
            <p:custDataLst>
              <p:tags r:id="rId1"/>
            </p:custDataLst>
          </p:nvPr>
        </p:nvPicPr>
        <p:blipFill>
          <a:blip r:embed="rId7" cstate="print"/>
          <a:srcRect/>
          <a:stretch>
            <a:fillRect/>
          </a:stretch>
        </p:blipFill>
        <p:spPr bwMode="auto">
          <a:xfrm>
            <a:off x="1628800" y="251520"/>
            <a:ext cx="3695270" cy="1728192"/>
          </a:xfrm>
          <a:prstGeom prst="rect">
            <a:avLst/>
          </a:prstGeom>
          <a:noFill/>
        </p:spPr>
      </p:pic>
      <p:pic>
        <p:nvPicPr>
          <p:cNvPr id="1028" name="Picture 4" descr="C:\Users\Liron\Desktop\IOPtimas-solution-1024x275.jpg"/>
          <p:cNvPicPr>
            <a:picLocks noMove="1"/>
          </p:cNvPicPr>
          <p:nvPr>
            <p:custDataLst>
              <p:tags r:id="rId2"/>
            </p:custDataLst>
          </p:nvPr>
        </p:nvPicPr>
        <p:blipFill>
          <a:blip r:embed="rId8" cstate="print"/>
          <a:srcRect/>
          <a:stretch>
            <a:fillRect/>
          </a:stretch>
        </p:blipFill>
        <p:spPr bwMode="auto">
          <a:xfrm>
            <a:off x="0" y="2162405"/>
            <a:ext cx="6858000" cy="1833531"/>
          </a:xfrm>
          <a:prstGeom prst="rect">
            <a:avLst/>
          </a:prstGeom>
          <a:ln>
            <a:noFill/>
          </a:ln>
          <a:effectLst>
            <a:outerShdw blurRad="190500" algn="tl" rotWithShape="0">
              <a:srgbClr val="000000">
                <a:alpha val="70000"/>
              </a:srgbClr>
            </a:outerShdw>
          </a:effectLst>
        </p:spPr>
      </p:pic>
      <p:pic>
        <p:nvPicPr>
          <p:cNvPr id="5" name="Picture 3" descr="P:\IOPtima\Marketing\Liron\Marketing\logo hi.png"/>
          <p:cNvPicPr>
            <a:picLocks noMove="1"/>
          </p:cNvPicPr>
          <p:nvPr>
            <p:custDataLst>
              <p:tags r:id="rId3"/>
            </p:custDataLst>
          </p:nvPr>
        </p:nvPicPr>
        <p:blipFill>
          <a:blip r:embed="rId9" cstate="print"/>
          <a:srcRect/>
          <a:stretch>
            <a:fillRect/>
          </a:stretch>
        </p:blipFill>
        <p:spPr bwMode="auto">
          <a:xfrm>
            <a:off x="4615092" y="8172400"/>
            <a:ext cx="2126278" cy="827584"/>
          </a:xfrm>
          <a:prstGeom prst="rect">
            <a:avLst/>
          </a:prstGeom>
          <a:noFill/>
        </p:spPr>
      </p:pic>
      <p:sp>
        <p:nvSpPr>
          <p:cNvPr id="6" name="Rectangle 5"/>
          <p:cNvSpPr>
            <a:spLocks noMove="1"/>
          </p:cNvSpPr>
          <p:nvPr>
            <p:custDataLst>
              <p:tags r:id="rId4"/>
            </p:custDataLst>
          </p:nvPr>
        </p:nvSpPr>
        <p:spPr>
          <a:xfrm>
            <a:off x="404665" y="8512697"/>
            <a:ext cx="4176464" cy="307777"/>
          </a:xfrm>
          <a:prstGeom prst="rect">
            <a:avLst/>
          </a:prstGeom>
        </p:spPr>
        <p:txBody>
          <a:bodyPr wrap="square">
            <a:spAutoFit/>
          </a:bodyPr>
          <a:lstStyle/>
          <a:p>
            <a:pPr algn="just" rtl="0">
              <a:defRPr/>
            </a:pPr>
            <a:r>
              <a:rPr lang="en-US" altLang="he-IL" sz="1400" b="1" dirty="0" smtClean="0">
                <a:solidFill>
                  <a:srgbClr val="1F497D">
                    <a:lumMod val="60000"/>
                    <a:lumOff val="40000"/>
                  </a:srgbClr>
                </a:solidFill>
                <a:latin typeface="Calibri" pitchFamily="34" charset="0"/>
                <a:ea typeface="Arial Unicode MS" pitchFamily="34" charset="-128"/>
                <a:cs typeface="Calibri" pitchFamily="34" charset="0"/>
              </a:rPr>
              <a:t>CLASS™  </a:t>
            </a:r>
            <a:r>
              <a:rPr lang="en-US" altLang="he-IL" sz="1400" dirty="0" smtClean="0">
                <a:solidFill>
                  <a:srgbClr val="002060"/>
                </a:solidFill>
                <a:latin typeface="Calibri" pitchFamily="34" charset="0"/>
                <a:ea typeface="Arial Unicode MS" pitchFamily="34" charset="-128"/>
                <a:cs typeface="Calibri" pitchFamily="34" charset="0"/>
              </a:rPr>
              <a:t>by IOPtima Better &amp; Safer Glaucoma Surgery</a:t>
            </a:r>
          </a:p>
        </p:txBody>
      </p:sp>
      <p:sp>
        <p:nvSpPr>
          <p:cNvPr id="7" name="Rectangle 6"/>
          <p:cNvSpPr>
            <a:spLocks noMove="1"/>
          </p:cNvSpPr>
          <p:nvPr>
            <p:custDataLst>
              <p:tags r:id="rId5"/>
            </p:custDataLst>
          </p:nvPr>
        </p:nvSpPr>
        <p:spPr>
          <a:xfrm>
            <a:off x="260648" y="4283968"/>
            <a:ext cx="6264696" cy="3970318"/>
          </a:xfrm>
          <a:prstGeom prst="rect">
            <a:avLst/>
          </a:prstGeom>
        </p:spPr>
        <p:txBody>
          <a:bodyPr wrap="square">
            <a:spAutoFit/>
          </a:bodyPr>
          <a:lstStyle/>
          <a:p>
            <a:pPr algn="ctr" rtl="0" eaLnBrk="0" fontAlgn="base" hangingPunct="0">
              <a:spcBef>
                <a:spcPct val="0"/>
              </a:spcBef>
              <a:spcAft>
                <a:spcPct val="0"/>
              </a:spcAft>
              <a:defRPr/>
            </a:pPr>
            <a:r>
              <a:rPr lang="en-US" altLang="he-IL" sz="2800" i="1" dirty="0" smtClean="0">
                <a:solidFill>
                  <a:srgbClr val="0060A8"/>
                </a:solidFill>
                <a:latin typeface="Calibri" pitchFamily="34" charset="0"/>
              </a:rPr>
              <a:t>Are you diagnosed with Glaucoma?</a:t>
            </a:r>
          </a:p>
          <a:p>
            <a:pPr algn="ctr" rtl="0" eaLnBrk="0" fontAlgn="base" hangingPunct="0">
              <a:spcBef>
                <a:spcPct val="0"/>
              </a:spcBef>
              <a:spcAft>
                <a:spcPct val="0"/>
              </a:spcAft>
              <a:defRPr/>
            </a:pPr>
            <a:endParaRPr lang="en-US" altLang="he-IL" sz="2800" i="1" dirty="0" smtClean="0">
              <a:solidFill>
                <a:srgbClr val="0060A8"/>
              </a:solidFill>
              <a:latin typeface="Calibri" pitchFamily="34" charset="0"/>
            </a:endParaRPr>
          </a:p>
          <a:p>
            <a:pPr algn="ctr" rtl="0" eaLnBrk="0" fontAlgn="base" hangingPunct="0">
              <a:spcBef>
                <a:spcPct val="0"/>
              </a:spcBef>
              <a:spcAft>
                <a:spcPct val="0"/>
              </a:spcAft>
              <a:defRPr/>
            </a:pPr>
            <a:r>
              <a:rPr lang="en-US" altLang="he-IL" sz="2800" i="1" dirty="0" smtClean="0">
                <a:solidFill>
                  <a:srgbClr val="0060A8"/>
                </a:solidFill>
                <a:latin typeface="Calibri" pitchFamily="34" charset="0"/>
              </a:rPr>
              <a:t>Would you like to maintain your sight?</a:t>
            </a:r>
          </a:p>
          <a:p>
            <a:pPr algn="ctr" rtl="0" eaLnBrk="0" fontAlgn="base" hangingPunct="0">
              <a:spcBef>
                <a:spcPct val="0"/>
              </a:spcBef>
              <a:spcAft>
                <a:spcPct val="0"/>
              </a:spcAft>
              <a:defRPr/>
            </a:pPr>
            <a:endParaRPr lang="en-US" altLang="he-IL" sz="2800" i="1" dirty="0" smtClean="0">
              <a:solidFill>
                <a:srgbClr val="0060A8"/>
              </a:solidFill>
              <a:latin typeface="Calibri" pitchFamily="34" charset="0"/>
            </a:endParaRPr>
          </a:p>
          <a:p>
            <a:pPr algn="ctr" rtl="0" eaLnBrk="0" fontAlgn="base" hangingPunct="0">
              <a:spcBef>
                <a:spcPct val="0"/>
              </a:spcBef>
              <a:spcAft>
                <a:spcPct val="0"/>
              </a:spcAft>
              <a:defRPr/>
            </a:pPr>
            <a:r>
              <a:rPr lang="en-US" altLang="he-IL" sz="2800" i="1" dirty="0" smtClean="0">
                <a:solidFill>
                  <a:srgbClr val="0060A8"/>
                </a:solidFill>
                <a:latin typeface="Calibri" pitchFamily="34" charset="0"/>
              </a:rPr>
              <a:t>Are you tired of applying medications?
						</a:t>
            </a:r>
          </a:p>
          <a:p>
            <a:pPr algn="ctr" rtl="0" eaLnBrk="0" fontAlgn="base" hangingPunct="0">
              <a:spcBef>
                <a:spcPct val="0"/>
              </a:spcBef>
              <a:spcAft>
                <a:spcPct val="0"/>
              </a:spcAft>
              <a:defRPr/>
            </a:pPr>
            <a:r>
              <a:rPr lang="en-US" altLang="he-IL" sz="2800" i="1" dirty="0" smtClean="0">
                <a:solidFill>
                  <a:srgbClr val="0060A8"/>
                </a:solidFill>
                <a:latin typeface="Calibri" pitchFamily="34" charset="0"/>
              </a:rPr>
              <a:t>If yes is the answer, then you are a perfect candidate for a </a:t>
            </a:r>
            <a:r>
              <a:rPr lang="en-US" altLang="he-IL" sz="2800" b="1" i="1" dirty="0" smtClean="0">
                <a:solidFill>
                  <a:srgbClr val="1F497D">
                    <a:lumMod val="60000"/>
                    <a:lumOff val="40000"/>
                  </a:srgbClr>
                </a:solidFill>
                <a:latin typeface="Calibri" pitchFamily="34" charset="0"/>
                <a:ea typeface="Arial Unicode MS" pitchFamily="34" charset="-128"/>
                <a:cs typeface="Calibri" pitchFamily="34" charset="0"/>
              </a:rPr>
              <a:t>CLASS</a:t>
            </a:r>
            <a:r>
              <a:rPr lang="en-US" altLang="he-IL" sz="2800" i="1" dirty="0" smtClean="0">
                <a:solidFill>
                  <a:srgbClr val="0060A8"/>
                </a:solidFill>
                <a:latin typeface="Calibri" pitchFamily="34" charset="0"/>
              </a:rPr>
              <a:t> procedure</a:t>
            </a:r>
          </a:p>
          <a:p>
            <a:pPr algn="just" rtl="0" eaLnBrk="0" fontAlgn="base" hangingPunct="0">
              <a:spcBef>
                <a:spcPct val="0"/>
              </a:spcBef>
              <a:spcAft>
                <a:spcPct val="0"/>
              </a:spcAft>
              <a:defRPr/>
            </a:pPr>
            <a:endParaRPr lang="en-US" sz="2800" kern="0" dirty="0" smtClean="0">
              <a:solidFill>
                <a:srgbClr val="002060"/>
              </a:solidFill>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descr="C:\Users\Liron\Desktop\First CLASS informational - Patients\Water1.jpg"/>
          <p:cNvPicPr/>
          <p:nvPr>
            <p:custDataLst>
              <p:tags r:id="rId1"/>
            </p:custDataLst>
          </p:nvPr>
        </p:nvPicPr>
        <p:blipFill>
          <a:blip r:embed="rId9" cstate="print"/>
          <a:srcRect/>
          <a:stretch>
            <a:fillRect/>
          </a:stretch>
        </p:blipFill>
        <p:spPr bwMode="auto">
          <a:xfrm>
            <a:off x="-6868144" y="3275856"/>
            <a:ext cx="13726144" cy="1584176"/>
          </a:xfrm>
          <a:prstGeom prst="rect">
            <a:avLst/>
          </a:prstGeom>
          <a:noFill/>
        </p:spPr>
      </p:pic>
      <p:pic>
        <p:nvPicPr>
          <p:cNvPr id="6" name="Picture 2" descr="C:\Users\Liron\Desktop\Eye new.jpg"/>
          <p:cNvPicPr>
            <a:picLocks noMove="1"/>
          </p:cNvPicPr>
          <p:nvPr>
            <p:custDataLst>
              <p:tags r:id="rId2"/>
            </p:custDataLst>
          </p:nvPr>
        </p:nvPicPr>
        <p:blipFill>
          <a:blip r:embed="rId10" cstate="print"/>
          <a:srcRect/>
          <a:stretch>
            <a:fillRect/>
          </a:stretch>
        </p:blipFill>
        <p:spPr bwMode="auto">
          <a:xfrm>
            <a:off x="4505362" y="0"/>
            <a:ext cx="2352639" cy="1763688"/>
          </a:xfrm>
          <a:prstGeom prst="rect">
            <a:avLst/>
          </a:prstGeom>
          <a:noFill/>
          <a:scene3d>
            <a:camera prst="orthographicFront">
              <a:rot lat="0" lon="0" rev="0"/>
            </a:camera>
            <a:lightRig rig="threePt" dir="t"/>
          </a:scene3d>
        </p:spPr>
      </p:pic>
      <p:sp>
        <p:nvSpPr>
          <p:cNvPr id="5" name="Title 5"/>
          <p:cNvSpPr txBox="1">
            <a:spLocks noMove="1"/>
          </p:cNvSpPr>
          <p:nvPr>
            <p:custDataLst>
              <p:tags r:id="rId3"/>
            </p:custDataLst>
          </p:nvPr>
        </p:nvSpPr>
        <p:spPr>
          <a:xfrm>
            <a:off x="44625" y="467544"/>
            <a:ext cx="5112568" cy="936104"/>
          </a:xfrm>
          <a:prstGeom prst="rect">
            <a:avLst/>
          </a:prstGeom>
        </p:spPr>
        <p:txBody>
          <a:bodyPr/>
          <a:lstStyle/>
          <a:p>
            <a:pPr algn="ctr" rtl="0" eaLnBrk="0" fontAlgn="base" hangingPunct="0">
              <a:spcBef>
                <a:spcPct val="0"/>
              </a:spcBef>
              <a:spcAft>
                <a:spcPct val="0"/>
              </a:spcAft>
              <a:defRPr/>
            </a:pPr>
            <a:r>
              <a:rPr lang="en-US" altLang="he-IL" sz="2800" i="1" dirty="0" smtClean="0">
                <a:solidFill>
                  <a:srgbClr val="0060A8"/>
                </a:solidFill>
                <a:latin typeface="Calibri" pitchFamily="34" charset="0"/>
              </a:rPr>
              <a:t>IOPtiMate – a first CLASS for your Glaucoma treatment </a:t>
            </a:r>
            <a:endParaRPr lang="en-US" altLang="he-IL" sz="2800" i="1" dirty="0">
              <a:solidFill>
                <a:srgbClr val="0060A8"/>
              </a:solidFill>
              <a:latin typeface="Calibri" pitchFamily="34" charset="0"/>
            </a:endParaRPr>
          </a:p>
        </p:txBody>
      </p:sp>
      <p:sp>
        <p:nvSpPr>
          <p:cNvPr id="8" name="Rectangle 7"/>
          <p:cNvSpPr>
            <a:spLocks noMove="1"/>
          </p:cNvSpPr>
          <p:nvPr>
            <p:custDataLst>
              <p:tags r:id="rId4"/>
            </p:custDataLst>
          </p:nvPr>
        </p:nvSpPr>
        <p:spPr>
          <a:xfrm>
            <a:off x="260648" y="1907705"/>
            <a:ext cx="6264696" cy="1477328"/>
          </a:xfrm>
          <a:prstGeom prst="rect">
            <a:avLst/>
          </a:prstGeom>
        </p:spPr>
        <p:txBody>
          <a:bodyPr wrap="square">
            <a:spAutoFit/>
          </a:bodyPr>
          <a:lstStyle/>
          <a:p>
            <a:pPr algn="just" rtl="0" eaLnBrk="0" fontAlgn="base" hangingPunct="0">
              <a:spcBef>
                <a:spcPct val="0"/>
              </a:spcBef>
              <a:spcAft>
                <a:spcPct val="0"/>
              </a:spcAft>
              <a:defRPr/>
            </a:pP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Glaucoma</a:t>
            </a:r>
            <a:r>
              <a:rPr lang="en-US" altLang="he-IL" dirty="0" smtClean="0">
                <a:solidFill>
                  <a:srgbClr val="002060"/>
                </a:solidFill>
                <a:latin typeface="Calibri" pitchFamily="34" charset="0"/>
                <a:ea typeface="Arial Unicode MS" pitchFamily="34" charset="-128"/>
                <a:cs typeface="Calibri" pitchFamily="34" charset="0"/>
              </a:rPr>
              <a:t> is caused by an increase in pressure within the eye as a result of blockage of the flow of the intraocular fluid (also known as aqueous humor). Blockage of the aqueous humor flow causes increased pressure that if unrelieved causes vision impairment.</a:t>
            </a:r>
          </a:p>
        </p:txBody>
      </p:sp>
      <p:pic>
        <p:nvPicPr>
          <p:cNvPr id="7" name="Picture 3" descr="P:\IOPtima\Marketing\Liron\Marketing\logo hi.png"/>
          <p:cNvPicPr>
            <a:picLocks noMove="1"/>
          </p:cNvPicPr>
          <p:nvPr>
            <p:custDataLst>
              <p:tags r:id="rId5"/>
            </p:custDataLst>
          </p:nvPr>
        </p:nvPicPr>
        <p:blipFill>
          <a:blip r:embed="rId11" cstate="print"/>
          <a:srcRect/>
          <a:stretch>
            <a:fillRect/>
          </a:stretch>
        </p:blipFill>
        <p:spPr bwMode="auto">
          <a:xfrm>
            <a:off x="4615092" y="8172400"/>
            <a:ext cx="2126278" cy="827584"/>
          </a:xfrm>
          <a:prstGeom prst="rect">
            <a:avLst/>
          </a:prstGeom>
          <a:noFill/>
        </p:spPr>
      </p:pic>
      <p:sp>
        <p:nvSpPr>
          <p:cNvPr id="9" name="Rectangle 8"/>
          <p:cNvSpPr>
            <a:spLocks noMove="1"/>
          </p:cNvSpPr>
          <p:nvPr>
            <p:custDataLst>
              <p:tags r:id="rId6"/>
            </p:custDataLst>
          </p:nvPr>
        </p:nvSpPr>
        <p:spPr>
          <a:xfrm>
            <a:off x="404665" y="8512697"/>
            <a:ext cx="4176464" cy="307777"/>
          </a:xfrm>
          <a:prstGeom prst="rect">
            <a:avLst/>
          </a:prstGeom>
        </p:spPr>
        <p:txBody>
          <a:bodyPr wrap="square">
            <a:spAutoFit/>
          </a:bodyPr>
          <a:lstStyle/>
          <a:p>
            <a:pPr algn="just" rtl="0">
              <a:defRPr/>
            </a:pPr>
            <a:r>
              <a:rPr lang="en-US" altLang="he-IL" sz="1400" b="1" dirty="0" smtClean="0">
                <a:solidFill>
                  <a:srgbClr val="1F497D">
                    <a:lumMod val="60000"/>
                    <a:lumOff val="40000"/>
                  </a:srgbClr>
                </a:solidFill>
                <a:latin typeface="Calibri" pitchFamily="34" charset="0"/>
                <a:ea typeface="Arial Unicode MS" pitchFamily="34" charset="-128"/>
                <a:cs typeface="Calibri" pitchFamily="34" charset="0"/>
              </a:rPr>
              <a:t>CLASS™  </a:t>
            </a:r>
            <a:r>
              <a:rPr lang="en-US" altLang="he-IL" sz="1400" dirty="0" smtClean="0">
                <a:solidFill>
                  <a:srgbClr val="002060"/>
                </a:solidFill>
                <a:latin typeface="Calibri" pitchFamily="34" charset="0"/>
                <a:ea typeface="Arial Unicode MS" pitchFamily="34" charset="-128"/>
                <a:cs typeface="Calibri" pitchFamily="34" charset="0"/>
              </a:rPr>
              <a:t>by IOPtima Better &amp; Safer Glaucoma Surgery</a:t>
            </a:r>
          </a:p>
        </p:txBody>
      </p:sp>
      <p:sp>
        <p:nvSpPr>
          <p:cNvPr id="11" name="Rectangle 10"/>
          <p:cNvSpPr>
            <a:spLocks noMove="1"/>
          </p:cNvSpPr>
          <p:nvPr>
            <p:custDataLst>
              <p:tags r:id="rId7"/>
            </p:custDataLst>
          </p:nvPr>
        </p:nvSpPr>
        <p:spPr>
          <a:xfrm>
            <a:off x="260648" y="5177095"/>
            <a:ext cx="6264696" cy="3139321"/>
          </a:xfrm>
          <a:prstGeom prst="rect">
            <a:avLst/>
          </a:prstGeom>
        </p:spPr>
        <p:txBody>
          <a:bodyPr wrap="square">
            <a:spAutoFit/>
          </a:bodyPr>
          <a:lstStyle/>
          <a:p>
            <a:pPr algn="just" rtl="0" eaLnBrk="0" fontAlgn="base" hangingPunct="0">
              <a:spcBef>
                <a:spcPct val="0"/>
              </a:spcBef>
              <a:spcAft>
                <a:spcPct val="0"/>
              </a:spcAft>
              <a:defRPr/>
            </a:pPr>
            <a:r>
              <a:rPr lang="en-US" b="1" kern="0" dirty="0" err="1" smtClean="0">
                <a:solidFill>
                  <a:srgbClr val="002060"/>
                </a:solidFill>
                <a:latin typeface="Calibri" pitchFamily="34" charset="0"/>
                <a:cs typeface="Calibri" pitchFamily="34" charset="0"/>
              </a:rPr>
              <a:t>IOPtima’s</a:t>
            </a:r>
            <a:r>
              <a:rPr lang="en-US" b="1" kern="0" dirty="0" smtClean="0">
                <a:solidFill>
                  <a:srgbClr val="002060"/>
                </a:solidFill>
                <a:latin typeface="Calibri" pitchFamily="34" charset="0"/>
                <a:cs typeface="Calibri" pitchFamily="34" charset="0"/>
              </a:rPr>
              <a:t> Solution</a:t>
            </a:r>
          </a:p>
          <a:p>
            <a:pPr algn="just" rtl="0" eaLnBrk="0" fontAlgn="base" hangingPunct="0">
              <a:spcBef>
                <a:spcPct val="0"/>
              </a:spcBef>
              <a:spcAft>
                <a:spcPct val="0"/>
              </a:spcAft>
              <a:defRPr/>
            </a:pPr>
            <a:r>
              <a:rPr lang="en-US" kern="0" dirty="0" smtClean="0">
                <a:solidFill>
                  <a:srgbClr val="002060"/>
                </a:solidFill>
                <a:latin typeface="Calibri" pitchFamily="34" charset="0"/>
                <a:cs typeface="Calibri" pitchFamily="34" charset="0"/>
              </a:rPr>
              <a:t>IOPtima Ltd. has developed the </a:t>
            </a:r>
            <a:r>
              <a:rPr lang="en-US" kern="0" dirty="0" smtClean="0">
                <a:solidFill>
                  <a:srgbClr val="002060"/>
                </a:solidFill>
                <a:latin typeface="Calibri" pitchFamily="34" charset="0"/>
                <a:cs typeface="Calibri" pitchFamily="34" charset="0"/>
              </a:rPr>
              <a:t>IOPtiMate, </a:t>
            </a:r>
            <a:r>
              <a:rPr lang="en-US" kern="0" dirty="0" smtClean="0">
                <a:solidFill>
                  <a:srgbClr val="002060"/>
                </a:solidFill>
                <a:latin typeface="Calibri" pitchFamily="34" charset="0"/>
                <a:cs typeface="Calibri" pitchFamily="34" charset="0"/>
              </a:rPr>
              <a:t>a unique, minimally invasive CO</a:t>
            </a:r>
            <a:r>
              <a:rPr lang="en-US" kern="0" baseline="-25000" dirty="0" smtClean="0">
                <a:solidFill>
                  <a:srgbClr val="002060"/>
                </a:solidFill>
                <a:latin typeface="Calibri" pitchFamily="34" charset="0"/>
                <a:cs typeface="Calibri" pitchFamily="34" charset="0"/>
              </a:rPr>
              <a:t>2</a:t>
            </a:r>
            <a:r>
              <a:rPr lang="en-US" kern="0" dirty="0" smtClean="0">
                <a:solidFill>
                  <a:srgbClr val="002060"/>
                </a:solidFill>
                <a:latin typeface="Calibri" pitchFamily="34" charset="0"/>
                <a:cs typeface="Calibri" pitchFamily="34" charset="0"/>
              </a:rPr>
              <a:t> laser-assisted system for the treatment of Glaucoma.</a:t>
            </a:r>
          </a:p>
          <a:p>
            <a:pPr algn="just" rtl="0" eaLnBrk="0" fontAlgn="base" hangingPunct="0">
              <a:spcBef>
                <a:spcPct val="0"/>
              </a:spcBef>
              <a:spcAft>
                <a:spcPct val="0"/>
              </a:spcAft>
              <a:defRPr/>
            </a:pPr>
            <a:r>
              <a:rPr lang="en-US" kern="0" dirty="0" smtClean="0">
                <a:solidFill>
                  <a:srgbClr val="002060"/>
                </a:solidFill>
                <a:latin typeface="Calibri" pitchFamily="34" charset="0"/>
                <a:cs typeface="Calibri" pitchFamily="34" charset="0"/>
              </a:rPr>
              <a:t>In utilizing the particular properties of the CO</a:t>
            </a:r>
            <a:r>
              <a:rPr lang="en-US" kern="0" baseline="-25000" dirty="0" smtClean="0">
                <a:solidFill>
                  <a:srgbClr val="002060"/>
                </a:solidFill>
                <a:latin typeface="Calibri" pitchFamily="34" charset="0"/>
                <a:cs typeface="Calibri" pitchFamily="34" charset="0"/>
              </a:rPr>
              <a:t>2</a:t>
            </a:r>
            <a:r>
              <a:rPr lang="en-US" kern="0" dirty="0" smtClean="0">
                <a:solidFill>
                  <a:srgbClr val="002060"/>
                </a:solidFill>
                <a:latin typeface="Calibri" pitchFamily="34" charset="0"/>
                <a:cs typeface="Calibri" pitchFamily="34" charset="0"/>
              </a:rPr>
              <a:t> laser, </a:t>
            </a: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CLASS</a:t>
            </a:r>
            <a:r>
              <a:rPr lang="en-US" kern="0" dirty="0" smtClean="0">
                <a:solidFill>
                  <a:srgbClr val="002060"/>
                </a:solidFill>
                <a:latin typeface="Calibri" pitchFamily="34" charset="0"/>
                <a:cs typeface="Calibri" pitchFamily="34" charset="0"/>
              </a:rPr>
              <a:t> procedure thins the white part of the eye (the sclera wall) by ablating surges at the natural drainage area (the </a:t>
            </a:r>
            <a:r>
              <a:rPr lang="en-US" kern="0" dirty="0" err="1" smtClean="0">
                <a:solidFill>
                  <a:srgbClr val="002060"/>
                </a:solidFill>
                <a:latin typeface="Calibri" pitchFamily="34" charset="0"/>
                <a:cs typeface="Calibri" pitchFamily="34" charset="0"/>
              </a:rPr>
              <a:t>Schlemm’s</a:t>
            </a:r>
            <a:r>
              <a:rPr lang="en-US" kern="0" dirty="0" smtClean="0">
                <a:solidFill>
                  <a:srgbClr val="002060"/>
                </a:solidFill>
                <a:latin typeface="Calibri" pitchFamily="34" charset="0"/>
                <a:cs typeface="Calibri" pitchFamily="34" charset="0"/>
              </a:rPr>
              <a:t> Canal) without penetrating into the eye. The use of the CO</a:t>
            </a:r>
            <a:r>
              <a:rPr lang="en-US" kern="0" baseline="-25000" dirty="0" smtClean="0">
                <a:solidFill>
                  <a:srgbClr val="002060"/>
                </a:solidFill>
                <a:latin typeface="Calibri" pitchFamily="34" charset="0"/>
                <a:cs typeface="Calibri" pitchFamily="34" charset="0"/>
              </a:rPr>
              <a:t>2</a:t>
            </a:r>
            <a:r>
              <a:rPr lang="en-US" kern="0" dirty="0" smtClean="0">
                <a:solidFill>
                  <a:srgbClr val="002060"/>
                </a:solidFill>
                <a:latin typeface="Calibri" pitchFamily="34" charset="0"/>
                <a:cs typeface="Calibri" pitchFamily="34" charset="0"/>
              </a:rPr>
              <a:t> laser facilitates adequate, functional percolation of intra-ocular fluid from the eye through the remaining membrane in a simple, highly controlled and specific manner.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2" descr="C:\Users\Liron\Desktop\Eye new.jpg"/>
          <p:cNvPicPr>
            <a:picLocks noMove="1"/>
          </p:cNvPicPr>
          <p:nvPr>
            <p:custDataLst>
              <p:tags r:id="rId1"/>
            </p:custDataLst>
          </p:nvPr>
        </p:nvPicPr>
        <p:blipFill>
          <a:blip r:embed="rId8" cstate="print"/>
          <a:srcRect/>
          <a:stretch>
            <a:fillRect/>
          </a:stretch>
        </p:blipFill>
        <p:spPr bwMode="auto">
          <a:xfrm>
            <a:off x="0" y="0"/>
            <a:ext cx="2276872" cy="1706888"/>
          </a:xfrm>
          <a:prstGeom prst="rect">
            <a:avLst/>
          </a:prstGeom>
          <a:noFill/>
          <a:scene3d>
            <a:camera prst="orthographicFront">
              <a:rot lat="0" lon="10799999" rev="0"/>
            </a:camera>
            <a:lightRig rig="threePt" dir="t"/>
          </a:scene3d>
        </p:spPr>
      </p:pic>
      <p:sp>
        <p:nvSpPr>
          <p:cNvPr id="22" name="Rectangle 21"/>
          <p:cNvSpPr/>
          <p:nvPr/>
        </p:nvSpPr>
        <p:spPr>
          <a:xfrm>
            <a:off x="196850" y="1666965"/>
            <a:ext cx="6540499" cy="923330"/>
          </a:xfrm>
          <a:prstGeom prst="rect">
            <a:avLst/>
          </a:prstGeom>
        </p:spPr>
        <p:txBody>
          <a:bodyPr wrap="square">
            <a:spAutoFit/>
          </a:bodyPr>
          <a:lstStyle/>
          <a:p>
            <a:pPr marL="173038" indent="-173038" algn="l" rtl="0" fontAlgn="base">
              <a:spcBef>
                <a:spcPct val="0"/>
              </a:spcBef>
              <a:spcAft>
                <a:spcPct val="0"/>
              </a:spcAft>
            </a:pPr>
            <a:endParaRPr lang="en-US" altLang="he-IL" dirty="0" smtClean="0">
              <a:solidFill>
                <a:srgbClr val="002060"/>
              </a:solidFill>
              <a:latin typeface="Calibri" pitchFamily="34" charset="0"/>
              <a:ea typeface="Arial Unicode MS" pitchFamily="34" charset="-128"/>
              <a:cs typeface="Calibri" pitchFamily="34" charset="0"/>
            </a:endParaRPr>
          </a:p>
          <a:p>
            <a:pPr marL="173038" indent="-173038" algn="l" rtl="0" fontAlgn="base">
              <a:spcBef>
                <a:spcPct val="0"/>
              </a:spcBef>
              <a:spcAft>
                <a:spcPct val="0"/>
              </a:spcAft>
              <a:buFont typeface="Arial" pitchFamily="34" charset="0"/>
              <a:buChar char="•"/>
            </a:pPr>
            <a:endParaRPr lang="en-US" altLang="he-IL" dirty="0" smtClean="0">
              <a:solidFill>
                <a:srgbClr val="002060"/>
              </a:solidFill>
              <a:latin typeface="Calibri" pitchFamily="34" charset="0"/>
              <a:ea typeface="Arial Unicode MS" pitchFamily="34" charset="-128"/>
              <a:cs typeface="Calibri" pitchFamily="34" charset="0"/>
            </a:endParaRPr>
          </a:p>
          <a:p>
            <a:pPr marL="173038" indent="-173038" algn="l" rtl="0" fontAlgn="base">
              <a:spcBef>
                <a:spcPct val="0"/>
              </a:spcBef>
              <a:spcAft>
                <a:spcPct val="0"/>
              </a:spcAft>
              <a:buFont typeface="Arial" pitchFamily="34" charset="0"/>
              <a:buChar char="•"/>
            </a:pPr>
            <a:endParaRPr lang="en-US" altLang="he-IL" dirty="0" smtClean="0">
              <a:solidFill>
                <a:srgbClr val="002060"/>
              </a:solidFill>
              <a:latin typeface="Calibri" pitchFamily="34" charset="0"/>
              <a:ea typeface="Arial Unicode MS" pitchFamily="34" charset="-128"/>
              <a:cs typeface="Calibri" pitchFamily="34" charset="0"/>
            </a:endParaRPr>
          </a:p>
        </p:txBody>
      </p:sp>
      <p:grpSp>
        <p:nvGrpSpPr>
          <p:cNvPr id="12" name="Group 11"/>
          <p:cNvGrpSpPr>
            <a:grpSpLocks noMove="1"/>
          </p:cNvGrpSpPr>
          <p:nvPr>
            <p:custDataLst>
              <p:tags r:id="rId2"/>
            </p:custDataLst>
          </p:nvPr>
        </p:nvGrpSpPr>
        <p:grpSpPr>
          <a:xfrm>
            <a:off x="260648" y="5324018"/>
            <a:ext cx="6336704" cy="2848383"/>
            <a:chOff x="332656" y="2555775"/>
            <a:chExt cx="6336704" cy="2848384"/>
          </a:xfrm>
        </p:grpSpPr>
        <p:pic>
          <p:nvPicPr>
            <p:cNvPr id="1026" name="Picture 2"/>
            <p:cNvPicPr>
              <a:picLocks noChangeAspect="1" noChangeArrowheads="1"/>
            </p:cNvPicPr>
            <p:nvPr/>
          </p:nvPicPr>
          <p:blipFill>
            <a:blip r:embed="rId9" cstate="print"/>
            <a:srcRect/>
            <a:stretch>
              <a:fillRect/>
            </a:stretch>
          </p:blipFill>
          <p:spPr bwMode="auto">
            <a:xfrm>
              <a:off x="404664" y="2555775"/>
              <a:ext cx="2952328" cy="2400515"/>
            </a:xfrm>
            <a:prstGeom prst="rect">
              <a:avLst/>
            </a:prstGeom>
            <a:ln>
              <a:noFill/>
            </a:ln>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10" cstate="print"/>
            <a:srcRect/>
            <a:stretch>
              <a:fillRect/>
            </a:stretch>
          </p:blipFill>
          <p:spPr bwMode="auto">
            <a:xfrm>
              <a:off x="3501008" y="2555776"/>
              <a:ext cx="2952328" cy="2400515"/>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332656" y="5004049"/>
              <a:ext cx="6336704" cy="400110"/>
            </a:xfrm>
            <a:prstGeom prst="rect">
              <a:avLst/>
            </a:prstGeom>
          </p:spPr>
          <p:txBody>
            <a:bodyPr wrap="square" rtlCol="0">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Normal Vision    </a:t>
              </a:r>
              <a:r>
                <a:rPr kumimoji="0" lang="en-US" sz="2000" b="1" i="0" u="none" strike="noStrike" kern="0" cap="none" spc="0" normalizeH="0" noProof="0" dirty="0" smtClean="0">
                  <a:ln>
                    <a:noFill/>
                  </a:ln>
                  <a:solidFill>
                    <a:schemeClr val="tx2"/>
                  </a:solidFill>
                  <a:effectLst/>
                  <a:uLnTx/>
                  <a:uFillTx/>
                  <a:latin typeface="Calibri" pitchFamily="34" charset="0"/>
                  <a:ea typeface="+mj-ea"/>
                  <a:cs typeface="Calibri" pitchFamily="34" charset="0"/>
                </a:rPr>
                <a:t>				</a:t>
              </a:r>
              <a:r>
                <a:rPr kumimoji="0" lang="en-US" sz="20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       Glaucoma</a:t>
              </a:r>
            </a:p>
          </p:txBody>
        </p:sp>
      </p:grpSp>
      <p:pic>
        <p:nvPicPr>
          <p:cNvPr id="13" name="Picture 2" descr="C:\Users\Liron\Desktop\First CLASS informational - Patients\Water1.jpg"/>
          <p:cNvPicPr>
            <a:picLocks noMove="1"/>
          </p:cNvPicPr>
          <p:nvPr>
            <p:custDataLst>
              <p:tags r:id="rId3"/>
            </p:custDataLst>
          </p:nvPr>
        </p:nvPicPr>
        <p:blipFill>
          <a:blip r:embed="rId11" cstate="print"/>
          <a:srcRect/>
          <a:stretch>
            <a:fillRect/>
          </a:stretch>
        </p:blipFill>
        <p:spPr bwMode="auto">
          <a:xfrm>
            <a:off x="0" y="3275856"/>
            <a:ext cx="13726144" cy="1584176"/>
          </a:xfrm>
          <a:prstGeom prst="rect">
            <a:avLst/>
          </a:prstGeom>
          <a:noFill/>
        </p:spPr>
      </p:pic>
      <p:sp>
        <p:nvSpPr>
          <p:cNvPr id="14" name="Rectangle 13"/>
          <p:cNvSpPr>
            <a:spLocks noMove="1"/>
          </p:cNvSpPr>
          <p:nvPr>
            <p:custDataLst>
              <p:tags r:id="rId4"/>
            </p:custDataLst>
          </p:nvPr>
        </p:nvSpPr>
        <p:spPr>
          <a:xfrm>
            <a:off x="476673" y="1907704"/>
            <a:ext cx="5904656" cy="1754326"/>
          </a:xfrm>
          <a:prstGeom prst="rect">
            <a:avLst/>
          </a:prstGeom>
        </p:spPr>
        <p:txBody>
          <a:bodyPr wrap="square">
            <a:spAutoFit/>
          </a:bodyPr>
          <a:lstStyle/>
          <a:p>
            <a:pPr algn="just" rtl="0">
              <a:defRPr/>
            </a:pP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Glaucoma </a:t>
            </a:r>
            <a:r>
              <a:rPr lang="en-US" altLang="he-IL" dirty="0" smtClean="0">
                <a:solidFill>
                  <a:srgbClr val="002060"/>
                </a:solidFill>
                <a:latin typeface="Calibri" pitchFamily="34" charset="0"/>
                <a:ea typeface="Arial Unicode MS" pitchFamily="34" charset="-128"/>
                <a:cs typeface="Calibri" pitchFamily="34" charset="0"/>
              </a:rPr>
              <a:t>is a group of eye disorders characterized by progressive loss of nerve tissue, often leading to blindness. It is the second leading cause of vision loss in the world. As is the case with most eye diseases, the elderly are most affected by Glaucoma with incidence of the disease growing as age advances.</a:t>
            </a:r>
          </a:p>
        </p:txBody>
      </p:sp>
      <p:sp>
        <p:nvSpPr>
          <p:cNvPr id="15" name="Title 5"/>
          <p:cNvSpPr txBox="1">
            <a:spLocks noMove="1"/>
          </p:cNvSpPr>
          <p:nvPr>
            <p:custDataLst>
              <p:tags r:id="rId5"/>
            </p:custDataLst>
          </p:nvPr>
        </p:nvSpPr>
        <p:spPr>
          <a:xfrm>
            <a:off x="1340768" y="467544"/>
            <a:ext cx="5112568" cy="936104"/>
          </a:xfrm>
          <a:prstGeom prst="rect">
            <a:avLst/>
          </a:prstGeom>
        </p:spPr>
        <p:txBody>
          <a:bodyPr/>
          <a:lstStyle/>
          <a:p>
            <a:pPr algn="ctr" rtl="0" eaLnBrk="0" fontAlgn="base" hangingPunct="0">
              <a:spcBef>
                <a:spcPct val="0"/>
              </a:spcBef>
              <a:spcAft>
                <a:spcPct val="0"/>
              </a:spcAft>
              <a:defRPr/>
            </a:pPr>
            <a:r>
              <a:rPr lang="en-US" altLang="he-IL" sz="2800" i="1" dirty="0" smtClean="0">
                <a:solidFill>
                  <a:srgbClr val="0060A8"/>
                </a:solidFill>
                <a:latin typeface="Calibri" pitchFamily="34" charset="0"/>
              </a:rPr>
              <a:t>Don’t lose sight of those precious</a:t>
            </a:r>
          </a:p>
          <a:p>
            <a:pPr algn="ctr" rtl="0" eaLnBrk="0" fontAlgn="base" hangingPunct="0">
              <a:spcBef>
                <a:spcPct val="0"/>
              </a:spcBef>
              <a:spcAft>
                <a:spcPct val="0"/>
              </a:spcAft>
              <a:defRPr/>
            </a:pPr>
            <a:r>
              <a:rPr lang="en-US" altLang="he-IL" sz="2800" i="1" dirty="0" smtClean="0">
                <a:solidFill>
                  <a:srgbClr val="0060A8"/>
                </a:solidFill>
                <a:latin typeface="Calibri" pitchFamily="34" charset="0"/>
              </a:rPr>
              <a:t>moments in life</a:t>
            </a:r>
            <a:endParaRPr lang="en-US" altLang="he-IL" sz="2800" i="1" dirty="0">
              <a:solidFill>
                <a:srgbClr val="0060A8"/>
              </a:solidFill>
              <a:latin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5"/>
          <p:cNvSpPr txBox="1"/>
          <p:nvPr>
            <p:custDataLst>
              <p:tags r:id="rId1"/>
            </p:custDataLst>
          </p:nvPr>
        </p:nvSpPr>
        <p:spPr>
          <a:xfrm>
            <a:off x="188640" y="179512"/>
            <a:ext cx="6408712" cy="2376264"/>
          </a:xfrm>
          <a:prstGeom prst="rect">
            <a:avLst/>
          </a:prstGeom>
        </p:spPr>
        <p:txBody>
          <a:bodyPr/>
          <a:lstStyle/>
          <a:p>
            <a:pPr algn="ctr" rtl="0" eaLnBrk="0" fontAlgn="base" hangingPunct="0">
              <a:spcBef>
                <a:spcPct val="0"/>
              </a:spcBef>
              <a:spcAft>
                <a:spcPct val="0"/>
              </a:spcAft>
              <a:defRPr/>
            </a:pPr>
            <a:r>
              <a:rPr lang="en-US" altLang="he-IL" sz="2800" i="1" dirty="0" smtClean="0">
                <a:solidFill>
                  <a:srgbClr val="0060A8"/>
                </a:solidFill>
                <a:latin typeface="Calibri" pitchFamily="34" charset="0"/>
              </a:rPr>
              <a:t>“The system transforms complex and highly risky glaucoma surgery into a safe, elegant and precise </a:t>
            </a:r>
            <a:r>
              <a:rPr lang="en-US" altLang="he-IL" sz="2800" i="1" smtClean="0">
                <a:solidFill>
                  <a:srgbClr val="0060A8"/>
                </a:solidFill>
                <a:latin typeface="Calibri" pitchFamily="34" charset="0"/>
              </a:rPr>
              <a:t>laser-assisted </a:t>
            </a:r>
            <a:r>
              <a:rPr lang="en-US" altLang="he-IL" sz="2800" i="1" smtClean="0">
                <a:solidFill>
                  <a:srgbClr val="0060A8"/>
                </a:solidFill>
                <a:latin typeface="Calibri" pitchFamily="34" charset="0"/>
              </a:rPr>
              <a:t>procedure.”</a:t>
            </a:r>
            <a:endParaRPr lang="en-US" altLang="he-IL" sz="2800" i="1" dirty="0" smtClean="0">
              <a:solidFill>
                <a:srgbClr val="0060A8"/>
              </a:solidFill>
              <a:latin typeface="Calibri" pitchFamily="34" charset="0"/>
            </a:endParaRPr>
          </a:p>
          <a:p>
            <a:pPr algn="ctr" rtl="0" eaLnBrk="0" fontAlgn="base" hangingPunct="0">
              <a:spcBef>
                <a:spcPct val="0"/>
              </a:spcBef>
              <a:spcAft>
                <a:spcPct val="0"/>
              </a:spcAft>
              <a:defRPr/>
            </a:pPr>
            <a:endParaRPr lang="en-US" altLang="he-IL" dirty="0" smtClean="0">
              <a:solidFill>
                <a:srgbClr val="0060A8"/>
              </a:solidFill>
              <a:latin typeface="Calibri" pitchFamily="34" charset="0"/>
            </a:endParaRPr>
          </a:p>
          <a:p>
            <a:pPr rtl="0" eaLnBrk="0" fontAlgn="base" hangingPunct="0">
              <a:spcBef>
                <a:spcPct val="0"/>
              </a:spcBef>
              <a:spcAft>
                <a:spcPct val="0"/>
              </a:spcAft>
              <a:defRPr/>
            </a:pPr>
            <a:r>
              <a:rPr lang="en-US" altLang="he-IL" kern="0" dirty="0" smtClean="0">
                <a:solidFill>
                  <a:srgbClr val="002060"/>
                </a:solidFill>
                <a:latin typeface="Calibri" pitchFamily="34" charset="0"/>
                <a:cs typeface="Calibri" pitchFamily="34" charset="0"/>
              </a:rPr>
              <a:t>Prof. Ehud </a:t>
            </a:r>
            <a:r>
              <a:rPr lang="en-US" altLang="he-IL" kern="0" dirty="0" err="1" smtClean="0">
                <a:solidFill>
                  <a:srgbClr val="002060"/>
                </a:solidFill>
                <a:latin typeface="Calibri" pitchFamily="34" charset="0"/>
                <a:cs typeface="Calibri" pitchFamily="34" charset="0"/>
              </a:rPr>
              <a:t>Assia</a:t>
            </a:r>
            <a:r>
              <a:rPr lang="en-US" altLang="he-IL" kern="0" dirty="0" smtClean="0">
                <a:solidFill>
                  <a:srgbClr val="002060"/>
                </a:solidFill>
                <a:latin typeface="Calibri" pitchFamily="34" charset="0"/>
                <a:cs typeface="Calibri" pitchFamily="34" charset="0"/>
              </a:rPr>
              <a:t>, MD</a:t>
            </a:r>
          </a:p>
        </p:txBody>
      </p:sp>
      <p:pic>
        <p:nvPicPr>
          <p:cNvPr id="6" name="Picture 3" descr="P:\IOPtima\Marketing\Liron\Marketing\logo hi.png"/>
          <p:cNvPicPr>
            <a:picLocks noMove="1"/>
          </p:cNvPicPr>
          <p:nvPr>
            <p:custDataLst>
              <p:tags r:id="rId2"/>
            </p:custDataLst>
          </p:nvPr>
        </p:nvPicPr>
        <p:blipFill>
          <a:blip r:embed="rId4" cstate="print"/>
          <a:srcRect/>
          <a:stretch>
            <a:fillRect/>
          </a:stretch>
        </p:blipFill>
        <p:spPr bwMode="auto">
          <a:xfrm>
            <a:off x="4615092" y="8172400"/>
            <a:ext cx="2126278" cy="827584"/>
          </a:xfrm>
          <a:prstGeom prst="rect">
            <a:avLst/>
          </a:prstGeom>
          <a:noFill/>
        </p:spPr>
      </p:pic>
      <p:sp>
        <p:nvSpPr>
          <p:cNvPr id="7" name="Rectangle 6"/>
          <p:cNvSpPr>
            <a:spLocks noMove="1"/>
          </p:cNvSpPr>
          <p:nvPr/>
        </p:nvSpPr>
        <p:spPr>
          <a:xfrm>
            <a:off x="404665" y="8512697"/>
            <a:ext cx="4176464" cy="307777"/>
          </a:xfrm>
          <a:prstGeom prst="rect">
            <a:avLst/>
          </a:prstGeom>
        </p:spPr>
        <p:txBody>
          <a:bodyPr wrap="square">
            <a:spAutoFit/>
          </a:bodyPr>
          <a:lstStyle/>
          <a:p>
            <a:pPr algn="just" rtl="0">
              <a:defRPr/>
            </a:pPr>
            <a:r>
              <a:rPr lang="en-US" altLang="he-IL" sz="1400" b="1" dirty="0" smtClean="0">
                <a:solidFill>
                  <a:srgbClr val="1F497D">
                    <a:lumMod val="60000"/>
                    <a:lumOff val="40000"/>
                  </a:srgbClr>
                </a:solidFill>
                <a:latin typeface="Calibri" pitchFamily="34" charset="0"/>
                <a:ea typeface="Arial Unicode MS" pitchFamily="34" charset="-128"/>
                <a:cs typeface="Calibri" pitchFamily="34" charset="0"/>
              </a:rPr>
              <a:t>CLASS™  </a:t>
            </a:r>
            <a:r>
              <a:rPr lang="en-US" altLang="he-IL" sz="1400" dirty="0" smtClean="0">
                <a:solidFill>
                  <a:srgbClr val="002060"/>
                </a:solidFill>
                <a:latin typeface="Calibri" pitchFamily="34" charset="0"/>
                <a:ea typeface="Arial Unicode MS" pitchFamily="34" charset="-128"/>
                <a:cs typeface="Calibri" pitchFamily="34" charset="0"/>
              </a:rPr>
              <a:t>by IOPtima Better &amp; Safer Glaucoma Surgery</a:t>
            </a:r>
          </a:p>
        </p:txBody>
      </p:sp>
      <p:sp>
        <p:nvSpPr>
          <p:cNvPr id="9" name="Rectangle 8"/>
          <p:cNvSpPr/>
          <p:nvPr/>
        </p:nvSpPr>
        <p:spPr>
          <a:xfrm>
            <a:off x="260649" y="3099896"/>
            <a:ext cx="6336704" cy="3416320"/>
          </a:xfrm>
          <a:prstGeom prst="rect">
            <a:avLst/>
          </a:prstGeom>
        </p:spPr>
        <p:txBody>
          <a:bodyPr wrap="square">
            <a:spAutoFit/>
          </a:bodyPr>
          <a:lstStyle/>
          <a:p>
            <a:pPr algn="l" rtl="0" eaLnBrk="0" fontAlgn="base" hangingPunct="0">
              <a:lnSpc>
                <a:spcPct val="150000"/>
              </a:lnSpc>
              <a:spcBef>
                <a:spcPct val="0"/>
              </a:spcBef>
              <a:spcAft>
                <a:spcPct val="0"/>
              </a:spcAft>
              <a:buFont typeface="Wingdings" pitchFamily="2" charset="2"/>
              <a:buChar char="§"/>
              <a:defRPr/>
            </a:pPr>
            <a:r>
              <a:rPr lang="en-US" kern="0" dirty="0" smtClean="0">
                <a:solidFill>
                  <a:srgbClr val="002060"/>
                </a:solidFill>
                <a:latin typeface="Calibri" pitchFamily="34" charset="0"/>
                <a:cs typeface="Calibri" pitchFamily="34" charset="0"/>
              </a:rPr>
              <a:t> Safe, minimally-invasive laser procedure</a:t>
            </a:r>
          </a:p>
          <a:p>
            <a:pPr algn="l" rtl="0" eaLnBrk="0" fontAlgn="base" hangingPunct="0">
              <a:lnSpc>
                <a:spcPct val="150000"/>
              </a:lnSpc>
              <a:spcBef>
                <a:spcPct val="0"/>
              </a:spcBef>
              <a:spcAft>
                <a:spcPct val="0"/>
              </a:spcAft>
              <a:buFont typeface="Wingdings" pitchFamily="2" charset="2"/>
              <a:buChar char="§"/>
              <a:defRPr/>
            </a:pPr>
            <a:r>
              <a:rPr lang="en-US" kern="0" dirty="0" smtClean="0">
                <a:solidFill>
                  <a:srgbClr val="002060"/>
                </a:solidFill>
                <a:latin typeface="Calibri" pitchFamily="34" charset="0"/>
                <a:cs typeface="Calibri" pitchFamily="34" charset="0"/>
              </a:rPr>
              <a:t> Unlike other surgical solutions, the </a:t>
            </a: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CLASS</a:t>
            </a:r>
            <a:r>
              <a:rPr lang="en-US" kern="0" dirty="0" smtClean="0">
                <a:solidFill>
                  <a:srgbClr val="002060"/>
                </a:solidFill>
                <a:latin typeface="Calibri" pitchFamily="34" charset="0"/>
                <a:cs typeface="Calibri" pitchFamily="34" charset="0"/>
              </a:rPr>
              <a:t> procedure is non-penetrating and doesn’t involve foreign bodies</a:t>
            </a:r>
          </a:p>
          <a:p>
            <a:pPr algn="l" rtl="0" eaLnBrk="0" fontAlgn="base" hangingPunct="0">
              <a:lnSpc>
                <a:spcPct val="150000"/>
              </a:lnSpc>
              <a:spcBef>
                <a:spcPct val="0"/>
              </a:spcBef>
              <a:spcAft>
                <a:spcPct val="0"/>
              </a:spcAft>
              <a:buFont typeface="Wingdings" pitchFamily="2" charset="2"/>
              <a:buChar char="§"/>
              <a:defRPr/>
            </a:pPr>
            <a:r>
              <a:rPr lang="en-US" kern="0" dirty="0" smtClean="0">
                <a:solidFill>
                  <a:srgbClr val="002060"/>
                </a:solidFill>
                <a:latin typeface="Calibri" pitchFamily="34" charset="0"/>
                <a:cs typeface="Calibri" pitchFamily="34" charset="0"/>
              </a:rPr>
              <a:t> Low post-operation complications rate</a:t>
            </a:r>
          </a:p>
          <a:p>
            <a:pPr algn="l" rtl="0" eaLnBrk="0" fontAlgn="base" hangingPunct="0">
              <a:lnSpc>
                <a:spcPct val="150000"/>
              </a:lnSpc>
              <a:spcBef>
                <a:spcPct val="0"/>
              </a:spcBef>
              <a:spcAft>
                <a:spcPct val="0"/>
              </a:spcAft>
              <a:buFont typeface="Wingdings" pitchFamily="2" charset="2"/>
              <a:buChar char="§"/>
              <a:defRPr/>
            </a:pPr>
            <a:r>
              <a:rPr lang="en-US" altLang="he-IL" b="1" kern="0" dirty="0" smtClean="0">
                <a:solidFill>
                  <a:srgbClr val="002060"/>
                </a:solidFill>
                <a:latin typeface="Calibri" pitchFamily="34" charset="0"/>
                <a:ea typeface="Arial Unicode MS" pitchFamily="34" charset="-128"/>
                <a:cs typeface="Calibri" pitchFamily="34" charset="0"/>
              </a:rPr>
              <a:t> </a:t>
            </a: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CLASS</a:t>
            </a:r>
            <a:r>
              <a:rPr lang="en-US" altLang="he-IL" kern="0" dirty="0" smtClean="0">
                <a:solidFill>
                  <a:srgbClr val="002060"/>
                </a:solidFill>
                <a:latin typeface="Calibri" pitchFamily="34" charset="0"/>
                <a:cs typeface="Calibri" pitchFamily="34" charset="0"/>
              </a:rPr>
              <a:t> </a:t>
            </a:r>
            <a:r>
              <a:rPr lang="en-US" kern="0" dirty="0" smtClean="0">
                <a:solidFill>
                  <a:srgbClr val="002060"/>
                </a:solidFill>
                <a:latin typeface="Calibri" pitchFamily="34" charset="0"/>
                <a:cs typeface="Calibri" pitchFamily="34" charset="0"/>
              </a:rPr>
              <a:t>procedure reduced complication rates in comparison with other current surgical solutions</a:t>
            </a:r>
          </a:p>
          <a:p>
            <a:pPr algn="l" rtl="0" eaLnBrk="0" fontAlgn="base" hangingPunct="0">
              <a:lnSpc>
                <a:spcPct val="150000"/>
              </a:lnSpc>
              <a:spcBef>
                <a:spcPct val="0"/>
              </a:spcBef>
              <a:spcAft>
                <a:spcPct val="0"/>
              </a:spcAft>
              <a:buFont typeface="Wingdings" pitchFamily="2" charset="2"/>
              <a:buChar char="§"/>
              <a:defRPr/>
            </a:pPr>
            <a:r>
              <a:rPr lang="en-US" kern="0" dirty="0" smtClean="0">
                <a:solidFill>
                  <a:srgbClr val="002060"/>
                </a:solidFill>
                <a:latin typeface="Calibri" pitchFamily="34" charset="0"/>
                <a:cs typeface="Calibri" pitchFamily="34" charset="0"/>
              </a:rPr>
              <a:t> Significant long-term reduction of IOP, stable over time</a:t>
            </a:r>
          </a:p>
          <a:p>
            <a:pPr algn="l" rtl="0" eaLnBrk="0" fontAlgn="base" hangingPunct="0">
              <a:lnSpc>
                <a:spcPct val="150000"/>
              </a:lnSpc>
              <a:spcBef>
                <a:spcPct val="0"/>
              </a:spcBef>
              <a:spcAft>
                <a:spcPct val="0"/>
              </a:spcAft>
              <a:buFont typeface="Wingdings" pitchFamily="2" charset="2"/>
              <a:buChar char="§"/>
              <a:defRPr/>
            </a:pPr>
            <a:r>
              <a:rPr lang="en-US" kern="0" dirty="0" smtClean="0">
                <a:solidFill>
                  <a:srgbClr val="002060"/>
                </a:solidFill>
                <a:latin typeface="Calibri" pitchFamily="34" charset="0"/>
                <a:cs typeface="Calibri" pitchFamily="34" charset="0"/>
              </a:rPr>
              <a:t> One-time procedure reduces the need for medications</a:t>
            </a:r>
          </a:p>
        </p:txBody>
      </p:sp>
      <p:sp>
        <p:nvSpPr>
          <p:cNvPr id="10" name="Rectangle 9"/>
          <p:cNvSpPr/>
          <p:nvPr/>
        </p:nvSpPr>
        <p:spPr>
          <a:xfrm>
            <a:off x="260649" y="7452320"/>
            <a:ext cx="6309320" cy="923330"/>
          </a:xfrm>
          <a:prstGeom prst="rect">
            <a:avLst/>
          </a:prstGeom>
        </p:spPr>
        <p:txBody>
          <a:bodyPr wrap="square">
            <a:spAutoFit/>
          </a:bodyPr>
          <a:lstStyle/>
          <a:p>
            <a:pPr algn="just" rtl="0" eaLnBrk="0" fontAlgn="base" hangingPunct="0">
              <a:lnSpc>
                <a:spcPct val="150000"/>
              </a:lnSpc>
              <a:spcBef>
                <a:spcPct val="0"/>
              </a:spcBef>
              <a:spcAft>
                <a:spcPct val="0"/>
              </a:spcAft>
              <a:defRPr/>
            </a:pPr>
            <a:r>
              <a:rPr lang="en-US" kern="0" dirty="0" smtClean="0">
                <a:solidFill>
                  <a:srgbClr val="002060"/>
                </a:solidFill>
                <a:latin typeface="Calibri" pitchFamily="34" charset="0"/>
                <a:cs typeface="Calibri" pitchFamily="34" charset="0"/>
              </a:rPr>
              <a:t>Consult your eye physician for a first </a:t>
            </a: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CLASS </a:t>
            </a:r>
            <a:r>
              <a:rPr lang="en-US" kern="0" dirty="0" smtClean="0">
                <a:solidFill>
                  <a:srgbClr val="002060"/>
                </a:solidFill>
                <a:latin typeface="Calibri" pitchFamily="34" charset="0"/>
                <a:cs typeface="Calibri" pitchFamily="34" charset="0"/>
              </a:rPr>
              <a:t>laser treatment for Glaucoma or visit us at </a:t>
            </a:r>
            <a:r>
              <a:rPr lang="en-US" altLang="he-IL" b="1" dirty="0" smtClean="0">
                <a:solidFill>
                  <a:srgbClr val="1F497D">
                    <a:lumMod val="60000"/>
                    <a:lumOff val="40000"/>
                  </a:srgbClr>
                </a:solidFill>
                <a:latin typeface="Calibri" pitchFamily="34" charset="0"/>
                <a:ea typeface="Arial Unicode MS" pitchFamily="34" charset="-128"/>
                <a:cs typeface="Calibri" pitchFamily="34" charset="0"/>
              </a:rPr>
              <a:t>www.IOPtima.co.il</a:t>
            </a:r>
            <a:endParaRPr lang="en-US" kern="0" dirty="0" smtClean="0">
              <a:solidFill>
                <a:srgbClr val="002060"/>
              </a:solidFill>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
</p:tagLst>
</file>

<file path=ppt/tags/tag10.xml><?xml version="1.0" encoding="utf-8"?>
<p:tagLst xmlns:a="http://schemas.openxmlformats.org/drawingml/2006/main" xmlns:r="http://schemas.openxmlformats.org/officeDocument/2006/relationships" xmlns:p="http://schemas.openxmlformats.org/presentationml/2006/main">
  <p:tag name="SHAPE_LOCKS" val="1"/>
</p:tagLst>
</file>

<file path=ppt/tags/tag11.xml><?xml version="1.0" encoding="utf-8"?>
<p:tagLst xmlns:a="http://schemas.openxmlformats.org/drawingml/2006/main" xmlns:r="http://schemas.openxmlformats.org/officeDocument/2006/relationships" xmlns:p="http://schemas.openxmlformats.org/presentationml/2006/main">
  <p:tag name="SHAPE_LOCKS" val="1"/>
</p:tagLst>
</file>

<file path=ppt/tags/tag12.xml><?xml version="1.0" encoding="utf-8"?>
<p:tagLst xmlns:a="http://schemas.openxmlformats.org/drawingml/2006/main" xmlns:r="http://schemas.openxmlformats.org/officeDocument/2006/relationships" xmlns:p="http://schemas.openxmlformats.org/presentationml/2006/main">
  <p:tag name="SHAPE_LOCKS" val="1"/>
</p:tagLst>
</file>

<file path=ppt/tags/tag13.xml><?xml version="1.0" encoding="utf-8"?>
<p:tagLst xmlns:a="http://schemas.openxmlformats.org/drawingml/2006/main" xmlns:r="http://schemas.openxmlformats.org/officeDocument/2006/relationships" xmlns:p="http://schemas.openxmlformats.org/presentationml/2006/main">
  <p:tag name="SHAPE_LOCKS" val="1"/>
</p:tagLst>
</file>

<file path=ppt/tags/tag14.xml><?xml version="1.0" encoding="utf-8"?>
<p:tagLst xmlns:a="http://schemas.openxmlformats.org/drawingml/2006/main" xmlns:r="http://schemas.openxmlformats.org/officeDocument/2006/relationships" xmlns:p="http://schemas.openxmlformats.org/presentationml/2006/main">
  <p:tag name="SHAPE_LOCKS" val="1"/>
</p:tagLst>
</file>

<file path=ppt/tags/tag15.xml><?xml version="1.0" encoding="utf-8"?>
<p:tagLst xmlns:a="http://schemas.openxmlformats.org/drawingml/2006/main" xmlns:r="http://schemas.openxmlformats.org/officeDocument/2006/relationships" xmlns:p="http://schemas.openxmlformats.org/presentationml/2006/main">
  <p:tag name="SHAPE_LOCKS" val="1"/>
</p:tagLst>
</file>

<file path=ppt/tags/tag16.xml><?xml version="1.0" encoding="utf-8"?>
<p:tagLst xmlns:a="http://schemas.openxmlformats.org/drawingml/2006/main" xmlns:r="http://schemas.openxmlformats.org/officeDocument/2006/relationships" xmlns:p="http://schemas.openxmlformats.org/presentationml/2006/main">
  <p:tag name="SHAPE_LOCKS" val="1"/>
</p:tagLst>
</file>

<file path=ppt/tags/tag17.xml><?xml version="1.0" encoding="utf-8"?>
<p:tagLst xmlns:a="http://schemas.openxmlformats.org/drawingml/2006/main" xmlns:r="http://schemas.openxmlformats.org/officeDocument/2006/relationships" xmlns:p="http://schemas.openxmlformats.org/presentationml/2006/main">
  <p:tag name="SHAPE_LOCKS" val="1"/>
</p:tagLst>
</file>

<file path=ppt/tags/tag18.xml><?xml version="1.0" encoding="utf-8"?>
<p:tagLst xmlns:a="http://schemas.openxmlformats.org/drawingml/2006/main" xmlns:r="http://schemas.openxmlformats.org/officeDocument/2006/relationships" xmlns:p="http://schemas.openxmlformats.org/presentationml/2006/main">
  <p:tag name="SHAPE_LOCKS" val="0"/>
</p:tagLst>
</file>

<file path=ppt/tags/tag19.xml><?xml version="1.0" encoding="utf-8"?>
<p:tagLst xmlns:a="http://schemas.openxmlformats.org/drawingml/2006/main" xmlns:r="http://schemas.openxmlformats.org/officeDocument/2006/relationships" xmlns:p="http://schemas.openxmlformats.org/presentationml/2006/main">
  <p:tag name="SHAPE_LOCKS" val="1"/>
</p:tagLst>
</file>

<file path=ppt/tags/tag2.xml><?xml version="1.0" encoding="utf-8"?>
<p:tagLst xmlns:a="http://schemas.openxmlformats.org/drawingml/2006/main" xmlns:r="http://schemas.openxmlformats.org/officeDocument/2006/relationships" xmlns:p="http://schemas.openxmlformats.org/presentationml/2006/main">
  <p:tag name="SHAPE_LOCKS" val="1"/>
</p:tagLst>
</file>

<file path=ppt/tags/tag3.xml><?xml version="1.0" encoding="utf-8"?>
<p:tagLst xmlns:a="http://schemas.openxmlformats.org/drawingml/2006/main" xmlns:r="http://schemas.openxmlformats.org/officeDocument/2006/relationships" xmlns:p="http://schemas.openxmlformats.org/presentationml/2006/main">
  <p:tag name="SHAPE_LOCKS" val="1"/>
</p:tagLst>
</file>

<file path=ppt/tags/tag4.xml><?xml version="1.0" encoding="utf-8"?>
<p:tagLst xmlns:a="http://schemas.openxmlformats.org/drawingml/2006/main" xmlns:r="http://schemas.openxmlformats.org/officeDocument/2006/relationships" xmlns:p="http://schemas.openxmlformats.org/presentationml/2006/main">
  <p:tag name="SHAPE_LOCKS" val="1"/>
</p:tagLst>
</file>

<file path=ppt/tags/tag5.xml><?xml version="1.0" encoding="utf-8"?>
<p:tagLst xmlns:a="http://schemas.openxmlformats.org/drawingml/2006/main" xmlns:r="http://schemas.openxmlformats.org/officeDocument/2006/relationships" xmlns:p="http://schemas.openxmlformats.org/presentationml/2006/main">
  <p:tag name="SHAPE_LOCKS" val="1"/>
</p:tagLst>
</file>

<file path=ppt/tags/tag6.xml><?xml version="1.0" encoding="utf-8"?>
<p:tagLst xmlns:a="http://schemas.openxmlformats.org/drawingml/2006/main" xmlns:r="http://schemas.openxmlformats.org/officeDocument/2006/relationships" xmlns:p="http://schemas.openxmlformats.org/presentationml/2006/main">
  <p:tag name="SHAPE_LOCKS" val="0"/>
</p:tagLst>
</file>

<file path=ppt/tags/tag7.xml><?xml version="1.0" encoding="utf-8"?>
<p:tagLst xmlns:a="http://schemas.openxmlformats.org/drawingml/2006/main" xmlns:r="http://schemas.openxmlformats.org/officeDocument/2006/relationships" xmlns:p="http://schemas.openxmlformats.org/presentationml/2006/main">
  <p:tag name="SHAPE_LOCKS" val="1"/>
</p:tagLst>
</file>

<file path=ppt/tags/tag8.xml><?xml version="1.0" encoding="utf-8"?>
<p:tagLst xmlns:a="http://schemas.openxmlformats.org/drawingml/2006/main" xmlns:r="http://schemas.openxmlformats.org/officeDocument/2006/relationships" xmlns:p="http://schemas.openxmlformats.org/presentationml/2006/main">
  <p:tag name="SHAPE_LOCKS" val="1"/>
</p:tagLst>
</file>

<file path=ppt/tags/tag9.xml><?xml version="1.0" encoding="utf-8"?>
<p:tagLst xmlns:a="http://schemas.openxmlformats.org/drawingml/2006/main" xmlns:r="http://schemas.openxmlformats.org/officeDocument/2006/relationships" xmlns:p="http://schemas.openxmlformats.org/presentationml/2006/main">
  <p:tag name="SHAPE_LOCKS" val="1"/>
</p:tagLst>
</file>

<file path=ppt/theme/theme1.xml><?xml version="1.0" encoding="utf-8"?>
<a:theme xmlns:a="http://schemas.openxmlformats.org/drawingml/2006/main" name="3_עיצוב ברירת מחד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io ligh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4A7E98"/>
            </a:gs>
            <a:gs pos="100000">
              <a:srgbClr val="5B7583"/>
            </a:gs>
          </a:gsLst>
          <a:lin ang="0" scaled="1"/>
        </a:gradFill>
        <a:ln w="9525" cap="flat" cmpd="sng" algn="ctr">
          <a:noFill/>
          <a:prstDash val="solid"/>
          <a:round/>
          <a:headEnd type="none" w="med" len="med"/>
          <a:tailEnd type="none" w="med" len="med"/>
        </a:ln>
        <a:effectLst>
          <a:outerShdw dist="17961" dir="2700000" algn="ctr" rotWithShape="0">
            <a:srgbClr val="4A7E98">
              <a:gamma/>
              <a:shade val="60000"/>
              <a:invGamma/>
            </a:srgbClr>
          </a:outerShdw>
        </a:effectLst>
      </a:spPr>
      <a:bodyPr vert="horz" wrap="none" lIns="90000" tIns="46800" rIns="90000" bIns="46800" numCol="1" rtlCol="0" anchor="ctr" anchorCtr="0" compatLnSpc="1">
        <a:prstTxWarp prst="textNoShape">
          <a:avLst/>
        </a:prstTxWarp>
      </a:bodyPr>
      <a:lstStyle>
        <a:defPPr marL="0" marR="0" indent="0" algn="ctr" defTabSz="914400" rtl="1"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rgbClr val="4A7E98"/>
            </a:gs>
            <a:gs pos="100000">
              <a:srgbClr val="5B7583"/>
            </a:gs>
          </a:gsLst>
          <a:lin ang="0" scaled="1"/>
        </a:gradFill>
        <a:ln w="9525" cap="flat" cmpd="sng" algn="ctr">
          <a:noFill/>
          <a:prstDash val="solid"/>
          <a:round/>
          <a:headEnd type="none" w="med" len="med"/>
          <a:tailEnd type="none" w="med" len="med"/>
        </a:ln>
        <a:effectLst>
          <a:outerShdw dist="17961" dir="2700000" algn="ctr" rotWithShape="0">
            <a:srgbClr val="4A7E98">
              <a:gamma/>
              <a:shade val="60000"/>
              <a:invGamma/>
            </a:srgbClr>
          </a:outerShdw>
        </a:effectLst>
      </a:spPr>
      <a:bodyPr vert="horz" wrap="none" lIns="90000" tIns="46800" rIns="90000" bIns="46800" numCol="1" anchor="ctr" anchorCtr="0" compatLnSpc="1">
        <a:prstTxWarp prst="textNoShape">
          <a:avLst/>
        </a:prstTxWarp>
      </a:bodyPr>
      <a:lstStyle>
        <a:defPPr marL="0" marR="0" indent="0" algn="ctr" defTabSz="914400" rtl="1" eaLnBrk="1" fontAlgn="base" latinLnBrk="0" hangingPunct="1">
          <a:lnSpc>
            <a:spcPct val="100000"/>
          </a:lnSpc>
          <a:spcBef>
            <a:spcPct val="0"/>
          </a:spcBef>
          <a:spcAft>
            <a:spcPct val="0"/>
          </a:spcAft>
          <a:buClrTx/>
          <a:buSzTx/>
          <a:buFontTx/>
          <a:buNone/>
          <a:tabLst/>
          <a:defRPr kumimoji="0" lang="he-IL" sz="1400" b="1" i="0" u="none" strike="noStrike" cap="none" normalizeH="0" baseline="0" smtClean="0">
            <a:ln>
              <a:noFill/>
            </a:ln>
            <a:solidFill>
              <a:schemeClr val="bg1"/>
            </a:solidFill>
            <a:effectLst/>
            <a:latin typeface="Arial" charset="0"/>
            <a:cs typeface="Arial" charset="0"/>
          </a:defRPr>
        </a:defPPr>
      </a:lstStyle>
    </a:lnDef>
    <a:txDef>
      <a:spPr/>
      <a:bodyPr/>
      <a:lstStyle>
        <a:defPPr marL="0" marR="0" indent="0" defTabSz="914400" rtl="1" eaLnBrk="0" fontAlgn="base" latinLnBrk="0" hangingPunct="0">
          <a:lnSpc>
            <a:spcPct val="100000"/>
          </a:lnSpc>
          <a:spcBef>
            <a:spcPct val="0"/>
          </a:spcBef>
          <a:spcAft>
            <a:spcPct val="0"/>
          </a:spcAft>
          <a:buClrTx/>
          <a:buSzTx/>
          <a:buFontTx/>
          <a:buNone/>
          <a:tabLst/>
          <a:defRPr kumimoji="0" sz="28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defRPr>
        </a:defPPr>
      </a:lstStyle>
    </a:txDef>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291</Words>
  <Application>Microsoft Office PowerPoint</Application>
  <PresentationFormat>On-screen Show (4:3)</PresentationFormat>
  <Paragraphs>30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3_עיצוב ברירת מחדל</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Liron Rosenbaum</dc:creator>
  <cp:lastModifiedBy>Liron</cp:lastModifiedBy>
  <cp:revision>105</cp:revision>
  <dcterms:created xsi:type="dcterms:W3CDTF">2015-03-03T06:28:07Z</dcterms:created>
  <dcterms:modified xsi:type="dcterms:W3CDTF">2015-07-06T07:07:47Z</dcterms:modified>
</cp:coreProperties>
</file>