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8" r:id="rId2"/>
    <p:sldId id="258" r:id="rId3"/>
    <p:sldId id="259" r:id="rId4"/>
    <p:sldId id="260" r:id="rId5"/>
    <p:sldId id="291" r:id="rId6"/>
    <p:sldId id="268" r:id="rId7"/>
    <p:sldId id="269" r:id="rId8"/>
    <p:sldId id="290" r:id="rId9"/>
    <p:sldId id="273" r:id="rId10"/>
    <p:sldId id="281" r:id="rId11"/>
    <p:sldId id="283" r:id="rId12"/>
    <p:sldId id="279" r:id="rId13"/>
    <p:sldId id="270" r:id="rId14"/>
    <p:sldId id="285" r:id="rId15"/>
    <p:sldId id="284" r:id="rId16"/>
    <p:sldId id="271" r:id="rId17"/>
    <p:sldId id="262" r:id="rId18"/>
    <p:sldId id="274" r:id="rId19"/>
    <p:sldId id="275" r:id="rId20"/>
    <p:sldId id="276" r:id="rId21"/>
    <p:sldId id="263" r:id="rId22"/>
    <p:sldId id="264" r:id="rId23"/>
    <p:sldId id="286" r:id="rId24"/>
    <p:sldId id="287" r:id="rId25"/>
    <p:sldId id="288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4183" autoAdjust="0"/>
  </p:normalViewPr>
  <p:slideViewPr>
    <p:cSldViewPr>
      <p:cViewPr>
        <p:scale>
          <a:sx n="75" d="100"/>
          <a:sy n="75" d="100"/>
        </p:scale>
        <p:origin x="-1014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5C9D-B3BC-4B8A-9772-7302FAC29404}" type="datetimeFigureOut">
              <a:rPr lang="en-US" smtClean="0"/>
              <a:t>12/28/2011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42EF-3339-4DF0-87A8-DF696C66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-"/>
            </a:pPr>
            <a:endParaRPr 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E7419A-24C5-42BB-8856-576B100C2D3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dùng</a:t>
            </a:r>
            <a:r>
              <a:rPr lang="en-US" baseline="0" dirty="0" smtClean="0"/>
              <a:t> </a:t>
            </a:r>
            <a:r>
              <a:rPr lang="en-US" dirty="0" smtClean="0"/>
              <a:t>animation)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2"/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802.15.4 với O-QPSK và DSSS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CSMA-CA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16-bit CRCs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CK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tại mỗi hop (chặng)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 nối mạng lưới (mesh) để tìm ra đường đi tin cậy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End-to-end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để kiểm tra dữ liệu đến 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dirty="0" smtClean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: chip, stack </a:t>
            </a:r>
            <a:r>
              <a:rPr lang="en-US" dirty="0" err="1" smtClean="0"/>
              <a:t>nhỏ</a:t>
            </a:r>
            <a:endParaRPr lang="en-US" dirty="0" smtClean="0"/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~32k? Bluetooth for embedded ~50-100k</a:t>
            </a:r>
            <a:endParaRPr lang="en-US" dirty="0" smtClean="0"/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0"/>
            <a:r>
              <a:rPr lang="en-US" dirty="0" smtClean="0"/>
              <a:t>	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Encryption Standard (AES)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-128: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 được xác thực quốc 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Miến 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 thể hiện thực trên một vi điều khiển 8-bi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endParaRPr lang="en-US" dirty="0" smtClean="0"/>
          </a:p>
          <a:p>
            <a:pPr lvl="1"/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pPr lvl="1"/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: </a:t>
            </a:r>
            <a:r>
              <a:rPr lang="en-US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dirty="0" smtClean="0"/>
              <a:t>25kps</a:t>
            </a:r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60 </a:t>
            </a:r>
            <a:r>
              <a:rPr lang="en-US" dirty="0" err="1" smtClean="0"/>
              <a:t>ngàn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1"/>
            <a:r>
              <a:rPr lang="en-US" dirty="0" smtClean="0"/>
              <a:t>	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 thiết bị trong một mạng ZigBee có thể chạy trong nhiều năm chỉvới một cặp pin AA, phụ thuộc ứng dụng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55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4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Kit DK CC2530,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86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vừa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center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backup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Ethernet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Cashier,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7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6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8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9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2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1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rgbClr val="D4DEFF"/>
            </a:gs>
            <a:gs pos="100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BF8E-EF68-43A1-8633-E575EBCE5404}" type="datetimeFigureOut">
              <a:rPr lang="en-US" smtClean="0"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TRƯỜNG ĐẠI HỌC BÁCH KHOA TP.HCM</a:t>
            </a:r>
            <a:b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KHOA </a:t>
            </a:r>
            <a:r>
              <a:rPr lang="en-US" b="1" dirty="0" err="1" smtClean="0">
                <a:solidFill>
                  <a:schemeClr val="folHlink"/>
                </a:solidFill>
                <a:latin typeface="Times New Roman" pitchFamily="18" charset="0"/>
              </a:rPr>
              <a:t>KHOA</a:t>
            </a: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 HỌC VÀ KỸ THUẬT MÁY TÍNH</a:t>
            </a:r>
            <a:b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---------</a:t>
            </a: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  <a:sym typeface="Wingdings" pitchFamily="2" charset="2"/>
              </a:rPr>
              <a:t></a:t>
            </a: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---------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3716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ahoma" pitchFamily="34" charset="0"/>
              </a:rPr>
              <a:t>HỘI ĐỒNG KỸ THUẬT MÁY TÍNH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8288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BÁO CÁO LUẬN VĂN TỐT NGHIỆP</a:t>
            </a:r>
          </a:p>
          <a:p>
            <a:pPr algn="ctr"/>
            <a:endParaRPr lang="en-US" sz="3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tài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:</a:t>
            </a:r>
          </a:p>
          <a:p>
            <a:endParaRPr lang="en-US" sz="24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algn="ctr"/>
            <a:r>
              <a:rPr lang="vi-VN" sz="2800" b="1" dirty="0" smtClean="0"/>
              <a:t>XÂY </a:t>
            </a:r>
            <a:r>
              <a:rPr lang="vi-VN" sz="2800" b="1" dirty="0"/>
              <a:t>DỰNG GIẢI PHÁP TÍNH TIỀN </a:t>
            </a:r>
            <a:r>
              <a:rPr lang="vi-VN" sz="2800" b="1" dirty="0" smtClean="0"/>
              <a:t>NHANH</a:t>
            </a:r>
            <a:r>
              <a:rPr lang="en-US" sz="2800" b="1" dirty="0" smtClean="0"/>
              <a:t> </a:t>
            </a:r>
            <a:r>
              <a:rPr lang="vi-VN" sz="2800" b="1" dirty="0" smtClean="0"/>
              <a:t>TRONG </a:t>
            </a:r>
            <a:r>
              <a:rPr lang="vi-VN" sz="2800" b="1" dirty="0"/>
              <a:t>SIÊU THỊ DỰA TRÊN MẠNG </a:t>
            </a:r>
            <a:r>
              <a:rPr lang="vi-VN" sz="2800" b="1" dirty="0" smtClean="0"/>
              <a:t>ZIGBEE</a:t>
            </a:r>
            <a:endParaRPr lang="en-US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0C8C-8C71-4D90-BB92-5DF419E9FCDE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pPr/>
              <a:t>1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7696200" cy="2438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GVHD: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GVPB: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Bùi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Hiếu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SVTH: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50702974</a:t>
            </a: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50700680</a:t>
            </a: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Hòang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50701839</a:t>
            </a:r>
          </a:p>
        </p:txBody>
      </p:sp>
    </p:spTree>
    <p:extLst>
      <p:ext uri="{BB962C8B-B14F-4D97-AF65-F5344CB8AC3E}">
        <p14:creationId xmlns:p14="http://schemas.microsoft.com/office/powerpoint/2010/main" val="10901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Protocol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79111" y="22860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3029" y="45847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0879" y="4584700"/>
            <a:ext cx="103822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Parent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 status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450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76 0.01667 L -0.42309 -0.08657 C -0.39062 -0.10972 -0.34218 -0.12222 -0.29166 -0.12222 C -0.23402 -0.12222 -0.18784 -0.10972 -0.1552 -0.08657 L -4.16667E-6 0.01667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10989 0.04004 C 0.13298 0.04907 0.16753 0.05393 0.20347 0.05393 C 0.24444 0.05393 0.27725 0.04907 0.30035 0.04004 L 0.41041 1.48148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10989 0.04004 C 0.13298 0.04907 0.16753 0.05393 0.20347 0.05393 C 0.24444 0.05393 0.27725 0.04907 0.30034 0.04004 L 0.41041 1.48148E-6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099 0.04004 C 0.13299 0.04907 0.16754 0.05393 0.20348 0.05393 C 0.24445 0.05393 0.27726 0.04907 0.30035 0.04004 L 0.41042 1.48148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099 0.04004 C 0.13299 0.04907 0.16753 0.05393 0.20347 0.05393 C 0.24444 0.05393 0.27726 0.04907 0.30035 0.04004 L 0.41042 1.48148E-6 " pathEditMode="relative" rAng="0" ptsTypes="FffFF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Protocol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42285" y="22860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^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71650" y="4584700"/>
            <a:ext cx="10477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320135" y="2286000"/>
            <a:ext cx="122772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(1 byte)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320304" y="3429000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Delete basket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745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2778 L -0.08298 -0.08379 C -0.10034 -0.10879 -0.12621 -0.12222 -0.15329 -0.12222 C -0.1842 -0.12222 -0.20868 -0.10879 -0.22604 -0.08379 L -0.3085 0.02778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2778 L -0.08298 -0.08379 C -0.10034 -0.10879 -0.12621 -0.12222 -0.1533 -0.12222 C -0.1842 -0.12222 -0.20868 -0.10879 -0.22604 -0.08379 L -0.3085 0.02778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2778 L -0.08299 -0.08379 C -0.10035 -0.10879 -0.12622 -0.12222 -0.1533 -0.12222 C -0.1842 -0.12222 -0.20868 -0.10879 -0.22604 -0.08379 L -0.30851 0.02778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5365 0.04537 C 0.18594 0.05556 0.2342 0.06134 0.28438 0.06134 C 0.34184 0.06134 0.38768 0.05556 0.41997 0.04537 L 0.57396 -1.11111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98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Software Architecture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011887"/>
              </p:ext>
            </p:extLst>
          </p:nvPr>
        </p:nvGraphicFramePr>
        <p:xfrm>
          <a:off x="2895600" y="1695450"/>
          <a:ext cx="3533775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4282440" imgH="4682338" progId="Visio.Drawing.11">
                  <p:embed/>
                </p:oleObj>
              </mc:Choice>
              <mc:Fallback>
                <p:oleObj name="Visio" r:id="rId3" imgW="4282440" imgH="46823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95450"/>
                        <a:ext cx="3533775" cy="386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38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Cashier - Hardware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772051"/>
              </p:ext>
            </p:extLst>
          </p:nvPr>
        </p:nvGraphicFramePr>
        <p:xfrm>
          <a:off x="1780363" y="1667435"/>
          <a:ext cx="5534837" cy="419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4853940" imgH="3682289" progId="Visio.Drawing.11">
                  <p:embed/>
                </p:oleObj>
              </mc:Choice>
              <mc:Fallback>
                <p:oleObj name="Visio" r:id="rId3" imgW="4853940" imgH="368228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363" y="1667435"/>
                        <a:ext cx="5534837" cy="4199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4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Cashier - Software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098800" y="21463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4279900" y="37592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08400" y="19304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46500" y="29972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Z-stack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0" y="40894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Wait for event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51000" y="19177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61100" y="5638800"/>
            <a:ext cx="9017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Radio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51200" y="5638800"/>
            <a:ext cx="8509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46600" y="5638800"/>
            <a:ext cx="101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Scanner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05000" y="5638800"/>
            <a:ext cx="9525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54500" y="2692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219075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351155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654050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0" y="5194300"/>
            <a:ext cx="2146300" cy="13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00550" y="5187950"/>
            <a:ext cx="704850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89585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00550" y="5187950"/>
            <a:ext cx="2355850" cy="13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4197350" y="4978400"/>
            <a:ext cx="546100" cy="13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2" grpId="0" animBg="1"/>
      <p:bldP spid="14" grpId="0" animBg="1"/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3" grpId="0" animBg="1"/>
      <p:bldP spid="28" grpId="0" animBg="1"/>
      <p:bldP spid="23" grpId="0" animBg="1"/>
      <p:bldP spid="29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Handheld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9272" t="15095" r="24636" b="23450"/>
          <a:stretch/>
        </p:blipFill>
        <p:spPr bwMode="auto">
          <a:xfrm>
            <a:off x="1905000" y="2286000"/>
            <a:ext cx="4953000" cy="381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0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Handheld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3124200" cy="3962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75826"/>
              </p:ext>
            </p:extLst>
          </p:nvPr>
        </p:nvGraphicFramePr>
        <p:xfrm>
          <a:off x="4953000" y="2522220"/>
          <a:ext cx="319957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5612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order</a:t>
                      </a:r>
                      <a:r>
                        <a:rPr lang="en-US" baseline="0" dirty="0" smtClean="0"/>
                        <a:t> of last basket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47" y="2184400"/>
            <a:ext cx="4352925" cy="43916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52600"/>
            <a:ext cx="272542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8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0.04444 L 0.23333 0.044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4 1.11022E-16 L -3.33333E-6 1.11022E-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49 -0.06088 L 0.05382 -0.0606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Tổng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Kết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92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Hạn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pPr lvl="0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pPr lvl="0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.</a:t>
            </a:r>
          </a:p>
          <a:p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1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4099" name="Text Box 13"/>
          <p:cNvSpPr txBox="1">
            <a:spLocks noChangeArrowheads="1"/>
          </p:cNvSpPr>
          <p:nvPr/>
        </p:nvSpPr>
        <p:spPr bwMode="gray">
          <a:xfrm>
            <a:off x="1157287" y="18637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0" name="Text Box 16"/>
          <p:cNvSpPr txBox="1">
            <a:spLocks noChangeArrowheads="1"/>
          </p:cNvSpPr>
          <p:nvPr/>
        </p:nvSpPr>
        <p:spPr bwMode="gray">
          <a:xfrm>
            <a:off x="1676400" y="25908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01" name="Text Box 27"/>
          <p:cNvSpPr txBox="1">
            <a:spLocks noChangeArrowheads="1"/>
          </p:cNvSpPr>
          <p:nvPr/>
        </p:nvSpPr>
        <p:spPr bwMode="gray">
          <a:xfrm>
            <a:off x="1881187" y="35052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02" name="Text Box 30"/>
          <p:cNvSpPr txBox="1">
            <a:spLocks noChangeArrowheads="1"/>
          </p:cNvSpPr>
          <p:nvPr/>
        </p:nvSpPr>
        <p:spPr bwMode="gray">
          <a:xfrm>
            <a:off x="1778000" y="4292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" name="AutoShape 52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752600" y="1838326"/>
            <a:ext cx="26670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utoShape 51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2286000" y="2590800"/>
            <a:ext cx="4114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AutoShape 50">
            <a:hlinkClick r:id="rId5" action="ppaction://hlinksldjump"/>
          </p:cNvPr>
          <p:cNvSpPr>
            <a:spLocks noChangeArrowheads="1"/>
          </p:cNvSpPr>
          <p:nvPr/>
        </p:nvSpPr>
        <p:spPr bwMode="gray">
          <a:xfrm>
            <a:off x="2438400" y="3459163"/>
            <a:ext cx="4495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AutoShape 49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2317750" y="4271963"/>
            <a:ext cx="32448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09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413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412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1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412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2" name="Group 81"/>
          <p:cNvGrpSpPr>
            <a:grpSpLocks/>
          </p:cNvGrpSpPr>
          <p:nvPr/>
        </p:nvGrpSpPr>
        <p:grpSpPr bwMode="auto">
          <a:xfrm>
            <a:off x="2057400" y="4343400"/>
            <a:ext cx="355600" cy="381000"/>
            <a:chOff x="2078" y="1680"/>
            <a:chExt cx="1615" cy="1615"/>
          </a:xfrm>
        </p:grpSpPr>
        <p:sp>
          <p:nvSpPr>
            <p:cNvPr id="41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13" name="Slide Number Placeholder 4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C1F906-4CDA-4C30-B8BF-AC903E16BBBE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660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Hướng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phát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data </a:t>
            </a:r>
            <a:r>
              <a:rPr lang="en-US" dirty="0" smtClean="0"/>
              <a:t>center.</a:t>
            </a:r>
            <a:endParaRPr lang="en-US" dirty="0"/>
          </a:p>
          <a:p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ZigBee</a:t>
            </a:r>
            <a:r>
              <a:rPr lang="en-US" dirty="0"/>
              <a:t> </a:t>
            </a:r>
            <a:r>
              <a:rPr lang="en-US" dirty="0" smtClean="0"/>
              <a:t>stack</a:t>
            </a:r>
            <a:r>
              <a:rPr lang="en-US" dirty="0"/>
              <a:t>.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gateway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ZigBee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smtClean="0"/>
              <a:t>Ethernet.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88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17320"/>
            <a:ext cx="6781800" cy="50596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834029"/>
              </p:ext>
            </p:extLst>
          </p:nvPr>
        </p:nvGraphicFramePr>
        <p:xfrm>
          <a:off x="2514600" y="1600200"/>
          <a:ext cx="3810000" cy="443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Visio" r:id="rId3" imgW="2518562" imgH="2914498" progId="Visio.Drawing.11">
                  <p:embed/>
                </p:oleObj>
              </mc:Choice>
              <mc:Fallback>
                <p:oleObj name="Visio" r:id="rId3" imgW="2518562" imgH="291449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3810000" cy="4432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Timer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PC 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116352"/>
              </p:ext>
            </p:extLst>
          </p:nvPr>
        </p:nvGraphicFramePr>
        <p:xfrm>
          <a:off x="1981200" y="1447800"/>
          <a:ext cx="4876800" cy="477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Visio" r:id="rId3" imgW="3925214" imgH="3848100" progId="Visio.Drawing.11">
                  <p:embed/>
                </p:oleObj>
              </mc:Choice>
              <mc:Fallback>
                <p:oleObj name="Visio" r:id="rId3" imgW="3925214" imgH="38481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4876800" cy="4770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56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Scanner 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208647"/>
              </p:ext>
            </p:extLst>
          </p:nvPr>
        </p:nvGraphicFramePr>
        <p:xfrm>
          <a:off x="1905000" y="866930"/>
          <a:ext cx="5419725" cy="568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Visio" r:id="rId3" imgW="5822899" imgH="6097219" progId="Visio.Drawing.11">
                  <p:embed/>
                </p:oleObj>
              </mc:Choice>
              <mc:Fallback>
                <p:oleObj name="Visio" r:id="rId3" imgW="5822899" imgH="609721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66930"/>
                        <a:ext cx="5419725" cy="5686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9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Radio 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759423"/>
              </p:ext>
            </p:extLst>
          </p:nvPr>
        </p:nvGraphicFramePr>
        <p:xfrm>
          <a:off x="1905000" y="1219200"/>
          <a:ext cx="5534025" cy="528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Visio" r:id="rId3" imgW="6680302" imgH="6397142" progId="Visio.Drawing.11">
                  <p:embed/>
                </p:oleObj>
              </mc:Choice>
              <mc:Fallback>
                <p:oleObj name="Visio" r:id="rId3" imgW="6680302" imgH="639714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5534025" cy="5283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4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. (1slide)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(1slide)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pháp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  <a:p>
            <a:pPr lvl="1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1"/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endParaRPr lang="en-US" dirty="0" smtClean="0"/>
          </a:p>
          <a:p>
            <a:pPr lvl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94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pháp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6841741" cy="486245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z="1600" smtClean="0">
                <a:latin typeface="Arial" pitchFamily="34" charset="0"/>
                <a:cs typeface="Arial" pitchFamily="34" charset="0"/>
              </a:rPr>
              <a:t>5</a:t>
            </a:fld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pháp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085618"/>
            <a:ext cx="1447799" cy="1162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57" y="2404216"/>
            <a:ext cx="1318371" cy="1058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096179"/>
            <a:ext cx="1318371" cy="1058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6" y="4813277"/>
            <a:ext cx="1246364" cy="133826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624423" y="2456037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02416" y="3657600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24" y="3419088"/>
            <a:ext cx="1058475" cy="6718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54867" y="152829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54868" y="152829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695" y="2746728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Resp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2" y="2042934"/>
            <a:ext cx="670134" cy="7037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71" y="4883692"/>
            <a:ext cx="670134" cy="703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56" y="1381824"/>
            <a:ext cx="670134" cy="70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3699E-6 L 0.03333 -0.2767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138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0.27685 L 0.59167 -0.27685 " pathEditMode="relative" rAng="0" ptsTypes="AA">
                                      <p:cBhvr>
                                        <p:cTn id="24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3 -0.00347 L -0.11997 0.44046 " pathEditMode="fixed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2219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139 L -0.35 0.1 " pathEditMode="fixed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7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6994E-6 L 0.15955 -0.1870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9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0.27676 L 0.99167 -0.2767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3" grpId="0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14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2"/>
                </a:solidFill>
                <a:latin typeface="+mn-lt"/>
              </a:rPr>
              <a:t>Vấn đề và giải pháp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: chip, stack </a:t>
            </a:r>
            <a:r>
              <a:rPr lang="en-US" dirty="0" err="1" smtClean="0"/>
              <a:t>nhỏ</a:t>
            </a:r>
            <a:endParaRPr lang="en-US" dirty="0" smtClean="0"/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pPr lvl="1"/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60 </a:t>
            </a:r>
            <a:r>
              <a:rPr lang="en-US" dirty="0" err="1" smtClean="0"/>
              <a:t>ngàn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lvl="1"/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Hiện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Thực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Protocol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70005" y="22860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(8 byte)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3029" y="45847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0879" y="4584700"/>
            <a:ext cx="103822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 length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ID length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58604" y="4584700"/>
            <a:ext cx="1041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</a:rPr>
              <a:t>Get basket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8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1 -3.33333E-6 L -0.31232 -0.09097 C -0.28819 -0.11134 -0.2526 -0.12222 -0.2151 -0.12222 C -0.17257 -0.12222 -0.13854 -0.11134 -0.11441 -0.09097 L -2.5E-6 -3.33333E-6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2 -3.33333E-6 L -0.31215 -0.09074 C -0.2882 -0.11111 -0.25243 -0.12222 -0.21511 -0.12222 C -0.17257 -0.12222 -0.13854 -0.11111 -0.11441 -0.09074 L 1.38889E-6 -3.33333E-6 " pathEditMode="relative" rAng="0" ptsTypes="FffFF">
                                      <p:cBhvr>
                                        <p:cTn id="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1074</Words>
  <Application>Microsoft Office PowerPoint</Application>
  <PresentationFormat>On-screen Show (4:3)</PresentationFormat>
  <Paragraphs>176</Paragraphs>
  <Slides>26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Visio</vt:lpstr>
      <vt:lpstr>PowerPoint Presentation</vt:lpstr>
      <vt:lpstr>Nội dung</vt:lpstr>
      <vt:lpstr>Giới thiệu</vt:lpstr>
      <vt:lpstr>Vấn đề và giải pháp</vt:lpstr>
      <vt:lpstr>Vấn đề và giải pháp</vt:lpstr>
      <vt:lpstr>Vấn đề và giải pháp</vt:lpstr>
      <vt:lpstr>Vấn đề và giải pháp</vt:lpstr>
      <vt:lpstr>Hiện Thực</vt:lpstr>
      <vt:lpstr>Protocol</vt:lpstr>
      <vt:lpstr>Protocol</vt:lpstr>
      <vt:lpstr>Protocol</vt:lpstr>
      <vt:lpstr>Software Architecture</vt:lpstr>
      <vt:lpstr>Cashier - Hardware</vt:lpstr>
      <vt:lpstr>Cashier - Software</vt:lpstr>
      <vt:lpstr>Handheld</vt:lpstr>
      <vt:lpstr>Handheld</vt:lpstr>
      <vt:lpstr>Tổng kết</vt:lpstr>
      <vt:lpstr>Kết quả</vt:lpstr>
      <vt:lpstr>Hạn chế</vt:lpstr>
      <vt:lpstr>Hướng phát triển</vt:lpstr>
      <vt:lpstr>Demo</vt:lpstr>
      <vt:lpstr>Mô hình kết nối</vt:lpstr>
      <vt:lpstr>Timer Event</vt:lpstr>
      <vt:lpstr>PC Event</vt:lpstr>
      <vt:lpstr>Scanner Event</vt:lpstr>
      <vt:lpstr>Radio Event</vt:lpstr>
    </vt:vector>
  </TitlesOfParts>
  <Company>Katsu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Yamato</dc:creator>
  <cp:lastModifiedBy>Hai</cp:lastModifiedBy>
  <cp:revision>41</cp:revision>
  <dcterms:created xsi:type="dcterms:W3CDTF">2011-12-25T13:19:09Z</dcterms:created>
  <dcterms:modified xsi:type="dcterms:W3CDTF">2011-12-28T01:22:29Z</dcterms:modified>
</cp:coreProperties>
</file>