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41"/>
  </p:notesMasterIdLst>
  <p:sldIdLst>
    <p:sldId id="337" r:id="rId2"/>
    <p:sldId id="298" r:id="rId3"/>
    <p:sldId id="30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40" r:id="rId23"/>
    <p:sldId id="341" r:id="rId24"/>
    <p:sldId id="338" r:id="rId25"/>
    <p:sldId id="339" r:id="rId26"/>
    <p:sldId id="321" r:id="rId27"/>
    <p:sldId id="322" r:id="rId28"/>
    <p:sldId id="324" r:id="rId29"/>
    <p:sldId id="326" r:id="rId30"/>
    <p:sldId id="327" r:id="rId31"/>
    <p:sldId id="335" r:id="rId32"/>
    <p:sldId id="334" r:id="rId33"/>
    <p:sldId id="328" r:id="rId34"/>
    <p:sldId id="329" r:id="rId35"/>
    <p:sldId id="330" r:id="rId36"/>
    <p:sldId id="331" r:id="rId37"/>
    <p:sldId id="332" r:id="rId38"/>
    <p:sldId id="319" r:id="rId39"/>
    <p:sldId id="32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7976" autoAdjust="0"/>
  </p:normalViewPr>
  <p:slideViewPr>
    <p:cSldViewPr>
      <p:cViewPr>
        <p:scale>
          <a:sx n="75" d="100"/>
          <a:sy n="75" d="100"/>
        </p:scale>
        <p:origin x="-9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C9D-B3BC-4B8A-9772-7302FAC29404}" type="datetimeFigureOut">
              <a:rPr lang="en-US" smtClean="0"/>
              <a:pPr/>
              <a:t>12/30/2011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2EF-3339-4DF0-87A8-DF696C66BF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45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648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Data center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Cashier,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610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667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66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chíp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802.15.4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IEEE.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25kbps,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60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endParaRPr lang="en-US" baseline="0" dirty="0" smtClean="0"/>
          </a:p>
          <a:p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tòa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minh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542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stack: 4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MAC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network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MAC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802.15.4,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network.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33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: star, cluster tree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mesh.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mesh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19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CSMA-CA,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ACK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end-to-end, checksum,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mesh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endParaRPr lang="en-US" baseline="0" dirty="0" smtClean="0"/>
          </a:p>
          <a:p>
            <a:r>
              <a:rPr lang="en-US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AES-128,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8-bit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60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(chip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3-4USA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stack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486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endParaRPr lang="en-US" baseline="0" dirty="0" smtClean="0"/>
          </a:p>
          <a:p>
            <a:r>
              <a:rPr lang="en-US" baseline="0" dirty="0" smtClean="0"/>
              <a:t>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030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66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30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4357" name="Image" r:id="rId3" imgW="7606349" imgH="6095238" progId="">
              <p:embed/>
            </p:oleObj>
          </a:graphicData>
        </a:graphic>
      </p:graphicFrame>
      <p:sp>
        <p:nvSpPr>
          <p:cNvPr id="3090" name="Freeform 18"/>
          <p:cNvSpPr>
            <a:spLocks/>
          </p:cNvSpPr>
          <p:nvPr/>
        </p:nvSpPr>
        <p:spPr bwMode="gray">
          <a:xfrm>
            <a:off x="25400" y="3784600"/>
            <a:ext cx="9118600" cy="2928938"/>
          </a:xfrm>
          <a:custGeom>
            <a:avLst/>
            <a:gdLst>
              <a:gd name="T0" fmla="*/ 0 w 5776"/>
              <a:gd name="T1" fmla="*/ 1845 h 1845"/>
              <a:gd name="T2" fmla="*/ 0 w 5776"/>
              <a:gd name="T3" fmla="*/ 1336 h 1845"/>
              <a:gd name="T4" fmla="*/ 3664 w 5776"/>
              <a:gd name="T5" fmla="*/ 1456 h 1845"/>
              <a:gd name="T6" fmla="*/ 5776 w 5776"/>
              <a:gd name="T7" fmla="*/ 0 h 1845"/>
              <a:gd name="T8" fmla="*/ 5752 w 5776"/>
              <a:gd name="T9" fmla="*/ 1845 h 1845"/>
              <a:gd name="T10" fmla="*/ 0 w 5776"/>
              <a:gd name="T11" fmla="*/ 1845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845">
                <a:moveTo>
                  <a:pt x="0" y="1845"/>
                </a:moveTo>
                <a:lnTo>
                  <a:pt x="0" y="1336"/>
                </a:lnTo>
                <a:cubicBezTo>
                  <a:pt x="1039" y="1531"/>
                  <a:pt x="2448" y="1744"/>
                  <a:pt x="3664" y="1456"/>
                </a:cubicBezTo>
                <a:cubicBezTo>
                  <a:pt x="4880" y="1168"/>
                  <a:pt x="5624" y="520"/>
                  <a:pt x="5776" y="0"/>
                </a:cubicBezTo>
                <a:lnTo>
                  <a:pt x="5752" y="1845"/>
                </a:lnTo>
                <a:lnTo>
                  <a:pt x="0" y="18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22"/>
          <p:cNvSpPr>
            <a:spLocks/>
          </p:cNvSpPr>
          <p:nvPr/>
        </p:nvSpPr>
        <p:spPr bwMode="gray">
          <a:xfrm>
            <a:off x="0" y="4076700"/>
            <a:ext cx="5435600" cy="2349500"/>
          </a:xfrm>
          <a:custGeom>
            <a:avLst/>
            <a:gdLst>
              <a:gd name="T0" fmla="*/ 3048 w 3048"/>
              <a:gd name="T1" fmla="*/ 1335 h 1424"/>
              <a:gd name="T2" fmla="*/ 1440 w 3048"/>
              <a:gd name="T3" fmla="*/ 1099 h 1424"/>
              <a:gd name="T4" fmla="*/ 0 w 3048"/>
              <a:gd name="T5" fmla="*/ 0 h 1424"/>
              <a:gd name="T6" fmla="*/ 0 w 3048"/>
              <a:gd name="T7" fmla="*/ 1424 h 1424"/>
              <a:gd name="T8" fmla="*/ 3048 w 3048"/>
              <a:gd name="T9" fmla="*/ 1335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8" h="1424">
                <a:moveTo>
                  <a:pt x="3048" y="1335"/>
                </a:moveTo>
                <a:cubicBezTo>
                  <a:pt x="3048" y="1335"/>
                  <a:pt x="2352" y="1424"/>
                  <a:pt x="1440" y="1099"/>
                </a:cubicBezTo>
                <a:cubicBezTo>
                  <a:pt x="528" y="773"/>
                  <a:pt x="8" y="41"/>
                  <a:pt x="0" y="0"/>
                </a:cubicBezTo>
                <a:lnTo>
                  <a:pt x="0" y="1424"/>
                </a:lnTo>
                <a:lnTo>
                  <a:pt x="3048" y="1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0" y="4395788"/>
            <a:ext cx="9169400" cy="2476500"/>
          </a:xfrm>
          <a:custGeom>
            <a:avLst/>
            <a:gdLst>
              <a:gd name="T0" fmla="*/ 0 w 5776"/>
              <a:gd name="T1" fmla="*/ 1560 h 1560"/>
              <a:gd name="T2" fmla="*/ 0 w 5776"/>
              <a:gd name="T3" fmla="*/ 928 h 1560"/>
              <a:gd name="T4" fmla="*/ 4200 w 5776"/>
              <a:gd name="T5" fmla="*/ 984 h 1560"/>
              <a:gd name="T6" fmla="*/ 5768 w 5776"/>
              <a:gd name="T7" fmla="*/ 0 h 1560"/>
              <a:gd name="T8" fmla="*/ 5760 w 5776"/>
              <a:gd name="T9" fmla="*/ 1560 h 1560"/>
              <a:gd name="T10" fmla="*/ 0 w 5776"/>
              <a:gd name="T11" fmla="*/ 156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560">
                <a:moveTo>
                  <a:pt x="0" y="1560"/>
                </a:moveTo>
                <a:lnTo>
                  <a:pt x="0" y="928"/>
                </a:lnTo>
                <a:cubicBezTo>
                  <a:pt x="1040" y="1114"/>
                  <a:pt x="3064" y="1370"/>
                  <a:pt x="4200" y="984"/>
                </a:cubicBezTo>
                <a:cubicBezTo>
                  <a:pt x="5336" y="599"/>
                  <a:pt x="5776" y="24"/>
                  <a:pt x="5768" y="0"/>
                </a:cubicBezTo>
                <a:lnTo>
                  <a:pt x="5760" y="1560"/>
                </a:lnTo>
                <a:lnTo>
                  <a:pt x="0" y="156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47244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rgbClr val="2B166E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 algn="ctr">
              <a:defRPr sz="1200" b="0">
                <a:latin typeface="Arial" charset="0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>
              <a:defRPr sz="1200"/>
            </a:lvl1pPr>
          </a:lstStyle>
          <a:p>
            <a:fld id="{625E2988-5682-4C2E-BD39-3903B8E60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7391400" y="5943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331913" y="1905000"/>
            <a:ext cx="6707187" cy="1074738"/>
          </a:xfrm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tx1"/>
                    </a:gs>
                    <a:gs pos="5000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9855C-9820-4EE5-B1E2-1BB9150AB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9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0813"/>
            <a:ext cx="2057400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813"/>
            <a:ext cx="60198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20860-04B6-4BCF-9B8D-5E7EA860E7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64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0113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3038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37325"/>
            <a:ext cx="2438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FA46928-FF4B-4145-8B63-6BB12FEF2D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1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6704C-922F-43F6-B663-EB871AB355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37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43DA7-99A2-4238-A71A-DE8F62FE3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5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95D4F-CB30-4FE9-9A2A-A10B978B7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33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86E1-0622-47B8-B2E3-734D641D7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7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C4D07-E09A-42C6-A2C9-5FE1D9D7DA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60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E68E2-9EE5-4CB7-89D6-6567CFCEC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471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0F8B9-6A29-4AA7-9760-961DD9740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7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AC632-4FEE-4281-9B28-17273E307D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280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0" y="5445125"/>
            <a:ext cx="9144000" cy="1414463"/>
          </a:xfrm>
          <a:custGeom>
            <a:avLst/>
            <a:gdLst>
              <a:gd name="T0" fmla="*/ 5760 w 5760"/>
              <a:gd name="T1" fmla="*/ 885 h 891"/>
              <a:gd name="T2" fmla="*/ 5760 w 5760"/>
              <a:gd name="T3" fmla="*/ 0 h 891"/>
              <a:gd name="T4" fmla="*/ 2832 w 5760"/>
              <a:gd name="T5" fmla="*/ 626 h 891"/>
              <a:gd name="T6" fmla="*/ 0 w 5760"/>
              <a:gd name="T7" fmla="*/ 36 h 891"/>
              <a:gd name="T8" fmla="*/ 0 w 5760"/>
              <a:gd name="T9" fmla="*/ 891 h 891"/>
              <a:gd name="T10" fmla="*/ 5760 w 5760"/>
              <a:gd name="T11" fmla="*/ 88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891">
                <a:moveTo>
                  <a:pt x="5760" y="885"/>
                </a:moveTo>
                <a:lnTo>
                  <a:pt x="5760" y="0"/>
                </a:lnTo>
                <a:cubicBezTo>
                  <a:pt x="4888" y="573"/>
                  <a:pt x="3696" y="609"/>
                  <a:pt x="2832" y="626"/>
                </a:cubicBezTo>
                <a:cubicBezTo>
                  <a:pt x="1968" y="643"/>
                  <a:pt x="640" y="474"/>
                  <a:pt x="0" y="36"/>
                </a:cubicBezTo>
                <a:lnTo>
                  <a:pt x="0" y="891"/>
                </a:lnTo>
                <a:lnTo>
                  <a:pt x="5760" y="88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1529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p:oleObj spid="_x0000_s13333" name="Image" r:id="rId15" imgW="7390476" imgH="913963" progId="">
              <p:embed/>
            </p:oleObj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0113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523038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324600" y="6537325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FA06DE8-EEAB-43F6-89FD-05DFD63155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0813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gbe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tool/z-stack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gif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TRƯỜNG ĐẠI HỌC BÁCH KHOA TP.HCM</a:t>
            </a:r>
            <a:b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KHOA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KHOA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 HỌC VÀ KỸ THUẬT MÁY TÍNH</a:t>
            </a:r>
            <a:b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---------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sym typeface="Wingdings" pitchFamily="2" charset="2"/>
              </a:rPr>
              <a:t>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---------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BÁO CÁO LUẬN VĂN TỐT NGHIỆP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7696200" cy="2438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GVHD: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GVPB: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Hiếu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0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SVTH: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50702974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50700680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Hòang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50701839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86800" y="6324600"/>
            <a:ext cx="457200" cy="482600"/>
          </a:xfrm>
          <a:prstGeom prst="rect">
            <a:avLst/>
          </a:prstGeom>
        </p:spPr>
        <p:txBody>
          <a:bodyPr/>
          <a:lstStyle/>
          <a:p>
            <a:fld id="{D8C50C8C-8C71-4D90-BB92-5DF419E9FCDE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561272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000" b="1" dirty="0">
                <a:solidFill>
                  <a:schemeClr val="tx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XÂY DỰNG GIẢI PHÁP TÍNH TIỀN NHANH</a:t>
            </a:r>
            <a:r>
              <a:rPr lang="en-US" sz="3000" b="1" dirty="0">
                <a:solidFill>
                  <a:schemeClr val="tx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sz="3000" b="1" dirty="0">
                <a:solidFill>
                  <a:schemeClr val="tx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TRONG SIÊU THỊ DỰA TRÊN MẠNG ZIGBEE</a:t>
            </a:r>
            <a:endParaRPr lang="en-US" sz="3000" b="1" dirty="0">
              <a:solidFill>
                <a:schemeClr val="tx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4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 rot="20254096">
            <a:off x="3273612" y="3427360"/>
            <a:ext cx="2548970" cy="1106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Ưu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Đ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iểm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gray">
          <a:xfrm rot="20241944">
            <a:off x="1392238" y="2801938"/>
            <a:ext cx="6094413" cy="2424113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196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F7C16B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429001" y="3657601"/>
            <a:ext cx="23050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41420" y="1682751"/>
            <a:ext cx="1917402" cy="1395412"/>
            <a:chOff x="3495676" y="2057401"/>
            <a:chExt cx="1955476" cy="139541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20056323">
              <a:off x="4342839" y="2479271"/>
              <a:ext cx="1108313" cy="731421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3495676" y="2057401"/>
              <a:ext cx="1457324" cy="139541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Độ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tin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cậy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cao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40501" y="2090913"/>
            <a:ext cx="1993899" cy="1266650"/>
            <a:chOff x="6464301" y="2608263"/>
            <a:chExt cx="1179512" cy="7493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20056323">
              <a:off x="6888163" y="3035301"/>
              <a:ext cx="755650" cy="31115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464301" y="2608263"/>
              <a:ext cx="774700" cy="74930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Bảo</a:t>
              </a:r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mật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27433" y="4433040"/>
            <a:ext cx="1834307" cy="1332166"/>
            <a:chOff x="4838701" y="4476751"/>
            <a:chExt cx="1270000" cy="92233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20056323">
              <a:off x="5194301" y="5062538"/>
              <a:ext cx="914400" cy="269875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4838701" y="4476751"/>
              <a:ext cx="895350" cy="92233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Dễ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mở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rộng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89828" y="4978632"/>
            <a:ext cx="1887140" cy="1326777"/>
            <a:chOff x="2370138" y="5105401"/>
            <a:chExt cx="1192213" cy="8382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20056323">
              <a:off x="2809876" y="5637213"/>
              <a:ext cx="752475" cy="258763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370138" y="5105401"/>
              <a:ext cx="830263" cy="8382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Chi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phí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thấp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03172" y="3200401"/>
            <a:ext cx="1922579" cy="1287464"/>
            <a:chOff x="1585913" y="3657601"/>
            <a:chExt cx="1239838" cy="830263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20056323">
              <a:off x="2079626" y="4213226"/>
              <a:ext cx="746125" cy="274638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1585913" y="3657601"/>
              <a:ext cx="852488" cy="81915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Chuẩn</a:t>
              </a:r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mở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Line 21"/>
          <p:cNvSpPr>
            <a:spLocks noChangeShapeType="1"/>
          </p:cNvSpPr>
          <p:nvPr/>
        </p:nvSpPr>
        <p:spPr bwMode="black">
          <a:xfrm>
            <a:off x="2601913" y="2452688"/>
            <a:ext cx="1627188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AutoShape 22"/>
          <p:cNvCxnSpPr>
            <a:cxnSpLocks noChangeShapeType="1"/>
          </p:cNvCxnSpPr>
          <p:nvPr/>
        </p:nvCxnSpPr>
        <p:spPr bwMode="black">
          <a:xfrm flipH="1">
            <a:off x="887413" y="2452688"/>
            <a:ext cx="17256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50659" y="6457809"/>
            <a:ext cx="593341" cy="552591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2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2393950"/>
            <a:ext cx="2057400" cy="2136775"/>
            <a:chOff x="218" y="1714"/>
            <a:chExt cx="1680" cy="1682"/>
          </a:xfrm>
        </p:grpSpPr>
        <p:sp>
          <p:nvSpPr>
            <p:cNvPr id="51" name="Oval 6"/>
            <p:cNvSpPr>
              <a:spLocks noChangeArrowheads="1"/>
            </p:cNvSpPr>
            <p:nvPr/>
          </p:nvSpPr>
          <p:spPr bwMode="gray">
            <a:xfrm>
              <a:off x="218" y="1716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4549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gray">
            <a:xfrm>
              <a:off x="408" y="1714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gray">
          <a:xfrm>
            <a:off x="1553085" y="3119438"/>
            <a:ext cx="11096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Queue</a:t>
            </a:r>
          </a:p>
          <a:p>
            <a:pPr algn="ctr" eaLnBrk="0" hangingPunct="0"/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Busting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488123" y="4524375"/>
            <a:ext cx="5208077" cy="1019175"/>
            <a:chOff x="3173923" y="5134746"/>
            <a:chExt cx="5208077" cy="1019175"/>
          </a:xfrm>
        </p:grpSpPr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173923" y="5134746"/>
              <a:ext cx="269875" cy="349250"/>
              <a:chOff x="1727" y="3147"/>
              <a:chExt cx="170" cy="220"/>
            </a:xfrm>
          </p:grpSpPr>
          <p:sp>
            <p:nvSpPr>
              <p:cNvPr id="45" name="Oval 15"/>
              <p:cNvSpPr>
                <a:spLocks noChangeArrowheads="1"/>
              </p:cNvSpPr>
              <p:nvPr/>
            </p:nvSpPr>
            <p:spPr bwMode="gray">
              <a:xfrm rot="18227093">
                <a:off x="1813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16"/>
              <p:cNvSpPr>
                <a:spLocks noChangeArrowheads="1"/>
              </p:cNvSpPr>
              <p:nvPr/>
            </p:nvSpPr>
            <p:spPr bwMode="gray">
              <a:xfrm rot="18227093">
                <a:off x="1730" y="3144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3327910" y="5468121"/>
              <a:ext cx="685800" cy="685800"/>
              <a:chOff x="1824" y="3357"/>
              <a:chExt cx="432" cy="432"/>
            </a:xfrm>
          </p:grpSpPr>
          <p:grpSp>
            <p:nvGrpSpPr>
              <p:cNvPr id="41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43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" name="Text Box 21"/>
              <p:cNvSpPr txBox="1">
                <a:spLocks noChangeArrowheads="1"/>
              </p:cNvSpPr>
              <p:nvPr/>
            </p:nvSpPr>
            <p:spPr bwMode="gray">
              <a:xfrm>
                <a:off x="1911" y="3438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4096260" y="5641159"/>
              <a:ext cx="428574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err="1" smtClean="0"/>
                <a:t>Dễ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lắp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đặt</a:t>
              </a:r>
              <a:r>
                <a:rPr lang="en-US" sz="2400" b="1" dirty="0" smtClean="0"/>
                <a:t>, </a:t>
              </a:r>
              <a:r>
                <a:rPr lang="en-US" sz="2400" b="1" dirty="0" err="1" smtClean="0"/>
                <a:t>vận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hành</a:t>
              </a:r>
              <a:r>
                <a:rPr lang="en-US" sz="2400" b="1" dirty="0" smtClean="0"/>
                <a:t>        </a:t>
              </a:r>
              <a:endParaRPr lang="en-US" sz="24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132648" y="2200275"/>
            <a:ext cx="5554151" cy="831850"/>
            <a:chOff x="3818448" y="2810646"/>
            <a:chExt cx="5554151" cy="831850"/>
          </a:xfrm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4175635" y="2810646"/>
              <a:ext cx="685800" cy="658813"/>
              <a:chOff x="2358" y="1667"/>
              <a:chExt cx="432" cy="415"/>
            </a:xfrm>
          </p:grpSpPr>
          <p:grpSp>
            <p:nvGrpSpPr>
              <p:cNvPr id="47" name="Group 10"/>
              <p:cNvGrpSpPr>
                <a:grpSpLocks/>
              </p:cNvGrpSpPr>
              <p:nvPr/>
            </p:nvGrpSpPr>
            <p:grpSpPr bwMode="auto">
              <a:xfrm>
                <a:off x="2358" y="1667"/>
                <a:ext cx="432" cy="415"/>
                <a:chOff x="918" y="4267"/>
                <a:chExt cx="1680" cy="1680"/>
              </a:xfrm>
            </p:grpSpPr>
            <p:sp>
              <p:nvSpPr>
                <p:cNvPr id="49" name="Oval 11"/>
                <p:cNvSpPr>
                  <a:spLocks noChangeArrowheads="1"/>
                </p:cNvSpPr>
                <p:nvPr/>
              </p:nvSpPr>
              <p:spPr bwMode="gray">
                <a:xfrm>
                  <a:off x="918" y="4267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2"/>
                <p:cNvSpPr>
                  <a:spLocks/>
                </p:cNvSpPr>
                <p:nvPr/>
              </p:nvSpPr>
              <p:spPr bwMode="gray">
                <a:xfrm>
                  <a:off x="1081" y="4267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gray">
              <a:xfrm>
                <a:off x="2436" y="1715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818448" y="2840809"/>
              <a:ext cx="5554151" cy="801687"/>
              <a:chOff x="3818448" y="2840809"/>
              <a:chExt cx="5554151" cy="801687"/>
            </a:xfrm>
          </p:grpSpPr>
          <p:grpSp>
            <p:nvGrpSpPr>
              <p:cNvPr id="17" name="Group 42"/>
              <p:cNvGrpSpPr>
                <a:grpSpLocks/>
              </p:cNvGrpSpPr>
              <p:nvPr/>
            </p:nvGrpSpPr>
            <p:grpSpPr bwMode="auto">
              <a:xfrm>
                <a:off x="3818448" y="3420246"/>
                <a:ext cx="325438" cy="222250"/>
                <a:chOff x="2133" y="2067"/>
                <a:chExt cx="205" cy="140"/>
              </a:xfrm>
            </p:grpSpPr>
            <p:sp>
              <p:nvSpPr>
                <p:cNvPr id="25" name="Oval 43"/>
                <p:cNvSpPr>
                  <a:spLocks noChangeArrowheads="1"/>
                </p:cNvSpPr>
                <p:nvPr/>
              </p:nvSpPr>
              <p:spPr bwMode="gray">
                <a:xfrm rot="18227093">
                  <a:off x="2254" y="2064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549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44"/>
                <p:cNvSpPr>
                  <a:spLocks noChangeArrowheads="1"/>
                </p:cNvSpPr>
                <p:nvPr/>
              </p:nvSpPr>
              <p:spPr bwMode="gray">
                <a:xfrm rot="18227093">
                  <a:off x="2136" y="2122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" name="Text Box 49"/>
              <p:cNvSpPr txBox="1">
                <a:spLocks noChangeArrowheads="1"/>
              </p:cNvSpPr>
              <p:nvPr/>
            </p:nvSpPr>
            <p:spPr bwMode="auto">
              <a:xfrm>
                <a:off x="5002722" y="2840809"/>
                <a:ext cx="4369877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 err="1" smtClean="0"/>
                  <a:t>Tận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dụng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hệ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thống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cũ</a:t>
                </a:r>
                <a:endParaRPr lang="en-US" sz="2400" b="1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052479" y="4126706"/>
            <a:ext cx="5100920" cy="707232"/>
            <a:chOff x="3738279" y="4737077"/>
            <a:chExt cx="5100920" cy="707232"/>
          </a:xfrm>
        </p:grpSpPr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4137535" y="4820421"/>
              <a:ext cx="654050" cy="623888"/>
              <a:chOff x="2334" y="2928"/>
              <a:chExt cx="412" cy="393"/>
            </a:xfrm>
          </p:grpSpPr>
          <p:grpSp>
            <p:nvGrpSpPr>
              <p:cNvPr id="33" name="Group 28"/>
              <p:cNvGrpSpPr>
                <a:grpSpLocks/>
              </p:cNvGrpSpPr>
              <p:nvPr/>
            </p:nvGrpSpPr>
            <p:grpSpPr bwMode="auto">
              <a:xfrm>
                <a:off x="2334" y="2928"/>
                <a:ext cx="412" cy="393"/>
                <a:chOff x="-2950" y="162"/>
                <a:chExt cx="1680" cy="1680"/>
              </a:xfrm>
            </p:grpSpPr>
            <p:sp>
              <p:nvSpPr>
                <p:cNvPr id="35" name="Oval 29"/>
                <p:cNvSpPr>
                  <a:spLocks noChangeArrowheads="1"/>
                </p:cNvSpPr>
                <p:nvPr/>
              </p:nvSpPr>
              <p:spPr bwMode="gray">
                <a:xfrm>
                  <a:off x="-2950" y="162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30"/>
                <p:cNvSpPr>
                  <a:spLocks/>
                </p:cNvSpPr>
                <p:nvPr/>
              </p:nvSpPr>
              <p:spPr bwMode="gray">
                <a:xfrm>
                  <a:off x="-2740" y="170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gray">
              <a:xfrm>
                <a:off x="2400" y="2985"/>
                <a:ext cx="2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sp>
          <p:nvSpPr>
            <p:cNvPr id="14" name="Oval 37"/>
            <p:cNvSpPr>
              <a:spLocks noChangeArrowheads="1"/>
            </p:cNvSpPr>
            <p:nvPr/>
          </p:nvSpPr>
          <p:spPr bwMode="gray">
            <a:xfrm rot="18227093">
              <a:off x="3742248" y="47331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gray">
            <a:xfrm rot="18227093">
              <a:off x="3981960" y="48474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4761422" y="4941071"/>
              <a:ext cx="407777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smtClean="0"/>
                <a:t>Chi </a:t>
              </a:r>
              <a:r>
                <a:rPr lang="en-US" sz="2400" b="1" dirty="0" err="1" smtClean="0"/>
                <a:t>phí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thấp</a:t>
              </a:r>
              <a:endParaRPr lang="en-US" sz="24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74729" y="3135313"/>
            <a:ext cx="4650070" cy="706438"/>
            <a:chOff x="3960529" y="3745684"/>
            <a:chExt cx="4650070" cy="706438"/>
          </a:xfrm>
        </p:grpSpPr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396298" y="3745684"/>
              <a:ext cx="682625" cy="706438"/>
              <a:chOff x="2497" y="2272"/>
              <a:chExt cx="430" cy="445"/>
            </a:xfrm>
          </p:grpSpPr>
          <p:grpSp>
            <p:nvGrpSpPr>
              <p:cNvPr id="37" name="Group 23"/>
              <p:cNvGrpSpPr>
                <a:grpSpLocks/>
              </p:cNvGrpSpPr>
              <p:nvPr/>
            </p:nvGrpSpPr>
            <p:grpSpPr bwMode="auto">
              <a:xfrm>
                <a:off x="2497" y="2272"/>
                <a:ext cx="430" cy="445"/>
                <a:chOff x="-3617" y="3088"/>
                <a:chExt cx="1680" cy="1712"/>
              </a:xfrm>
            </p:grpSpPr>
            <p:sp>
              <p:nvSpPr>
                <p:cNvPr id="39" name="Oval 24"/>
                <p:cNvSpPr>
                  <a:spLocks noChangeArrowheads="1"/>
                </p:cNvSpPr>
                <p:nvPr/>
              </p:nvSpPr>
              <p:spPr bwMode="gray">
                <a:xfrm>
                  <a:off x="-3617" y="31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25"/>
                <p:cNvSpPr>
                  <a:spLocks/>
                </p:cNvSpPr>
                <p:nvPr/>
              </p:nvSpPr>
              <p:spPr bwMode="gray">
                <a:xfrm>
                  <a:off x="-3425" y="3088"/>
                  <a:ext cx="1295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" name="Text Box 26"/>
              <p:cNvSpPr txBox="1">
                <a:spLocks noChangeArrowheads="1"/>
              </p:cNvSpPr>
              <p:nvPr/>
            </p:nvSpPr>
            <p:spPr bwMode="gray">
              <a:xfrm>
                <a:off x="2583" y="235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sp>
          <p:nvSpPr>
            <p:cNvPr id="18" name="Oval 45"/>
            <p:cNvSpPr>
              <a:spLocks noChangeArrowheads="1"/>
            </p:cNvSpPr>
            <p:nvPr/>
          </p:nvSpPr>
          <p:spPr bwMode="gray">
            <a:xfrm rot="18227093">
              <a:off x="4153410" y="40473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6"/>
            <p:cNvSpPr>
              <a:spLocks noChangeArrowheads="1"/>
            </p:cNvSpPr>
            <p:nvPr/>
          </p:nvSpPr>
          <p:spPr bwMode="gray">
            <a:xfrm rot="18227093">
              <a:off x="3964498" y="40473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5142422" y="3891734"/>
              <a:ext cx="346817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err="1" smtClean="0"/>
                <a:t>Dễ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mở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rộng</a:t>
              </a:r>
              <a:endParaRPr lang="en-US" sz="24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48471" y="1476375"/>
            <a:ext cx="5733528" cy="965201"/>
            <a:chOff x="3334271" y="2086746"/>
            <a:chExt cx="5733528" cy="965201"/>
          </a:xfrm>
        </p:grpSpPr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3488248" y="2086746"/>
              <a:ext cx="685800" cy="709613"/>
              <a:chOff x="1925" y="1227"/>
              <a:chExt cx="432" cy="447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1925" y="1227"/>
                <a:ext cx="432" cy="447"/>
                <a:chOff x="3723" y="-965"/>
                <a:chExt cx="1680" cy="1740"/>
              </a:xfrm>
            </p:grpSpPr>
            <p:sp>
              <p:nvSpPr>
                <p:cNvPr id="31" name="Oval 34"/>
                <p:cNvSpPr>
                  <a:spLocks noChangeArrowheads="1"/>
                </p:cNvSpPr>
                <p:nvPr/>
              </p:nvSpPr>
              <p:spPr bwMode="gray">
                <a:xfrm>
                  <a:off x="3723" y="-905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Freeform 35"/>
                <p:cNvSpPr>
                  <a:spLocks/>
                </p:cNvSpPr>
                <p:nvPr/>
              </p:nvSpPr>
              <p:spPr bwMode="gray">
                <a:xfrm>
                  <a:off x="3915" y="-965"/>
                  <a:ext cx="1296" cy="633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gray">
              <a:xfrm>
                <a:off x="2004" y="130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3334271" y="2767784"/>
              <a:ext cx="273051" cy="284163"/>
              <a:chOff x="1876" y="1704"/>
              <a:chExt cx="172" cy="179"/>
            </a:xfrm>
          </p:grpSpPr>
          <p:sp>
            <p:nvSpPr>
              <p:cNvPr id="27" name="Oval 40"/>
              <p:cNvSpPr>
                <a:spLocks noChangeArrowheads="1"/>
              </p:cNvSpPr>
              <p:nvPr/>
            </p:nvSpPr>
            <p:spPr bwMode="gray">
              <a:xfrm rot="18227093">
                <a:off x="1879" y="179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41"/>
              <p:cNvSpPr>
                <a:spLocks noChangeArrowheads="1"/>
              </p:cNvSpPr>
              <p:nvPr/>
            </p:nvSpPr>
            <p:spPr bwMode="gray">
              <a:xfrm rot="18227093">
                <a:off x="1964" y="17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4322388" y="2171712"/>
              <a:ext cx="47454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err="1"/>
                <a:t>Cải</a:t>
              </a:r>
              <a:r>
                <a:rPr lang="en-US" sz="2400" b="1" dirty="0"/>
                <a:t> </a:t>
              </a:r>
              <a:r>
                <a:rPr lang="en-US" sz="2400" b="1" dirty="0" err="1"/>
                <a:t>thiện</a:t>
              </a:r>
              <a:r>
                <a:rPr lang="en-US" sz="2400" b="1" dirty="0"/>
                <a:t> </a:t>
              </a:r>
              <a:r>
                <a:rPr lang="en-US" sz="2400" b="1" dirty="0" err="1"/>
                <a:t>tốc</a:t>
              </a:r>
              <a:r>
                <a:rPr lang="en-US" sz="2400" b="1" dirty="0"/>
                <a:t> </a:t>
              </a:r>
              <a:r>
                <a:rPr lang="en-US" sz="2400" b="1" dirty="0" err="1"/>
                <a:t>độ</a:t>
              </a:r>
              <a:endParaRPr lang="en-US" sz="2400" b="1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67470" y="6400800"/>
            <a:ext cx="67653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60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Động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5096179"/>
            <a:ext cx="1318371" cy="105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343400"/>
            <a:ext cx="1246364" cy="13382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7971" y="4883692"/>
            <a:ext cx="670134" cy="703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5656" y="1143000"/>
            <a:ext cx="670134" cy="7037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29000" y="577086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0" y="1828800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9725" y="3200400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0" y="188589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00659" y="150489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09000" y="6413500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12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3194 -0.1307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4 -0.13079 L 0.58194 -0.21968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08038 0.48681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2432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903 L 0.26493 -0.2629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94 -0.21968 L 0.99028 -0.2196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0800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9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70005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8604" y="4584700"/>
            <a:ext cx="10414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basket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772400" y="419100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3850" y="410714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38900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1 -3.33333E-6 L -0.31232 -0.09097 C -0.28819 -0.11134 -0.2526 -0.12222 -0.2151 -0.12222 C -0.17257 -0.12222 -0.13854 -0.11134 -0.11441 -0.09097 L -2.5E-6 -3.33333E-6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2 -3.33333E-6 L -0.31215 -0.09074 C -0.2882 -0.11111 -0.25243 -0.12222 -0.21511 -0.12222 C -0.17257 -0.12222 -0.13854 -0.11111 -0.11441 -0.09074 L 1.38889E-6 -3.33333E-6 " pathEditMode="relative" rAng="0" ptsTypes="FffFF">
                                      <p:cBhvr>
                                        <p:cTn id="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279111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status</a:t>
            </a:r>
            <a:endParaRPr lang="en-US" sz="28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850" y="410714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8600" y="419100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0801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496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76 0.01667 L -0.42309 -0.08657 C -0.39062 -0.10972 -0.34218 -0.12222 -0.29166 -0.12222 C -0.23402 -0.12222 -0.18784 -0.10972 -0.1552 -0.08657 L -4.16667E-6 0.01667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10989 0.04004 C 0.13298 0.04907 0.16753 0.05393 0.20347 0.05393 C 0.24444 0.05393 0.27725 0.04907 0.30035 0.04004 L 0.41041 1.48148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0989 0.04004 C 0.13298 0.04907 0.16753 0.05393 0.20347 0.05393 C 0.24444 0.05393 0.27725 0.04907 0.30034 0.04004 L 0.41041 1.48148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099 0.04004 C 0.13299 0.04907 0.16754 0.05393 0.20348 0.05393 C 0.24445 0.05393 0.27726 0.04907 0.30035 0.04004 L 0.41042 1.48148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099 0.04004 C 0.13299 0.04907 0.16753 0.05393 0.20347 0.05393 C 0.24444 0.05393 0.27726 0.04907 0.30035 0.04004 L 0.41042 1.48148E-6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742285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71650" y="4584700"/>
            <a:ext cx="10477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320135" y="2286000"/>
            <a:ext cx="122772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(1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20304" y="3429000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Delete basket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3850" y="410714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419100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76085" y="6400801"/>
            <a:ext cx="667915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0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778 L -0.08298 -0.08379 C -0.10034 -0.10879 -0.12621 -0.12222 -0.15329 -0.12222 C -0.1842 -0.12222 -0.20868 -0.10879 -0.22604 -0.08379 L -0.3085 0.02778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778 L -0.08298 -0.08379 C -0.10034 -0.10879 -0.12621 -0.12222 -0.1533 -0.12222 C -0.1842 -0.12222 -0.20868 -0.10879 -0.22604 -0.08379 L -0.3085 0.0277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2778 L -0.08299 -0.08379 C -0.10035 -0.10879 -0.12622 -0.12222 -0.1533 -0.12222 C -0.1842 -0.12222 -0.20868 -0.10879 -0.22604 -0.08379 L -0.30851 0.02778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5365 0.04537 C 0.18594 0.05556 0.2342 0.06134 0.28438 0.06134 C 0.34184 0.06134 0.38768 0.05556 0.41997 0.04537 L 0.57396 -1.11111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Software Architect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3932841"/>
              </p:ext>
            </p:extLst>
          </p:nvPr>
        </p:nvGraphicFramePr>
        <p:xfrm>
          <a:off x="2819400" y="1143000"/>
          <a:ext cx="4038600" cy="4419600"/>
        </p:xfrm>
        <a:graphic>
          <a:graphicData uri="http://schemas.openxmlformats.org/presentationml/2006/ole">
            <p:oleObj spid="_x0000_s15376" name="Visio" r:id="rId3" imgW="4282440" imgH="4682338" progId="">
              <p:embed/>
            </p:oleObj>
          </a:graphicData>
        </a:graphic>
      </p:graphicFrame>
      <p:sp>
        <p:nvSpPr>
          <p:cNvPr id="3" name="Oval 2"/>
          <p:cNvSpPr/>
          <p:nvPr/>
        </p:nvSpPr>
        <p:spPr>
          <a:xfrm>
            <a:off x="2438400" y="914400"/>
            <a:ext cx="4876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Cashier - Hardware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7488356"/>
              </p:ext>
            </p:extLst>
          </p:nvPr>
        </p:nvGraphicFramePr>
        <p:xfrm>
          <a:off x="1780363" y="1667435"/>
          <a:ext cx="5534837" cy="4199965"/>
        </p:xfrm>
        <a:graphic>
          <a:graphicData uri="http://schemas.openxmlformats.org/presentationml/2006/ole">
            <p:oleObj spid="_x0000_s16400" name="Visio" r:id="rId3" imgW="4853940" imgH="3682289" progId="">
              <p:embed/>
            </p:oleObj>
          </a:graphicData>
        </a:graphic>
      </p:graphicFrame>
      <p:sp>
        <p:nvSpPr>
          <p:cNvPr id="3" name="Oval 2"/>
          <p:cNvSpPr/>
          <p:nvPr/>
        </p:nvSpPr>
        <p:spPr>
          <a:xfrm>
            <a:off x="2590800" y="1524000"/>
            <a:ext cx="17526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2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Cashier - Software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00400" y="1447800"/>
            <a:ext cx="609600" cy="2286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248150" y="2114550"/>
            <a:ext cx="609600" cy="1905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0" y="12319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1600" y="2540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52600" y="12192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2700" y="4089400"/>
            <a:ext cx="9017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52800" y="4089400"/>
            <a:ext cx="8509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48200" y="4089400"/>
            <a:ext cx="1016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06600" y="4089400"/>
            <a:ext cx="9525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22923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6131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665480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87600" y="3644900"/>
            <a:ext cx="21463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02150" y="3638550"/>
            <a:ext cx="70485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9974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02150" y="3638550"/>
            <a:ext cx="235585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4298950" y="3441700"/>
            <a:ext cx="5461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0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4" grpId="0" animBg="1"/>
      <p:bldP spid="3" grpId="0" animBg="1"/>
      <p:bldP spid="28" grpId="0" animBg="1"/>
      <p:bldP spid="23" grpId="0" animBg="1"/>
      <p:bldP spid="2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0" y="0"/>
            <a:ext cx="9144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Dung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gray">
          <a:xfrm>
            <a:off x="1157287" y="18637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gray">
          <a:xfrm>
            <a:off x="1676400" y="25908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gray">
          <a:xfrm>
            <a:off x="1881187" y="35052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gray">
          <a:xfrm>
            <a:off x="1778000" y="4292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AutoShape 52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752600" y="1838326"/>
            <a:ext cx="2667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thiệu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51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286000" y="2590800"/>
            <a:ext cx="4114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50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438400" y="3459163"/>
            <a:ext cx="4495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thực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utoShape 49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2317750" y="4271963"/>
            <a:ext cx="32448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kết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14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2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28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" name="Group 81"/>
          <p:cNvGrpSpPr>
            <a:grpSpLocks/>
          </p:cNvGrpSpPr>
          <p:nvPr/>
        </p:nvGrpSpPr>
        <p:grpSpPr bwMode="auto">
          <a:xfrm>
            <a:off x="2057400" y="4343400"/>
            <a:ext cx="355600" cy="381000"/>
            <a:chOff x="2078" y="1680"/>
            <a:chExt cx="1615" cy="1615"/>
          </a:xfrm>
        </p:grpSpPr>
        <p:sp>
          <p:nvSpPr>
            <p:cNvPr id="35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1856055" y="35052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3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gray">
          <a:xfrm>
            <a:off x="1651268" y="25908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2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1132155" y="1863725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1</a:t>
            </a: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gray">
          <a:xfrm>
            <a:off x="1752868" y="42926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6800" y="6426200"/>
            <a:ext cx="4572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6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Handheld - Hardware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272" t="15095" r="24636" b="23450"/>
          <a:stretch/>
        </p:blipFill>
        <p:spPr bwMode="auto">
          <a:xfrm>
            <a:off x="1905000" y="1524000"/>
            <a:ext cx="4953000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Oval 2"/>
          <p:cNvSpPr/>
          <p:nvPr/>
        </p:nvSpPr>
        <p:spPr>
          <a:xfrm>
            <a:off x="5943600" y="2667000"/>
            <a:ext cx="9906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69300" y="6400800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32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81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Handheld - Software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7419331"/>
              </p:ext>
            </p:extLst>
          </p:nvPr>
        </p:nvGraphicFramePr>
        <p:xfrm>
          <a:off x="5029200" y="1102360"/>
          <a:ext cx="3199575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561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order</a:t>
                      </a:r>
                      <a:r>
                        <a:rPr lang="en-US" baseline="0" dirty="0" smtClean="0"/>
                        <a:t> of last basket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1752600" y="1473200"/>
            <a:ext cx="609600" cy="2286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2800350" y="2139950"/>
            <a:ext cx="609600" cy="1905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62200" y="12573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87600" y="25654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12446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03400" y="4089400"/>
            <a:ext cx="9017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00400" y="4089400"/>
            <a:ext cx="1016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2114550" y="38290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67050" y="3651250"/>
            <a:ext cx="70485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3562350" y="38290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2851150" y="3441700"/>
            <a:ext cx="5461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09800" y="3644900"/>
            <a:ext cx="99060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1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PC Application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cashier,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gửi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Giả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siêu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04C-922F-43F6-B663-EB871AB3557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04C-922F-43F6-B663-EB871AB3557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PC Application	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cashier,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gửi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Giả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siêu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Application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JAVA (tool Eclipse).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Cashier: </a:t>
            </a:r>
            <a:r>
              <a:rPr lang="en-US" dirty="0" smtClean="0"/>
              <a:t>UART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CSDL: Excel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Kết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1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Quả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gray">
          <a:xfrm>
            <a:off x="1693863" y="2085975"/>
            <a:ext cx="5759450" cy="2638425"/>
          </a:xfrm>
          <a:prstGeom prst="upArrow">
            <a:avLst>
              <a:gd name="adj1" fmla="val 56944"/>
              <a:gd name="adj2" fmla="val 50782"/>
            </a:avLst>
          </a:prstGeom>
          <a:gradFill rotWithShape="1">
            <a:gsLst>
              <a:gs pos="0">
                <a:srgbClr val="BDBFB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gray">
          <a:xfrm>
            <a:off x="1676400" y="12954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Queue Busting on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Zigbee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7590" name="Group 6"/>
          <p:cNvGrpSpPr>
            <a:grpSpLocks/>
          </p:cNvGrpSpPr>
          <p:nvPr/>
        </p:nvGrpSpPr>
        <p:grpSpPr bwMode="auto">
          <a:xfrm>
            <a:off x="6781801" y="3581400"/>
            <a:ext cx="1600201" cy="1766887"/>
            <a:chOff x="4272" y="2823"/>
            <a:chExt cx="1008" cy="1113"/>
          </a:xfrm>
        </p:grpSpPr>
        <p:sp>
          <p:nvSpPr>
            <p:cNvPr id="67591" name="Oval 7"/>
            <p:cNvSpPr>
              <a:spLocks noChangeArrowheads="1"/>
            </p:cNvSpPr>
            <p:nvPr/>
          </p:nvSpPr>
          <p:spPr bwMode="gray">
            <a:xfrm>
              <a:off x="4368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2" name="Oval 8"/>
            <p:cNvSpPr>
              <a:spLocks noChangeArrowheads="1"/>
            </p:cNvSpPr>
            <p:nvPr/>
          </p:nvSpPr>
          <p:spPr bwMode="gray">
            <a:xfrm>
              <a:off x="4272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gray">
            <a:xfrm>
              <a:off x="4293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85001"/>
                  </a:schemeClr>
                </a:gs>
                <a:gs pos="100000">
                  <a:schemeClr val="fol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4" name="Oval 10"/>
            <p:cNvSpPr>
              <a:spLocks noChangeArrowheads="1"/>
            </p:cNvSpPr>
            <p:nvPr/>
          </p:nvSpPr>
          <p:spPr bwMode="gray">
            <a:xfrm>
              <a:off x="4329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gray">
            <a:xfrm>
              <a:off x="4324" y="3193"/>
              <a:ext cx="95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Ứng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dụng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cao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4800600" y="3581400"/>
            <a:ext cx="1544638" cy="1766887"/>
            <a:chOff x="3024" y="2823"/>
            <a:chExt cx="973" cy="1113"/>
          </a:xfrm>
        </p:grpSpPr>
        <p:sp>
          <p:nvSpPr>
            <p:cNvPr id="67598" name="Oval 14"/>
            <p:cNvSpPr>
              <a:spLocks noChangeArrowheads="1"/>
            </p:cNvSpPr>
            <p:nvPr/>
          </p:nvSpPr>
          <p:spPr bwMode="gray">
            <a:xfrm>
              <a:off x="3120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gray">
            <a:xfrm>
              <a:off x="3024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gray">
            <a:xfrm>
              <a:off x="3045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5001"/>
                  </a:schemeClr>
                </a:gs>
                <a:gs pos="100000">
                  <a:schemeClr val="accent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gray">
            <a:xfrm>
              <a:off x="3081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gray">
            <a:xfrm>
              <a:off x="3164" y="3120"/>
              <a:ext cx="77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Dễ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sử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dụng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2778126" y="3581400"/>
            <a:ext cx="1601789" cy="1766887"/>
            <a:chOff x="1750" y="2823"/>
            <a:chExt cx="1009" cy="1113"/>
          </a:xfrm>
        </p:grpSpPr>
        <p:sp>
          <p:nvSpPr>
            <p:cNvPr id="67605" name="Oval 21"/>
            <p:cNvSpPr>
              <a:spLocks noChangeArrowheads="1"/>
            </p:cNvSpPr>
            <p:nvPr/>
          </p:nvSpPr>
          <p:spPr bwMode="gray">
            <a:xfrm>
              <a:off x="1872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6" name="Oval 22"/>
            <p:cNvSpPr>
              <a:spLocks noChangeArrowheads="1"/>
            </p:cNvSpPr>
            <p:nvPr/>
          </p:nvSpPr>
          <p:spPr bwMode="gray">
            <a:xfrm>
              <a:off x="1776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7" name="Oval 23"/>
            <p:cNvSpPr>
              <a:spLocks noChangeArrowheads="1"/>
            </p:cNvSpPr>
            <p:nvPr/>
          </p:nvSpPr>
          <p:spPr bwMode="gray">
            <a:xfrm>
              <a:off x="1797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85001"/>
                  </a:schemeClr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8" name="Oval 24"/>
            <p:cNvSpPr>
              <a:spLocks noChangeArrowheads="1"/>
            </p:cNvSpPr>
            <p:nvPr/>
          </p:nvSpPr>
          <p:spPr bwMode="gray">
            <a:xfrm>
              <a:off x="1833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0" name="Text Box 26"/>
            <p:cNvSpPr txBox="1">
              <a:spLocks noChangeArrowheads="1"/>
            </p:cNvSpPr>
            <p:nvPr/>
          </p:nvSpPr>
          <p:spPr bwMode="gray">
            <a:xfrm>
              <a:off x="1750" y="2976"/>
              <a:ext cx="1009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Giảm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hời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gian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hanh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toán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611" name="Group 27"/>
          <p:cNvGrpSpPr>
            <a:grpSpLocks/>
          </p:cNvGrpSpPr>
          <p:nvPr/>
        </p:nvGrpSpPr>
        <p:grpSpPr bwMode="auto">
          <a:xfrm>
            <a:off x="836613" y="3581400"/>
            <a:ext cx="1597024" cy="1766887"/>
            <a:chOff x="527" y="2823"/>
            <a:chExt cx="1006" cy="1113"/>
          </a:xfrm>
        </p:grpSpPr>
        <p:sp>
          <p:nvSpPr>
            <p:cNvPr id="67612" name="Oval 28"/>
            <p:cNvSpPr>
              <a:spLocks noChangeArrowheads="1"/>
            </p:cNvSpPr>
            <p:nvPr/>
          </p:nvSpPr>
          <p:spPr bwMode="gray">
            <a:xfrm>
              <a:off x="624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4" name="Oval 30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85001"/>
                  </a:schemeClr>
                </a:gs>
                <a:gs pos="100000">
                  <a:schemeClr val="accent2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5" name="Oval 31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7" name="Text Box 33"/>
            <p:cNvSpPr txBox="1">
              <a:spLocks noChangeArrowheads="1"/>
            </p:cNvSpPr>
            <p:nvPr/>
          </p:nvSpPr>
          <p:spPr bwMode="gray">
            <a:xfrm>
              <a:off x="527" y="3066"/>
              <a:ext cx="100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Vận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hành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đúng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chức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năng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8340" y="6400801"/>
            <a:ext cx="836612" cy="457200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30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3"/>
          <p:cNvSpPr>
            <a:spLocks noChangeArrowheads="1"/>
          </p:cNvSpPr>
          <p:nvPr/>
        </p:nvSpPr>
        <p:spPr bwMode="gray">
          <a:xfrm rot="18517895">
            <a:off x="4917281" y="2371107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2313822">
            <a:off x="5190039" y="405937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12944875">
            <a:off x="3337718" y="242252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8283949">
            <a:off x="3206701" y="4139087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92400" y="161448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3039924" y="2004218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2942949" y="4506552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9" name="Group 19"/>
          <p:cNvGrpSpPr>
            <a:grpSpLocks/>
          </p:cNvGrpSpPr>
          <p:nvPr/>
        </p:nvGrpSpPr>
        <p:grpSpPr bwMode="auto">
          <a:xfrm>
            <a:off x="5562600" y="1832601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5930105" y="4463236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624263" y="25669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617913" y="255111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751263" y="26939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733800" y="26670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44" name="Group 44"/>
          <p:cNvGrpSpPr>
            <a:grpSpLocks/>
          </p:cNvGrpSpPr>
          <p:nvPr/>
        </p:nvGrpSpPr>
        <p:grpSpPr bwMode="auto">
          <a:xfrm>
            <a:off x="3835400" y="2778125"/>
            <a:ext cx="1522413" cy="1522413"/>
            <a:chOff x="2416" y="1974"/>
            <a:chExt cx="959" cy="959"/>
          </a:xfrm>
        </p:grpSpPr>
        <p:sp>
          <p:nvSpPr>
            <p:cNvPr id="51232" name="Oval 32"/>
            <p:cNvSpPr>
              <a:spLocks noChangeArrowheads="1"/>
            </p:cNvSpPr>
            <p:nvPr/>
          </p:nvSpPr>
          <p:spPr bwMode="gray">
            <a:xfrm>
              <a:off x="2416" y="1974"/>
              <a:ext cx="959" cy="95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33" name="Oval 33"/>
            <p:cNvSpPr>
              <a:spLocks noChangeArrowheads="1"/>
            </p:cNvSpPr>
            <p:nvPr/>
          </p:nvSpPr>
          <p:spPr bwMode="gray">
            <a:xfrm>
              <a:off x="2430" y="1986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4" name="Oval 34"/>
            <p:cNvSpPr>
              <a:spLocks noChangeArrowheads="1"/>
            </p:cNvSpPr>
            <p:nvPr/>
          </p:nvSpPr>
          <p:spPr bwMode="gray">
            <a:xfrm>
              <a:off x="2441" y="1992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5" name="Oval 35"/>
            <p:cNvSpPr>
              <a:spLocks noChangeArrowheads="1"/>
            </p:cNvSpPr>
            <p:nvPr/>
          </p:nvSpPr>
          <p:spPr bwMode="gray">
            <a:xfrm>
              <a:off x="2451" y="2001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6" name="Oval 36"/>
            <p:cNvSpPr>
              <a:spLocks noChangeArrowheads="1"/>
            </p:cNvSpPr>
            <p:nvPr/>
          </p:nvSpPr>
          <p:spPr bwMode="gray">
            <a:xfrm>
              <a:off x="2502" y="2024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949544" y="3073400"/>
            <a:ext cx="13837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Queue </a:t>
            </a:r>
          </a:p>
          <a:p>
            <a:pPr algn="ctr" eaLnBrk="0" hangingPunct="0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Busting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6057899" y="1806157"/>
            <a:ext cx="3062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>
                <a:latin typeface="Arial" pitchFamily="34" charset="0"/>
                <a:cs typeface="Arial" pitchFamily="34" charset="0"/>
              </a:rPr>
              <a:t>Gateway Ethernet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883875" y="1931193"/>
            <a:ext cx="21242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 dirty="0" smtClean="0">
                <a:latin typeface="Arial" pitchFamily="34" charset="0"/>
                <a:cs typeface="Arial" pitchFamily="34" charset="0"/>
              </a:rPr>
              <a:t>Data Center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380531" y="4517456"/>
            <a:ext cx="2223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stack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326592" y="4536714"/>
            <a:ext cx="14830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 dirty="0" smtClean="0">
                <a:latin typeface="Arial" pitchFamily="34" charset="0"/>
                <a:cs typeface="Arial" pitchFamily="34" charset="0"/>
              </a:rPr>
              <a:t>Security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Triển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0801"/>
            <a:ext cx="584434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49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/>
      <p:bldP spid="51204" grpId="0" animBg="1"/>
      <p:bldP spid="51205" grpId="0" animBg="1"/>
      <p:bldP spid="51206" grpId="0" animBg="1"/>
      <p:bldP spid="51238" grpId="0"/>
      <p:bldP spid="51239" grpId="0"/>
      <p:bldP spid="51241" grpId="0"/>
      <p:bldP spid="512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0801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1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Thiệu</a:t>
            </a:r>
            <a:endParaRPr lang="en-US" sz="5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461125"/>
            <a:ext cx="533400" cy="473075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5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343400"/>
            <a:ext cx="1246364" cy="13382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5656" y="1143000"/>
            <a:ext cx="670134" cy="703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0" y="1828800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9725" y="3200400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0" y="188589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00659" y="150489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0722" y="6400801"/>
            <a:ext cx="813277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180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3194 -0.1307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4 -0.13079 L 0.58194 -0.21968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903 L 0.26493 -0.2629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94 -0.21968 L 0.99028 -0.2196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Khảo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specifictions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smtClean="0">
                <a:latin typeface="Arial" pitchFamily="34" charset="0"/>
                <a:cs typeface="Arial" pitchFamily="34" charset="0"/>
              </a:rPr>
              <a:t>Z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stack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CC2530-2.5.0</a:t>
            </a:r>
          </a:p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Wireless Networking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Drew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Gislason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Wireless Networks 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Transceivers -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Shahin Farahani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u="sng" dirty="0" smtClean="0">
                <a:latin typeface="Arial" pitchFamily="34" charset="0"/>
                <a:cs typeface="Arial" pitchFamily="34" charset="0"/>
                <a:hlinkClick r:id="rId3"/>
              </a:rPr>
              <a:t>http</a:t>
            </a:r>
            <a:r>
              <a:rPr lang="en-US" sz="2400" u="sng" dirty="0">
                <a:latin typeface="Arial" pitchFamily="34" charset="0"/>
                <a:cs typeface="Arial" pitchFamily="34" charset="0"/>
                <a:hlinkClick r:id="rId3"/>
              </a:rPr>
              <a:t>://www.zigbee.org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u="sng" dirty="0" smtClean="0"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400" u="sng" dirty="0">
                <a:latin typeface="Arial" pitchFamily="34" charset="0"/>
                <a:cs typeface="Arial" pitchFamily="34" charset="0"/>
                <a:hlinkClick r:id="rId4"/>
              </a:rPr>
              <a:t>://www.ti.com/tool/z-stack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0799"/>
            <a:ext cx="762000" cy="457201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5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3810000" cy="1143000"/>
          </a:xfrm>
        </p:spPr>
        <p:txBody>
          <a:bodyPr>
            <a:normAutofit fontScale="90000"/>
          </a:bodyPr>
          <a:lstStyle/>
          <a:p>
            <a:r>
              <a:rPr lang="en-US" sz="5000" b="1" dirty="0" smtClean="0">
                <a:latin typeface="Arial" pitchFamily="34" charset="0"/>
                <a:cs typeface="Arial" pitchFamily="34" charset="0"/>
              </a:rPr>
              <a:t>Thank 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5000" b="1" dirty="0" smtClean="0">
                <a:latin typeface="Arial" pitchFamily="34" charset="0"/>
                <a:cs typeface="Arial" pitchFamily="34" charset="0"/>
              </a:rPr>
              <a:t>ou !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47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417320"/>
            <a:ext cx="6781800" cy="5059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43900" y="6400800"/>
            <a:ext cx="8001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0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1747451"/>
              </p:ext>
            </p:extLst>
          </p:nvPr>
        </p:nvGraphicFramePr>
        <p:xfrm>
          <a:off x="2514600" y="1600200"/>
          <a:ext cx="3810000" cy="4432928"/>
        </p:xfrm>
        <a:graphic>
          <a:graphicData uri="http://schemas.openxmlformats.org/presentationml/2006/ole">
            <p:oleObj spid="_x0000_s17420" name="Visio" r:id="rId3" imgW="2518562" imgH="2914498" progId="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Cashier - Timer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445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5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Cashier - PC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0060548"/>
              </p:ext>
            </p:extLst>
          </p:nvPr>
        </p:nvGraphicFramePr>
        <p:xfrm>
          <a:off x="1981200" y="1447800"/>
          <a:ext cx="4876800" cy="4770526"/>
        </p:xfrm>
        <a:graphic>
          <a:graphicData uri="http://schemas.openxmlformats.org/presentationml/2006/ole">
            <p:oleObj spid="_x0000_s18444" name="Visio" r:id="rId3" imgW="3925214" imgH="3848100" progId="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731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8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Cashier - Scanner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2391757"/>
              </p:ext>
            </p:extLst>
          </p:nvPr>
        </p:nvGraphicFramePr>
        <p:xfrm>
          <a:off x="1905000" y="866930"/>
          <a:ext cx="5419725" cy="5686269"/>
        </p:xfrm>
        <a:graphic>
          <a:graphicData uri="http://schemas.openxmlformats.org/presentationml/2006/ole">
            <p:oleObj spid="_x0000_s19468" name="Visio" r:id="rId3" imgW="5822899" imgH="6097219" progId="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7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Cashier - Radio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3334945"/>
              </p:ext>
            </p:extLst>
          </p:nvPr>
        </p:nvGraphicFramePr>
        <p:xfrm>
          <a:off x="1905000" y="1219200"/>
          <a:ext cx="5534025" cy="5283742"/>
        </p:xfrm>
        <a:graphic>
          <a:graphicData uri="http://schemas.openxmlformats.org/presentationml/2006/ole">
            <p:oleObj spid="_x0000_s20492" name="Visio" r:id="rId3" imgW="6680302" imgH="6397142" progId="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37</a:t>
            </a:fld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21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Handheld – Scanner Event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1219200"/>
            <a:ext cx="4325620" cy="44672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00801"/>
            <a:ext cx="8255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38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5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Handheld – </a:t>
            </a:r>
            <a:r>
              <a:rPr lang="en-US" dirty="0" smtClean="0"/>
              <a:t>Radio </a:t>
            </a:r>
            <a:r>
              <a:rPr lang="en-US" dirty="0"/>
              <a:t>Event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914400"/>
            <a:ext cx="5365116" cy="518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00801"/>
            <a:ext cx="831216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39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30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Trạng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1179469-dong-co.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620000" cy="46482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006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10" name="Oval 9"/>
          <p:cNvSpPr/>
          <p:nvPr/>
        </p:nvSpPr>
        <p:spPr>
          <a:xfrm>
            <a:off x="28956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430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914400"/>
            <a:ext cx="8839200" cy="541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886200" y="556260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Zigbee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54864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38862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ID2</a:t>
            </a:r>
            <a:endParaRPr lang="en-US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22860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ID3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1676400"/>
            <a:ext cx="1318371" cy="10588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0" y="1295400"/>
            <a:ext cx="670134" cy="7037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9400" y="3048000"/>
            <a:ext cx="1447799" cy="11627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7056" y="2344206"/>
            <a:ext cx="670134" cy="7037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1752600"/>
            <a:ext cx="1318371" cy="10588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93805" y="1391318"/>
            <a:ext cx="670134" cy="70379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162800" y="3962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Cashier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24200" y="21336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7100" y="6413500"/>
            <a:ext cx="5334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53564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Queue Busting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Queue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Busting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63000" y="6426200"/>
            <a:ext cx="381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hống</a:t>
            </a:r>
            <a:endParaRPr lang="en-US" sz="5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6800" y="6400801"/>
            <a:ext cx="457200" cy="469900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9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à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488" y="2886108"/>
            <a:ext cx="5129545" cy="1581150"/>
          </a:xfrm>
        </p:spPr>
      </p:pic>
      <p:grpSp>
        <p:nvGrpSpPr>
          <p:cNvPr id="19" name="Group 18"/>
          <p:cNvGrpSpPr/>
          <p:nvPr/>
        </p:nvGrpSpPr>
        <p:grpSpPr>
          <a:xfrm>
            <a:off x="4648200" y="1524000"/>
            <a:ext cx="4373167" cy="4435697"/>
            <a:chOff x="3505200" y="1524000"/>
            <a:chExt cx="4373167" cy="44356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05200" y="1524000"/>
              <a:ext cx="762000" cy="76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67200" y="2133600"/>
              <a:ext cx="762000" cy="762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54933" y="2956446"/>
              <a:ext cx="762000" cy="76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343400" y="4648200"/>
              <a:ext cx="762000" cy="76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82579" y="3810000"/>
              <a:ext cx="778534" cy="79151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65303" y="5257800"/>
              <a:ext cx="701897" cy="701897"/>
            </a:xfrm>
            <a:prstGeom prst="rect">
              <a:avLst/>
            </a:prstGeom>
          </p:spPr>
        </p:pic>
        <p:sp>
          <p:nvSpPr>
            <p:cNvPr id="11" name="Pentagon 10"/>
            <p:cNvSpPr/>
            <p:nvPr/>
          </p:nvSpPr>
          <p:spPr>
            <a:xfrm flipH="1">
              <a:off x="5592367" y="3962400"/>
              <a:ext cx="2286000" cy="4572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Remote Control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 flipH="1">
              <a:off x="5029200" y="2286000"/>
              <a:ext cx="2331667" cy="478693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Smart Energy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 flipH="1">
              <a:off x="5593133" y="3113111"/>
              <a:ext cx="2179267" cy="44867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Health Care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Pentagon 14"/>
            <p:cNvSpPr/>
            <p:nvPr/>
          </p:nvSpPr>
          <p:spPr>
            <a:xfrm flipH="1">
              <a:off x="4343400" y="1600200"/>
              <a:ext cx="2514600" cy="49118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Building Automation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Pentagon 15"/>
            <p:cNvSpPr/>
            <p:nvPr/>
          </p:nvSpPr>
          <p:spPr>
            <a:xfrm flipH="1">
              <a:off x="4337080" y="5448300"/>
              <a:ext cx="2368520" cy="4191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Retail Services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Pentagon 16"/>
            <p:cNvSpPr/>
            <p:nvPr/>
          </p:nvSpPr>
          <p:spPr>
            <a:xfrm flipH="1">
              <a:off x="5198069" y="4800600"/>
              <a:ext cx="2574331" cy="449807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Home Automation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Flowchart: Alternate Process 2"/>
          <p:cNvSpPr/>
          <p:nvPr/>
        </p:nvSpPr>
        <p:spPr>
          <a:xfrm>
            <a:off x="2514600" y="5178552"/>
            <a:ext cx="16764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Tiết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kiệm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lượng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2362200" y="1752600"/>
            <a:ext cx="15240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IEEE 802.15.4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354330" y="2208276"/>
            <a:ext cx="14478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25kbps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228600" y="4989964"/>
            <a:ext cx="1828800" cy="667886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60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ngàn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bị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7995191">
            <a:off x="2244647" y="2712259"/>
            <a:ext cx="682842" cy="14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6930523">
            <a:off x="940342" y="453451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566822">
            <a:off x="2399314" y="461071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3605834">
            <a:off x="1058954" y="2956731"/>
            <a:ext cx="373671" cy="17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5334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9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066800"/>
            <a:ext cx="7543800" cy="4800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33600" y="1143000"/>
            <a:ext cx="6096000" cy="33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6800" y="6413500"/>
            <a:ext cx="4572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8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Mạng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524000"/>
            <a:ext cx="6386079" cy="4495800"/>
          </a:xfrm>
        </p:spPr>
      </p:pic>
      <p:sp>
        <p:nvSpPr>
          <p:cNvPr id="8" name="Oval 7"/>
          <p:cNvSpPr/>
          <p:nvPr/>
        </p:nvSpPr>
        <p:spPr>
          <a:xfrm>
            <a:off x="914400" y="3505200"/>
            <a:ext cx="3505200" cy="2667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48700" y="6400800"/>
            <a:ext cx="4572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0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1361</Words>
  <Application>Microsoft Office PowerPoint</Application>
  <PresentationFormat>On-screen Show (4:3)</PresentationFormat>
  <Paragraphs>352</Paragraphs>
  <Slides>39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sample</vt:lpstr>
      <vt:lpstr>Image</vt:lpstr>
      <vt:lpstr>Visio</vt:lpstr>
      <vt:lpstr>Slide 1</vt:lpstr>
      <vt:lpstr>Slide 2</vt:lpstr>
      <vt:lpstr>Giới Thiệu</vt:lpstr>
      <vt:lpstr>Hiện Trạng</vt:lpstr>
      <vt:lpstr>Queue Busting</vt:lpstr>
      <vt:lpstr>Kiến Trúc Hệ Thống</vt:lpstr>
      <vt:lpstr>ZigBee Là Gì?</vt:lpstr>
      <vt:lpstr>Kiến Trúc Mạng Zigbee</vt:lpstr>
      <vt:lpstr>Cấu Hình Mạng</vt:lpstr>
      <vt:lpstr>Ưu Điểm Mạng Zigbee</vt:lpstr>
      <vt:lpstr>Yêu Cầu Hệ Thống</vt:lpstr>
      <vt:lpstr>Mô Hình Hoạt Động</vt:lpstr>
      <vt:lpstr>Hiện Thực</vt:lpstr>
      <vt:lpstr>Protocol</vt:lpstr>
      <vt:lpstr>Protocol</vt:lpstr>
      <vt:lpstr>Protocol</vt:lpstr>
      <vt:lpstr>Software Architect</vt:lpstr>
      <vt:lpstr>Cashier - Hardware</vt:lpstr>
      <vt:lpstr>Cashier - Software</vt:lpstr>
      <vt:lpstr>Handheld - Hardware</vt:lpstr>
      <vt:lpstr>Handheld - Software</vt:lpstr>
      <vt:lpstr>PC Application </vt:lpstr>
      <vt:lpstr>Slide 23</vt:lpstr>
      <vt:lpstr>PC Application </vt:lpstr>
      <vt:lpstr>PC Application</vt:lpstr>
      <vt:lpstr>Tổng Kết</vt:lpstr>
      <vt:lpstr>Kết Quả</vt:lpstr>
      <vt:lpstr>Hướng Phát Triển</vt:lpstr>
      <vt:lpstr>Demo</vt:lpstr>
      <vt:lpstr>Demo</vt:lpstr>
      <vt:lpstr>Tài Liệu Tham Khảo</vt:lpstr>
      <vt:lpstr>Thank You !</vt:lpstr>
      <vt:lpstr>Mô hình kết nối</vt:lpstr>
      <vt:lpstr>Cashier - Timer Event</vt:lpstr>
      <vt:lpstr>Cashier - PC Event</vt:lpstr>
      <vt:lpstr>Cashier - Scanner Event</vt:lpstr>
      <vt:lpstr>Cashier - Radio Event</vt:lpstr>
      <vt:lpstr>Handheld – Scanner Event</vt:lpstr>
      <vt:lpstr>Handheld – Radio Event</vt:lpstr>
    </vt:vector>
  </TitlesOfParts>
  <Company>Katsu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Yamato</dc:creator>
  <cp:lastModifiedBy>Admin</cp:lastModifiedBy>
  <cp:revision>65</cp:revision>
  <dcterms:created xsi:type="dcterms:W3CDTF">2011-12-25T13:19:09Z</dcterms:created>
  <dcterms:modified xsi:type="dcterms:W3CDTF">2011-12-30T08:40:47Z</dcterms:modified>
</cp:coreProperties>
</file>