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8" r:id="rId2"/>
    <p:sldId id="258" r:id="rId3"/>
    <p:sldId id="259" r:id="rId4"/>
    <p:sldId id="260" r:id="rId5"/>
    <p:sldId id="268" r:id="rId6"/>
    <p:sldId id="269" r:id="rId7"/>
    <p:sldId id="290" r:id="rId8"/>
    <p:sldId id="273" r:id="rId9"/>
    <p:sldId id="281" r:id="rId10"/>
    <p:sldId id="283" r:id="rId11"/>
    <p:sldId id="279" r:id="rId12"/>
    <p:sldId id="270" r:id="rId13"/>
    <p:sldId id="285" r:id="rId14"/>
    <p:sldId id="284" r:id="rId15"/>
    <p:sldId id="271" r:id="rId16"/>
    <p:sldId id="262" r:id="rId17"/>
    <p:sldId id="274" r:id="rId18"/>
    <p:sldId id="275" r:id="rId19"/>
    <p:sldId id="276" r:id="rId20"/>
    <p:sldId id="263" r:id="rId21"/>
    <p:sldId id="264" r:id="rId22"/>
    <p:sldId id="286" r:id="rId23"/>
    <p:sldId id="287" r:id="rId24"/>
    <p:sldId id="288" r:id="rId25"/>
    <p:sldId id="28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7976" autoAdjust="0"/>
  </p:normalViewPr>
  <p:slideViewPr>
    <p:cSldViewPr>
      <p:cViewPr>
        <p:scale>
          <a:sx n="75" d="100"/>
          <a:sy n="75" d="100"/>
        </p:scale>
        <p:origin x="-28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4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45C9D-B3BC-4B8A-9772-7302FAC29404}" type="datetimeFigureOut">
              <a:rPr lang="en-US" smtClean="0"/>
              <a:t>12/27/2011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F42EF-3339-4DF0-87A8-DF696C66B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5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-"/>
            </a:pPr>
            <a:endParaRPr lang="en-US" dirty="0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CE7419A-24C5-42BB-8856-576B100C2D37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39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(</a:t>
            </a:r>
            <a:r>
              <a:rPr lang="en-US" dirty="0" err="1" smtClean="0"/>
              <a:t>dùng</a:t>
            </a:r>
            <a:r>
              <a:rPr lang="en-US" baseline="0" dirty="0" smtClean="0"/>
              <a:t> </a:t>
            </a:r>
            <a:r>
              <a:rPr lang="en-US" dirty="0" smtClean="0"/>
              <a:t>animation) (</a:t>
            </a:r>
            <a:r>
              <a:rPr lang="en-US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dây</a:t>
            </a:r>
            <a:r>
              <a:rPr lang="en-US" dirty="0" smtClean="0"/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67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Khắc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49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(7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sẵn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Kit DK CC2530,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riêng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86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sót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vừa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center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backup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xảy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Pin,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nhiễu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ZigBee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stack,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ZigBee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nhằm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ZigBee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gateway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ZigBee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Ethernet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ZigBee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gateway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Cashier,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91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7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6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3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5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8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8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9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2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15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100000">
              <a:srgbClr val="D4DEFF"/>
            </a:gs>
            <a:gs pos="100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BF8E-EF68-43A1-8633-E575EBCE5404}" type="datetimeFigureOut">
              <a:rPr lang="en-US" smtClean="0"/>
              <a:t>12/27/2011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0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0.xml"/><Relationship Id="rId4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3810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folHlink"/>
                </a:solidFill>
                <a:latin typeface="Times New Roman" pitchFamily="18" charset="0"/>
              </a:rPr>
              <a:t>TRƯỜNG ĐẠI HỌC BÁCH KHOA TP.HCM</a:t>
            </a:r>
            <a:br>
              <a:rPr lang="en-US" b="1" dirty="0" smtClean="0">
                <a:solidFill>
                  <a:schemeClr val="folHlink"/>
                </a:solidFill>
                <a:latin typeface="Times New Roman" pitchFamily="18" charset="0"/>
              </a:rPr>
            </a:br>
            <a:r>
              <a:rPr lang="en-US" b="1" dirty="0" smtClean="0">
                <a:solidFill>
                  <a:schemeClr val="folHlink"/>
                </a:solidFill>
                <a:latin typeface="Times New Roman" pitchFamily="18" charset="0"/>
              </a:rPr>
              <a:t>KHOA </a:t>
            </a:r>
            <a:r>
              <a:rPr lang="en-US" b="1" dirty="0" err="1" smtClean="0">
                <a:solidFill>
                  <a:schemeClr val="folHlink"/>
                </a:solidFill>
                <a:latin typeface="Times New Roman" pitchFamily="18" charset="0"/>
              </a:rPr>
              <a:t>KHOA</a:t>
            </a:r>
            <a:r>
              <a:rPr lang="en-US" b="1" dirty="0" smtClean="0">
                <a:solidFill>
                  <a:schemeClr val="folHlink"/>
                </a:solidFill>
                <a:latin typeface="Times New Roman" pitchFamily="18" charset="0"/>
              </a:rPr>
              <a:t> HỌC VÀ KỸ THUẬT MÁY TÍNH</a:t>
            </a:r>
            <a:br>
              <a:rPr lang="en-US" b="1" dirty="0" smtClean="0">
                <a:solidFill>
                  <a:schemeClr val="folHlink"/>
                </a:solidFill>
                <a:latin typeface="Times New Roman" pitchFamily="18" charset="0"/>
              </a:rPr>
            </a:br>
            <a:r>
              <a:rPr lang="en-US" b="1" dirty="0" smtClean="0">
                <a:solidFill>
                  <a:schemeClr val="folHlink"/>
                </a:solidFill>
                <a:latin typeface="Times New Roman" pitchFamily="18" charset="0"/>
              </a:rPr>
              <a:t>---------</a:t>
            </a:r>
            <a:r>
              <a:rPr lang="en-US" b="1" dirty="0" smtClean="0">
                <a:solidFill>
                  <a:schemeClr val="folHlink"/>
                </a:solidFill>
                <a:latin typeface="Times New Roman" pitchFamily="18" charset="0"/>
                <a:sym typeface="Wingdings" pitchFamily="2" charset="2"/>
              </a:rPr>
              <a:t></a:t>
            </a:r>
            <a:r>
              <a:rPr lang="en-US" b="1" dirty="0" smtClean="0">
                <a:solidFill>
                  <a:schemeClr val="folHlink"/>
                </a:solidFill>
                <a:latin typeface="Times New Roman" pitchFamily="18" charset="0"/>
              </a:rPr>
              <a:t>---------</a:t>
            </a:r>
          </a:p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13716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ahoma" pitchFamily="34" charset="0"/>
              </a:rPr>
              <a:t>HỘI ĐỒNG KỸ THUẬT MÁY TÍNH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8288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BÁO CÁO 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LUẬN VĂN TỐT NGHIỆP</a:t>
            </a:r>
          </a:p>
          <a:p>
            <a:pPr algn="ctr"/>
            <a:endParaRPr lang="en-US" sz="32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Đề</a:t>
            </a:r>
            <a:r>
              <a:rPr lang="en-US" sz="24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tài</a:t>
            </a:r>
            <a:r>
              <a:rPr lang="en-US" sz="24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:</a:t>
            </a:r>
          </a:p>
          <a:p>
            <a:endParaRPr lang="en-US" sz="2400" dirty="0" smtClean="0"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algn="ctr"/>
            <a:r>
              <a:rPr lang="vi-VN" sz="2800" b="1" dirty="0" smtClean="0"/>
              <a:t>XÂY </a:t>
            </a:r>
            <a:r>
              <a:rPr lang="vi-VN" sz="2800" b="1" dirty="0"/>
              <a:t>DỰNG GIẢI PHÁP TÍNH TIỀN </a:t>
            </a:r>
            <a:r>
              <a:rPr lang="vi-VN" sz="2800" b="1" dirty="0" smtClean="0"/>
              <a:t>NHANH</a:t>
            </a:r>
            <a:r>
              <a:rPr lang="en-US" sz="2800" b="1" dirty="0" smtClean="0"/>
              <a:t> </a:t>
            </a:r>
            <a:r>
              <a:rPr lang="vi-VN" sz="2800" b="1" dirty="0" smtClean="0"/>
              <a:t>TRONG </a:t>
            </a:r>
            <a:r>
              <a:rPr lang="vi-VN" sz="2800" b="1" dirty="0"/>
              <a:t>SIÊU THỊ DỰA TRÊN MẠNG </a:t>
            </a:r>
            <a:r>
              <a:rPr lang="vi-VN" sz="2800" b="1" dirty="0" smtClean="0"/>
              <a:t>ZIGBEE</a:t>
            </a:r>
            <a:endParaRPr lang="en-US" dirty="0">
              <a:solidFill>
                <a:srgbClr val="0070C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0C8C-8C71-4D90-BB92-5DF419E9FCDE}" type="slidenum"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pPr/>
              <a:t>1</a:t>
            </a:fld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7696200" cy="24384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  <a:tabLst>
                <a:tab pos="1320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GVHD: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Vũ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Tuấn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lnSpc>
                <a:spcPct val="90000"/>
              </a:lnSpc>
              <a:tabLst>
                <a:tab pos="1320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GVPB: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Bùi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Hiếu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lnSpc>
                <a:spcPct val="90000"/>
              </a:lnSpc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lnSpc>
                <a:spcPct val="90000"/>
              </a:lnSpc>
              <a:tabLst>
                <a:tab pos="1371600" algn="l"/>
                <a:tab pos="5143500" algn="r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SVTH: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Vinh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50702974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lnSpc>
                <a:spcPct val="90000"/>
              </a:lnSpc>
              <a:tabLst>
                <a:tab pos="1371600" algn="l"/>
                <a:tab pos="5143500" algn="r"/>
              </a:tabLst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Hải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50700680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lnSpc>
                <a:spcPct val="90000"/>
              </a:lnSpc>
              <a:tabLst>
                <a:tab pos="1371600" algn="l"/>
                <a:tab pos="5143500" algn="r"/>
              </a:tabLst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Hòang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Phúc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50701839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14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Protocol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742285" y="2286000"/>
            <a:ext cx="57785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^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47855" y="22860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Basket ID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71650" y="4584700"/>
            <a:ext cx="104775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Confirm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29" y="3248379"/>
            <a:ext cx="1318371" cy="105881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756" y="3136900"/>
            <a:ext cx="1447799" cy="116276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21" y="2426927"/>
            <a:ext cx="670134" cy="70379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29" y="2544585"/>
            <a:ext cx="670134" cy="703794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5320135" y="2286000"/>
            <a:ext cx="122772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 (1 byte)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320304" y="3429000"/>
            <a:ext cx="3309096" cy="87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Delete basket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745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02778 L -0.08298 -0.08379 C -0.10034 -0.10879 -0.12621 -0.12222 -0.15329 -0.12222 C -0.1842 -0.12222 -0.20868 -0.10879 -0.22604 -0.08379 L -0.3085 0.02778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4" y="-7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2778 L -0.08298 -0.08379 C -0.10034 -0.10879 -0.12621 -0.12222 -0.1533 -0.12222 C -0.1842 -0.12222 -0.20868 -0.10879 -0.22604 -0.08379 L -0.3085 0.02778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4" y="-7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2778 L -0.08299 -0.08379 C -0.10035 -0.10879 -0.12622 -0.12222 -0.1533 -0.12222 C -0.1842 -0.12222 -0.20868 -0.10879 -0.22604 -0.08379 L -0.30851 0.02778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4" y="-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15365 0.04537 C 0.18594 0.05556 0.2342 0.06134 0.28438 0.06134 C 0.34184 0.06134 0.38768 0.05556 0.41997 0.04537 L 0.57396 -1.11111E-6 " pathEditMode="relative" rAng="0" ptsTypes="FffFF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98" y="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Software Architecture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011887"/>
              </p:ext>
            </p:extLst>
          </p:nvPr>
        </p:nvGraphicFramePr>
        <p:xfrm>
          <a:off x="2895600" y="1695450"/>
          <a:ext cx="3533775" cy="386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3" imgW="4282440" imgH="4682338" progId="Visio.Drawing.11">
                  <p:embed/>
                </p:oleObj>
              </mc:Choice>
              <mc:Fallback>
                <p:oleObj name="Visio" r:id="rId3" imgW="4282440" imgH="468233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95450"/>
                        <a:ext cx="3533775" cy="3867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638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Cashier - Hardware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772051"/>
              </p:ext>
            </p:extLst>
          </p:nvPr>
        </p:nvGraphicFramePr>
        <p:xfrm>
          <a:off x="1780363" y="1667435"/>
          <a:ext cx="5534837" cy="4199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3" imgW="4853940" imgH="3682289" progId="Visio.Drawing.11">
                  <p:embed/>
                </p:oleObj>
              </mc:Choice>
              <mc:Fallback>
                <p:oleObj name="Visio" r:id="rId3" imgW="4853940" imgH="368228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0363" y="1667435"/>
                        <a:ext cx="5534837" cy="41999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94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Cashier - Software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098800" y="21463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>
            <a:off x="4279900" y="37592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708400" y="19304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hardware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46500" y="29972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Z-stack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10000" y="40894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Wait for event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51000" y="19177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261100" y="5638800"/>
            <a:ext cx="9017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Radio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251200" y="5638800"/>
            <a:ext cx="8509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546600" y="5638800"/>
            <a:ext cx="1016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Scanner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905000" y="5638800"/>
            <a:ext cx="9525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4254500" y="26924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2190750" y="5365750"/>
            <a:ext cx="30480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3511550" y="5365750"/>
            <a:ext cx="30480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6540500" y="5365750"/>
            <a:ext cx="30480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86000" y="5194300"/>
            <a:ext cx="2146300" cy="139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400550" y="5187950"/>
            <a:ext cx="704850" cy="146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4895850" y="5365750"/>
            <a:ext cx="30480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400550" y="5187950"/>
            <a:ext cx="2355850" cy="139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5400000">
            <a:off x="4197350" y="4978400"/>
            <a:ext cx="546100" cy="139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0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9" grpId="0" animBg="1"/>
      <p:bldP spid="12" grpId="0" animBg="1"/>
      <p:bldP spid="14" grpId="0" animBg="1"/>
      <p:bldP spid="5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4" grpId="0" animBg="1"/>
      <p:bldP spid="3" grpId="0" animBg="1"/>
      <p:bldP spid="28" grpId="0" animBg="1"/>
      <p:bldP spid="23" grpId="0" animBg="1"/>
      <p:bldP spid="29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Handheld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9272" t="15095" r="24636" b="23450"/>
          <a:stretch/>
        </p:blipFill>
        <p:spPr bwMode="auto">
          <a:xfrm>
            <a:off x="1905000" y="2286000"/>
            <a:ext cx="4953000" cy="381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706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Handheld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09800"/>
            <a:ext cx="3124200" cy="39624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875826"/>
              </p:ext>
            </p:extLst>
          </p:nvPr>
        </p:nvGraphicFramePr>
        <p:xfrm>
          <a:off x="4953000" y="2522220"/>
          <a:ext cx="3199575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5612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Number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order</a:t>
                      </a:r>
                      <a:r>
                        <a:rPr lang="en-US" baseline="0" dirty="0" smtClean="0"/>
                        <a:t> of last basket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 (bytes)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 (bytes)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847" y="2184400"/>
            <a:ext cx="4352925" cy="439166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752600"/>
            <a:ext cx="272542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8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167 0.04444 L 0.23333 0.0444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334 1.11022E-16 L -3.33333E-6 1.11022E-1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549 -0.06088 L 0.05382 -0.0606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71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66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.</a:t>
            </a:r>
          </a:p>
          <a:p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2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.</a:t>
            </a:r>
          </a:p>
          <a:p>
            <a:pPr lvl="0"/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</a:t>
            </a:r>
          </a:p>
          <a:p>
            <a:pPr lvl="0"/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.</a:t>
            </a:r>
          </a:p>
          <a:p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1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data </a:t>
            </a:r>
            <a:r>
              <a:rPr lang="en-US" dirty="0" smtClean="0"/>
              <a:t>center.</a:t>
            </a:r>
            <a:endParaRPr lang="en-US" dirty="0"/>
          </a:p>
          <a:p>
            <a:r>
              <a:rPr lang="en-US" dirty="0" err="1" smtClean="0"/>
              <a:t>Tinh</a:t>
            </a:r>
            <a:r>
              <a:rPr lang="en-US" dirty="0" smtClean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ZigBee</a:t>
            </a:r>
            <a:r>
              <a:rPr lang="en-US" dirty="0"/>
              <a:t> </a:t>
            </a:r>
            <a:r>
              <a:rPr lang="en-US" dirty="0" smtClean="0"/>
              <a:t>stack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gateway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ZigBee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smtClean="0"/>
              <a:t>Ethernet.</a:t>
            </a:r>
            <a:endParaRPr lang="en-US" dirty="0"/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4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err="1" smtClean="0"/>
              <a:t>Nội</a:t>
            </a:r>
            <a:r>
              <a:rPr lang="en-US" sz="4000" dirty="0" smtClean="0"/>
              <a:t> dung</a:t>
            </a:r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4099" name="Text Box 13"/>
          <p:cNvSpPr txBox="1">
            <a:spLocks noChangeArrowheads="1"/>
          </p:cNvSpPr>
          <p:nvPr/>
        </p:nvSpPr>
        <p:spPr bwMode="gray">
          <a:xfrm>
            <a:off x="1157287" y="18637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00" name="Text Box 16"/>
          <p:cNvSpPr txBox="1">
            <a:spLocks noChangeArrowheads="1"/>
          </p:cNvSpPr>
          <p:nvPr/>
        </p:nvSpPr>
        <p:spPr bwMode="gray">
          <a:xfrm>
            <a:off x="1676400" y="25908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101" name="Text Box 27"/>
          <p:cNvSpPr txBox="1">
            <a:spLocks noChangeArrowheads="1"/>
          </p:cNvSpPr>
          <p:nvPr/>
        </p:nvSpPr>
        <p:spPr bwMode="gray">
          <a:xfrm>
            <a:off x="1881187" y="35052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02" name="Text Box 30"/>
          <p:cNvSpPr txBox="1">
            <a:spLocks noChangeArrowheads="1"/>
          </p:cNvSpPr>
          <p:nvPr/>
        </p:nvSpPr>
        <p:spPr bwMode="gray">
          <a:xfrm>
            <a:off x="1778000" y="42926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2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" name="AutoShape 52">
            <a:hlinkClick r:id="rId3" action="ppaction://hlinksldjump"/>
          </p:cNvPr>
          <p:cNvSpPr>
            <a:spLocks noChangeArrowheads="1"/>
          </p:cNvSpPr>
          <p:nvPr/>
        </p:nvSpPr>
        <p:spPr bwMode="gray">
          <a:xfrm>
            <a:off x="1752600" y="1838326"/>
            <a:ext cx="26670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endParaRPr 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AutoShape 51">
            <a:hlinkClick r:id="rId4" action="ppaction://hlinksldjump"/>
          </p:cNvPr>
          <p:cNvSpPr>
            <a:spLocks noChangeArrowheads="1"/>
          </p:cNvSpPr>
          <p:nvPr/>
        </p:nvSpPr>
        <p:spPr bwMode="gray">
          <a:xfrm>
            <a:off x="2286000" y="2590800"/>
            <a:ext cx="41148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endParaRPr 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AutoShape 50">
            <a:hlinkClick r:id="rId5" action="ppaction://hlinksldjump"/>
          </p:cNvPr>
          <p:cNvSpPr>
            <a:spLocks noChangeArrowheads="1"/>
          </p:cNvSpPr>
          <p:nvPr/>
        </p:nvSpPr>
        <p:spPr bwMode="gray">
          <a:xfrm>
            <a:off x="2438400" y="3459163"/>
            <a:ext cx="44958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endParaRPr 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AutoShape 49">
            <a:hlinkClick r:id="" action="ppaction://noaction"/>
          </p:cNvPr>
          <p:cNvSpPr>
            <a:spLocks noChangeArrowheads="1"/>
          </p:cNvSpPr>
          <p:nvPr/>
        </p:nvSpPr>
        <p:spPr bwMode="gray">
          <a:xfrm>
            <a:off x="2317750" y="4271963"/>
            <a:ext cx="32448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endParaRPr 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109" name="Group 53"/>
          <p:cNvGrpSpPr>
            <a:grpSpLocks/>
          </p:cNvGrpSpPr>
          <p:nvPr/>
        </p:nvGrpSpPr>
        <p:grpSpPr bwMode="auto">
          <a:xfrm>
            <a:off x="1447800" y="1909763"/>
            <a:ext cx="381000" cy="381000"/>
            <a:chOff x="2078" y="1680"/>
            <a:chExt cx="1615" cy="1615"/>
          </a:xfrm>
        </p:grpSpPr>
        <p:sp>
          <p:nvSpPr>
            <p:cNvPr id="4132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5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5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Oval 5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7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10" name="Group 60"/>
          <p:cNvGrpSpPr>
            <a:grpSpLocks/>
          </p:cNvGrpSpPr>
          <p:nvPr/>
        </p:nvGrpSpPr>
        <p:grpSpPr bwMode="auto">
          <a:xfrm>
            <a:off x="1981200" y="2697163"/>
            <a:ext cx="381000" cy="381000"/>
            <a:chOff x="2078" y="1680"/>
            <a:chExt cx="1615" cy="1615"/>
          </a:xfrm>
        </p:grpSpPr>
        <p:sp>
          <p:nvSpPr>
            <p:cNvPr id="4126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9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1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11" name="Group 67"/>
          <p:cNvGrpSpPr>
            <a:grpSpLocks/>
          </p:cNvGrpSpPr>
          <p:nvPr/>
        </p:nvGrpSpPr>
        <p:grpSpPr bwMode="auto">
          <a:xfrm>
            <a:off x="2133600" y="3535363"/>
            <a:ext cx="381000" cy="381000"/>
            <a:chOff x="2078" y="1680"/>
            <a:chExt cx="1615" cy="1615"/>
          </a:xfrm>
        </p:grpSpPr>
        <p:sp>
          <p:nvSpPr>
            <p:cNvPr id="4120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7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3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Oval 7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5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12" name="Group 81"/>
          <p:cNvGrpSpPr>
            <a:grpSpLocks/>
          </p:cNvGrpSpPr>
          <p:nvPr/>
        </p:nvGrpSpPr>
        <p:grpSpPr bwMode="auto">
          <a:xfrm>
            <a:off x="2057400" y="4343400"/>
            <a:ext cx="355600" cy="381000"/>
            <a:chOff x="2078" y="1680"/>
            <a:chExt cx="1615" cy="1615"/>
          </a:xfrm>
        </p:grpSpPr>
        <p:sp>
          <p:nvSpPr>
            <p:cNvPr id="4114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84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7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" name="Oval 86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9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113" name="Slide Number Placeholder 4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C1F906-4CDA-4C30-B8BF-AC903E16BBBE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660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17320"/>
            <a:ext cx="6781800" cy="50596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834029"/>
              </p:ext>
            </p:extLst>
          </p:nvPr>
        </p:nvGraphicFramePr>
        <p:xfrm>
          <a:off x="2514600" y="1600200"/>
          <a:ext cx="3810000" cy="4432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Visio" r:id="rId3" imgW="2518562" imgH="2914498" progId="Visio.Drawing.11">
                  <p:embed/>
                </p:oleObj>
              </mc:Choice>
              <mc:Fallback>
                <p:oleObj name="Visio" r:id="rId3" imgW="2518562" imgH="2914498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600200"/>
                        <a:ext cx="3810000" cy="44329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Timer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2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PC Event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116352"/>
              </p:ext>
            </p:extLst>
          </p:nvPr>
        </p:nvGraphicFramePr>
        <p:xfrm>
          <a:off x="1981200" y="1447800"/>
          <a:ext cx="4876800" cy="4770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Visio" r:id="rId3" imgW="3925214" imgH="3848100" progId="Visio.Drawing.11">
                  <p:embed/>
                </p:oleObj>
              </mc:Choice>
              <mc:Fallback>
                <p:oleObj name="Visio" r:id="rId3" imgW="3925214" imgH="384810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447800"/>
                        <a:ext cx="4876800" cy="47705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565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Scanner</a:t>
            </a:r>
            <a:r>
              <a:rPr lang="en-US" dirty="0" smtClean="0"/>
              <a:t> Event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208647"/>
              </p:ext>
            </p:extLst>
          </p:nvPr>
        </p:nvGraphicFramePr>
        <p:xfrm>
          <a:off x="1905000" y="866930"/>
          <a:ext cx="5419725" cy="5686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Visio" r:id="rId3" imgW="5822899" imgH="6097219" progId="Visio.Drawing.11">
                  <p:embed/>
                </p:oleObj>
              </mc:Choice>
              <mc:Fallback>
                <p:oleObj name="Visio" r:id="rId3" imgW="5822899" imgH="609721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866930"/>
                        <a:ext cx="5419725" cy="56862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198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Radio</a:t>
            </a:r>
            <a:r>
              <a:rPr lang="en-US" dirty="0" smtClean="0"/>
              <a:t> Event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759423"/>
              </p:ext>
            </p:extLst>
          </p:nvPr>
        </p:nvGraphicFramePr>
        <p:xfrm>
          <a:off x="1905000" y="1219200"/>
          <a:ext cx="5534025" cy="5283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Visio" r:id="rId3" imgW="6680302" imgH="6397142" progId="Visio.Drawing.11">
                  <p:embed/>
                </p:oleObj>
              </mc:Choice>
              <mc:Fallback>
                <p:oleObj name="Visio" r:id="rId3" imgW="6680302" imgH="639714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219200"/>
                        <a:ext cx="5534025" cy="52837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049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. (1slide)</a:t>
            </a:r>
          </a:p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(1slide)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53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Vấn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giải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pháp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  <a:p>
            <a:pPr lvl="1"/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endParaRPr lang="en-US" dirty="0" smtClean="0"/>
          </a:p>
          <a:p>
            <a:pPr lvl="1"/>
            <a:r>
              <a:rPr lang="en-US" dirty="0" err="1" smtClean="0"/>
              <a:t>Tận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endParaRPr lang="en-US" dirty="0" smtClean="0"/>
          </a:p>
          <a:p>
            <a:pPr lvl="1"/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endParaRPr lang="en-US" dirty="0" smtClean="0"/>
          </a:p>
          <a:p>
            <a:pPr lvl="1"/>
            <a:r>
              <a:rPr lang="en-US" dirty="0" smtClean="0"/>
              <a:t>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,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lắp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,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947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Vấn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giải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pháp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085618"/>
            <a:ext cx="1447799" cy="11627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157" y="2404216"/>
            <a:ext cx="1318371" cy="10588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5096179"/>
            <a:ext cx="1318371" cy="1058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86" y="4813277"/>
            <a:ext cx="1246364" cy="1338262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624423" y="2456037"/>
            <a:ext cx="1219200" cy="5813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Basket 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02416" y="3657600"/>
            <a:ext cx="1219200" cy="5813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Basket ID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324" y="3419088"/>
            <a:ext cx="1058475" cy="67186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954867" y="1528299"/>
            <a:ext cx="1775571" cy="581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Req</a:t>
            </a:r>
            <a:r>
              <a:rPr lang="en-US" dirty="0" smtClean="0">
                <a:solidFill>
                  <a:schemeClr val="tx1"/>
                </a:solidFill>
              </a:rPr>
              <a:t> Basket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54868" y="1528299"/>
            <a:ext cx="1775571" cy="581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Req</a:t>
            </a:r>
            <a:r>
              <a:rPr lang="en-US" dirty="0" smtClean="0">
                <a:solidFill>
                  <a:schemeClr val="tx1"/>
                </a:solidFill>
              </a:rPr>
              <a:t> Basket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91695" y="2746728"/>
            <a:ext cx="1775571" cy="581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Resp</a:t>
            </a:r>
            <a:r>
              <a:rPr lang="en-US" dirty="0" smtClean="0">
                <a:solidFill>
                  <a:schemeClr val="tx1"/>
                </a:solidFill>
              </a:rPr>
              <a:t> Basket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962" y="2042934"/>
            <a:ext cx="670134" cy="7037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971" y="4883692"/>
            <a:ext cx="670134" cy="7037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656" y="1381824"/>
            <a:ext cx="670134" cy="70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23699E-6 L 0.03333 -0.2767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-138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33 -0.27685 L 0.59167 -0.27685 " pathEditMode="relative" rAng="0" ptsTypes="AA">
                                      <p:cBhvr>
                                        <p:cTn id="24" dur="2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3 -0.00347 L -0.11997 0.44046 " pathEditMode="fixed" rAng="0" ptsTypes="AA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2219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00139 L -0.35 0.1 " pathEditMode="fixed" rAng="0" ptsTypes="AA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87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46994E-6 L 0.15955 -0.18709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-9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167 -0.27676 L 0.99167 -0.2767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1" grpId="2" animBg="1"/>
      <p:bldP spid="11" grpId="3" animBg="1"/>
      <p:bldP spid="13" grpId="0" animBg="1"/>
      <p:bldP spid="13" grpId="1" animBg="1"/>
      <p:bldP spid="13" grpId="2" animBg="1"/>
      <p:bldP spid="13" grpId="3" animBg="1"/>
      <p:bldP spid="14" grpId="1" animBg="1"/>
      <p:bldP spid="14" grpId="2" animBg="1"/>
      <p:bldP spid="14" grpId="3" animBg="1"/>
      <p:bldP spid="14" grpId="4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tx2"/>
                </a:solidFill>
                <a:latin typeface="+mn-lt"/>
              </a:rPr>
              <a:t>Vấn đề và giải pháp</a:t>
            </a:r>
            <a:endParaRPr lang="en-US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 smtClean="0"/>
              <a:t>ZigBee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err="1" smtClean="0"/>
              <a:t>Độ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lvl="1"/>
            <a:r>
              <a:rPr lang="en-US" dirty="0" smtClean="0"/>
              <a:t>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: chip, stack </a:t>
            </a:r>
            <a:r>
              <a:rPr lang="en-US" dirty="0" err="1" smtClean="0"/>
              <a:t>nhỏ</a:t>
            </a:r>
            <a:endParaRPr lang="en-US" dirty="0" smtClean="0"/>
          </a:p>
          <a:p>
            <a:pPr lvl="1"/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lvl="1"/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endParaRPr lang="en-US" dirty="0" smtClean="0"/>
          </a:p>
          <a:p>
            <a:pPr lvl="1"/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endParaRPr lang="en-US" dirty="0" smtClean="0"/>
          </a:p>
          <a:p>
            <a:pPr lvl="1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60 </a:t>
            </a:r>
            <a:r>
              <a:rPr lang="en-US" dirty="0" err="1" smtClean="0"/>
              <a:t>ngàn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endParaRPr lang="en-US" dirty="0" smtClean="0"/>
          </a:p>
          <a:p>
            <a:pPr lvl="1"/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hao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62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71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76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Protocol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970005" y="2286000"/>
            <a:ext cx="57785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%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47855" y="22860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Basket ID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(8 byte)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93029" y="4584700"/>
            <a:ext cx="57785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70879" y="4584700"/>
            <a:ext cx="1038225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Short Address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609104" y="45847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Basket ID length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828304" y="4584700"/>
            <a:ext cx="1143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Product ID length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958604" y="4584700"/>
            <a:ext cx="1041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Basket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29" y="3248379"/>
            <a:ext cx="1318371" cy="105881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756" y="3136900"/>
            <a:ext cx="1447799" cy="116276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21" y="2426927"/>
            <a:ext cx="670134" cy="70379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29" y="2544585"/>
            <a:ext cx="670134" cy="703794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3167904" y="3011125"/>
            <a:ext cx="3309096" cy="87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Get basket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483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621 -3.33333E-6 L -0.31232 -0.09097 C -0.28819 -0.11134 -0.2526 -0.12222 -0.2151 -0.12222 C -0.17257 -0.12222 -0.13854 -0.11134 -0.11441 -0.09097 L -2.5E-6 -3.33333E-6 " pathEditMode="relative" rAng="0" ptsTypes="FffFF">
                                      <p:cBhvr>
                                        <p:cTn id="6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02" y="-61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622 -3.33333E-6 L -0.31215 -0.09074 C -0.2882 -0.11111 -0.25243 -0.12222 -0.21511 -0.12222 C -0.17257 -0.12222 -0.13854 -0.11111 -0.11441 -0.09074 L 1.38889E-6 -3.33333E-6 " pathEditMode="relative" rAng="0" ptsTypes="FffFF">
                                      <p:cBhvr>
                                        <p:cTn id="8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02" y="-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Protocol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279111" y="2286000"/>
            <a:ext cx="57785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93029" y="4584700"/>
            <a:ext cx="57785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70879" y="4584700"/>
            <a:ext cx="1038225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 Address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609104" y="45847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Short Address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828304" y="4584700"/>
            <a:ext cx="1143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Parent Address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29" y="3248379"/>
            <a:ext cx="1318371" cy="105881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756" y="3136900"/>
            <a:ext cx="1447799" cy="116276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21" y="2426927"/>
            <a:ext cx="670134" cy="70379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29" y="2544585"/>
            <a:ext cx="670134" cy="703794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3167904" y="3011125"/>
            <a:ext cx="3309096" cy="87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Get status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450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776 0.01667 L -0.42309 -0.08657 C -0.39062 -0.10972 -0.34218 -0.12222 -0.29166 -0.12222 C -0.23402 -0.12222 -0.18784 -0.10972 -0.1552 -0.08657 L -4.16667E-6 0.01667 " pathEditMode="relative" rAng="0" ptsTypes="FffFF">
                                      <p:cBhvr>
                                        <p:cTn id="6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72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8148E-6 L 0.10989 0.04004 C 0.13298 0.04907 0.16753 0.05393 0.20347 0.05393 C 0.24444 0.05393 0.27725 0.04907 0.30035 0.04004 L 0.41041 1.48148E-6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26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0.10989 0.04004 C 0.13298 0.04907 0.16753 0.05393 0.20347 0.05393 C 0.24444 0.05393 0.27725 0.04907 0.30034 0.04004 L 0.41041 1.48148E-6 " pathEditMode="relative" rAng="0" ptsTypes="FffFF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268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0.1099 0.04004 C 0.13299 0.04907 0.16754 0.05393 0.20348 0.05393 C 0.24445 0.05393 0.27726 0.04907 0.30035 0.04004 L 0.41042 1.48148E-6 " pathEditMode="relative" rAng="0" ptsTypes="FffFF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268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1099 0.04004 C 0.13299 0.04907 0.16753 0.05393 0.20347 0.05393 C 0.24444 0.05393 0.27726 0.04907 0.30035 0.04004 L 0.41042 1.48148E-6 " pathEditMode="relative" rAng="0" ptsTypes="FffFF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1022</Words>
  <Application>Microsoft Office PowerPoint</Application>
  <PresentationFormat>On-screen Show (4:3)</PresentationFormat>
  <Paragraphs>153</Paragraphs>
  <Slides>25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Microsoft Visio Drawing</vt:lpstr>
      <vt:lpstr>PowerPoint Presentation</vt:lpstr>
      <vt:lpstr>Nội dung</vt:lpstr>
      <vt:lpstr>Giới thiệu</vt:lpstr>
      <vt:lpstr>Vấn đề và giải pháp</vt:lpstr>
      <vt:lpstr>Vấn đề và giải pháp</vt:lpstr>
      <vt:lpstr>Vấn đề và giải pháp</vt:lpstr>
      <vt:lpstr>Hiện Thực</vt:lpstr>
      <vt:lpstr>Protocol</vt:lpstr>
      <vt:lpstr>Protocol</vt:lpstr>
      <vt:lpstr>Protocol</vt:lpstr>
      <vt:lpstr>Software Architecture</vt:lpstr>
      <vt:lpstr>Cashier - Hardware</vt:lpstr>
      <vt:lpstr>Cashier - Software</vt:lpstr>
      <vt:lpstr>Handheld</vt:lpstr>
      <vt:lpstr>Handheld</vt:lpstr>
      <vt:lpstr>Tổng kết</vt:lpstr>
      <vt:lpstr>Kết quả</vt:lpstr>
      <vt:lpstr>Hạn chế</vt:lpstr>
      <vt:lpstr>Hướng phát triển</vt:lpstr>
      <vt:lpstr>Demo</vt:lpstr>
      <vt:lpstr>Mô hình kết nối</vt:lpstr>
      <vt:lpstr>Timer Event</vt:lpstr>
      <vt:lpstr>PC Event</vt:lpstr>
      <vt:lpstr>Scanner Event</vt:lpstr>
      <vt:lpstr>Radio Event</vt:lpstr>
    </vt:vector>
  </TitlesOfParts>
  <Company>Katsu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Yamato</dc:creator>
  <cp:lastModifiedBy>Yamato</cp:lastModifiedBy>
  <cp:revision>38</cp:revision>
  <dcterms:created xsi:type="dcterms:W3CDTF">2011-12-25T13:19:09Z</dcterms:created>
  <dcterms:modified xsi:type="dcterms:W3CDTF">2011-12-27T17:27:05Z</dcterms:modified>
</cp:coreProperties>
</file>