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2E2AA56-DF97-4AE7-9D5F-F01E5EA9F656}"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FC8619-19E4-4DBA-9280-33F60F9672AE}" type="slidenum">
              <a:rPr lang="pt-BR" smtClean="0"/>
              <a:t>‹nº›</a:t>
            </a:fld>
            <a:endParaRPr lang="pt-BR"/>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pt-BR" smtClean="0"/>
              <a:t>Clique para editar o título mestre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B2E2AA56-DF97-4AE7-9D5F-F01E5EA9F656}"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FC8619-19E4-4DBA-9280-33F60F9672AE}" type="slidenum">
              <a:rPr lang="pt-BR" smtClean="0"/>
              <a:t>‹nº›</a:t>
            </a:fld>
            <a:endParaRPr lang="pt-B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pt-BR" smtClean="0"/>
              <a:t>Clique para editar o título mestre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2E2AA56-DF97-4AE7-9D5F-F01E5EA9F656}"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FC8619-19E4-4DBA-9280-33F60F9672AE}" type="slidenum">
              <a:rPr lang="pt-BR" smtClean="0"/>
              <a:t>‹nº›</a:t>
            </a:fld>
            <a:endParaRPr lang="pt-B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E2AA56-DF97-4AE7-9D5F-F01E5EA9F656}"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FC8619-19E4-4DBA-9280-33F60F9672AE}"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pt-BR" smtClean="0"/>
              <a:t>Clique para editar o título mestre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2E2AA56-DF97-4AE7-9D5F-F01E5EA9F656}"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FC8619-19E4-4DBA-9280-33F60F9672AE}" type="slidenum">
              <a:rPr lang="pt-BR" smtClean="0"/>
              <a:t>‹nº›</a:t>
            </a:fld>
            <a:endParaRPr lang="pt-B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2E2AA56-DF97-4AE7-9D5F-F01E5EA9F656}"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FFC8619-19E4-4DBA-9280-33F60F9672AE}"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pt-BR" smtClean="0"/>
              <a:t>Clique para editar o texto mestre</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2E2AA56-DF97-4AE7-9D5F-F01E5EA9F656}" type="datetimeFigureOut">
              <a:rPr lang="pt-BR" smtClean="0"/>
              <a:t>09/04/2018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FFC8619-19E4-4DBA-9280-33F60F9672AE}" type="slidenum">
              <a:rPr lang="pt-BR" smtClean="0"/>
              <a:t>‹nº›</a:t>
            </a:fld>
            <a:endParaRPr lang="pt-BR"/>
          </a:p>
        </p:txBody>
      </p:sp>
      <p:sp>
        <p:nvSpPr>
          <p:cNvPr id="10" name="Title 9"/>
          <p:cNvSpPr>
            <a:spLocks noGrp="1"/>
          </p:cNvSpPr>
          <p:nvPr>
            <p:ph type="title"/>
          </p:nvPr>
        </p:nvSpPr>
        <p:spPr/>
        <p:txBody>
          <a:bodyPr/>
          <a:lstStyle/>
          <a:p>
            <a:r>
              <a:rPr lang="pt-BR" smtClean="0"/>
              <a:t>Clique para editar o título mestre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2E2AA56-DF97-4AE7-9D5F-F01E5EA9F656}" type="datetimeFigureOut">
              <a:rPr lang="pt-BR" smtClean="0"/>
              <a:t>09/04/2018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FFC8619-19E4-4DBA-9280-33F60F9672AE}" type="slidenum">
              <a:rPr lang="pt-BR" smtClean="0"/>
              <a:t>‹nº›</a:t>
            </a:fld>
            <a:endParaRPr lang="pt-B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E2AA56-DF97-4AE7-9D5F-F01E5EA9F656}" type="datetimeFigureOut">
              <a:rPr lang="pt-BR" smtClean="0"/>
              <a:t>09/04/2018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FFC8619-19E4-4DBA-9280-33F60F9672AE}" type="slidenum">
              <a:rPr lang="pt-BR" smtClean="0"/>
              <a:t>‹nº›</a:t>
            </a:fld>
            <a:endParaRPr lang="pt-B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pt-BR" smtClean="0"/>
              <a:t>Clique para editar o título mestre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2E2AA56-DF97-4AE7-9D5F-F01E5EA9F656}"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FFC8619-19E4-4DBA-9280-33F60F9672AE}" type="slidenum">
              <a:rPr lang="pt-BR" smtClean="0"/>
              <a:t>‹nº›</a:t>
            </a:fld>
            <a:endParaRPr lang="pt-B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2E2AA56-DF97-4AE7-9D5F-F01E5EA9F656}"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FFC8619-19E4-4DBA-9280-33F60F9672AE}" type="slidenum">
              <a:rPr lang="pt-BR" smtClean="0"/>
              <a:t>‹nº›</a:t>
            </a:fld>
            <a:endParaRPr lang="pt-BR"/>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pt-BR" smtClean="0"/>
              <a:t>Clique para editar o título mestre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B2E2AA56-DF97-4AE7-9D5F-F01E5EA9F656}" type="datetimeFigureOut">
              <a:rPr lang="pt-BR" smtClean="0"/>
              <a:t>09/04/2018</a:t>
            </a:fld>
            <a:endParaRPr lang="pt-BR"/>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pt-B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6FFC8619-19E4-4DBA-9280-33F60F9672AE}"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evtecnologia.com.br/internet-das-coisas-iot/" TargetMode="External"/><Relationship Id="rId7" Type="http://schemas.openxmlformats.org/officeDocument/2006/relationships/hyperlink" Target="https://www.hpe.com/br/pt/what-is/internet-of-things.html" TargetMode="External"/><Relationship Id="rId2" Type="http://schemas.openxmlformats.org/officeDocument/2006/relationships/hyperlink" Target="https://conceito.de/internet" TargetMode="External"/><Relationship Id="rId1" Type="http://schemas.openxmlformats.org/officeDocument/2006/relationships/slideLayout" Target="../slideLayouts/slideLayout2.xml"/><Relationship Id="rId6" Type="http://schemas.openxmlformats.org/officeDocument/2006/relationships/hyperlink" Target="https://pt.wikipedia.org/wiki/Computador_de_placa_%C3%BAnica" TargetMode="External"/><Relationship Id="rId5" Type="http://schemas.openxmlformats.org/officeDocument/2006/relationships/hyperlink" Target="https://butecoopensource.github.io/nodemcu-lua-para-o-esp8266/" TargetMode="External"/><Relationship Id="rId4" Type="http://schemas.openxmlformats.org/officeDocument/2006/relationships/hyperlink" Target="https://www.citisystems.com.br/sensor-voce-sabe-que-quais-tip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268760"/>
            <a:ext cx="7810500"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32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75656" y="476672"/>
            <a:ext cx="6512511" cy="1143000"/>
          </a:xfrm>
        </p:spPr>
        <p:txBody>
          <a:bodyPr/>
          <a:lstStyle/>
          <a:p>
            <a:pPr marL="0" indent="0" algn="ctr">
              <a:buNone/>
            </a:pPr>
            <a:r>
              <a:rPr lang="pt-BR" dirty="0" smtClean="0"/>
              <a:t>O QUE É IOT?</a:t>
            </a:r>
            <a:endParaRPr lang="pt-BR" dirty="0"/>
          </a:p>
        </p:txBody>
      </p:sp>
      <p:sp>
        <p:nvSpPr>
          <p:cNvPr id="3" name="Espaço Reservado para Conteúdo 2"/>
          <p:cNvSpPr>
            <a:spLocks noGrp="1"/>
          </p:cNvSpPr>
          <p:nvPr>
            <p:ph sz="quarter" idx="13"/>
          </p:nvPr>
        </p:nvSpPr>
        <p:spPr>
          <a:xfrm>
            <a:off x="827584" y="1772816"/>
            <a:ext cx="7048872" cy="3978776"/>
          </a:xfrm>
        </p:spPr>
        <p:txBody>
          <a:bodyPr>
            <a:normAutofit/>
          </a:bodyPr>
          <a:lstStyle/>
          <a:p>
            <a:r>
              <a:rPr lang="pt-BR" dirty="0"/>
              <a:t>A Internet das Coisas ou Internet </a:t>
            </a:r>
            <a:r>
              <a:rPr lang="pt-BR" dirty="0" err="1"/>
              <a:t>of</a:t>
            </a:r>
            <a:r>
              <a:rPr lang="pt-BR" dirty="0"/>
              <a:t> </a:t>
            </a:r>
            <a:r>
              <a:rPr lang="pt-BR" dirty="0" err="1"/>
              <a:t>Things</a:t>
            </a:r>
            <a:r>
              <a:rPr lang="pt-BR" dirty="0"/>
              <a:t> (</a:t>
            </a:r>
            <a:r>
              <a:rPr lang="pt-BR" dirty="0" err="1"/>
              <a:t>IoT</a:t>
            </a:r>
            <a:r>
              <a:rPr lang="pt-BR" dirty="0"/>
              <a:t>) é um termo utilizado para descrever um paradigma tecnológico no qual os objetos físicos estão conectados em rede e são acessados através da Internet. E consiste apenas em sensores e outros dispositivos inteligentes. Entre seus usos estão a captação de dados operacionais de sensores remotos em plataformas de petróleo, a coleta de dados climáticos e o controle de termostatos inteligentes.</a:t>
            </a:r>
          </a:p>
        </p:txBody>
      </p:sp>
    </p:spTree>
    <p:extLst>
      <p:ext uri="{BB962C8B-B14F-4D97-AF65-F5344CB8AC3E}">
        <p14:creationId xmlns:p14="http://schemas.microsoft.com/office/powerpoint/2010/main" val="101573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7624" y="476672"/>
            <a:ext cx="6512511" cy="1143000"/>
          </a:xfrm>
        </p:spPr>
        <p:txBody>
          <a:bodyPr/>
          <a:lstStyle/>
          <a:p>
            <a:pPr marL="0" indent="0" algn="ctr">
              <a:buNone/>
            </a:pPr>
            <a:r>
              <a:rPr lang="pt-BR" dirty="0" smtClean="0"/>
              <a:t>BIBLIOGRAFIA</a:t>
            </a:r>
            <a:endParaRPr lang="pt-BR" dirty="0"/>
          </a:p>
        </p:txBody>
      </p:sp>
      <p:sp>
        <p:nvSpPr>
          <p:cNvPr id="3" name="Espaço Reservado para Conteúdo 2"/>
          <p:cNvSpPr>
            <a:spLocks noGrp="1"/>
          </p:cNvSpPr>
          <p:nvPr>
            <p:ph sz="quarter" idx="13"/>
          </p:nvPr>
        </p:nvSpPr>
        <p:spPr>
          <a:xfrm>
            <a:off x="539552" y="1628800"/>
            <a:ext cx="7768952" cy="4752528"/>
          </a:xfrm>
        </p:spPr>
        <p:txBody>
          <a:bodyPr/>
          <a:lstStyle/>
          <a:p>
            <a:r>
              <a:rPr lang="pt-BR" dirty="0">
                <a:hlinkClick r:id="rId2"/>
              </a:rPr>
              <a:t>https://</a:t>
            </a:r>
            <a:r>
              <a:rPr lang="pt-BR" dirty="0" smtClean="0">
                <a:hlinkClick r:id="rId2"/>
              </a:rPr>
              <a:t>conceito.de/internet</a:t>
            </a:r>
            <a:endParaRPr lang="pt-BR" dirty="0" smtClean="0"/>
          </a:p>
          <a:p>
            <a:r>
              <a:rPr lang="pt-BR" dirty="0" smtClean="0">
                <a:hlinkClick r:id="rId3"/>
              </a:rPr>
              <a:t>http</a:t>
            </a:r>
            <a:r>
              <a:rPr lang="pt-BR" dirty="0">
                <a:hlinkClick r:id="rId3"/>
              </a:rPr>
              <a:t>://devtecnologia.com.br/internet-das-coisas-iot</a:t>
            </a:r>
            <a:r>
              <a:rPr lang="pt-BR" dirty="0" smtClean="0">
                <a:hlinkClick r:id="rId3"/>
              </a:rPr>
              <a:t>/</a:t>
            </a:r>
            <a:endParaRPr lang="pt-BR" dirty="0" smtClean="0"/>
          </a:p>
          <a:p>
            <a:r>
              <a:rPr lang="pt-BR" dirty="0" smtClean="0">
                <a:hlinkClick r:id="rId4"/>
              </a:rPr>
              <a:t>https</a:t>
            </a:r>
            <a:r>
              <a:rPr lang="pt-BR" dirty="0">
                <a:hlinkClick r:id="rId4"/>
              </a:rPr>
              <a:t>://www.citisystems.com.br/sensor-voce-sabe-que-quais-tipos</a:t>
            </a:r>
            <a:r>
              <a:rPr lang="pt-BR" dirty="0" smtClean="0">
                <a:hlinkClick r:id="rId4"/>
              </a:rPr>
              <a:t>/</a:t>
            </a:r>
            <a:endParaRPr lang="pt-BR" dirty="0" smtClean="0"/>
          </a:p>
          <a:p>
            <a:r>
              <a:rPr lang="pt-BR" dirty="0" smtClean="0">
                <a:hlinkClick r:id="rId5"/>
              </a:rPr>
              <a:t>https</a:t>
            </a:r>
            <a:r>
              <a:rPr lang="pt-BR" dirty="0">
                <a:hlinkClick r:id="rId5"/>
              </a:rPr>
              <a:t>://butecoopensource.github.io/nodemcu-lua-para-o-esp8266</a:t>
            </a:r>
            <a:r>
              <a:rPr lang="pt-BR" dirty="0" smtClean="0">
                <a:hlinkClick r:id="rId5"/>
              </a:rPr>
              <a:t>/</a:t>
            </a:r>
            <a:endParaRPr lang="pt-BR" dirty="0" smtClean="0"/>
          </a:p>
          <a:p>
            <a:r>
              <a:rPr lang="pt-BR" dirty="0">
                <a:hlinkClick r:id="rId6"/>
              </a:rPr>
              <a:t>https://pt.wikipedia.org/wiki/Computador_de_placa_%</a:t>
            </a:r>
            <a:r>
              <a:rPr lang="pt-BR" dirty="0" smtClean="0">
                <a:hlinkClick r:id="rId6"/>
              </a:rPr>
              <a:t>C3%BAnica</a:t>
            </a:r>
            <a:endParaRPr lang="pt-BR" dirty="0" smtClean="0"/>
          </a:p>
          <a:p>
            <a:r>
              <a:rPr lang="pt-BR" dirty="0" smtClean="0">
                <a:hlinkClick r:id="rId7"/>
              </a:rPr>
              <a:t>https</a:t>
            </a:r>
            <a:r>
              <a:rPr lang="pt-BR" dirty="0">
                <a:hlinkClick r:id="rId7"/>
              </a:rPr>
              <a:t>://</a:t>
            </a:r>
            <a:r>
              <a:rPr lang="pt-BR" dirty="0" smtClean="0">
                <a:hlinkClick r:id="rId7"/>
              </a:rPr>
              <a:t>www.hpe.com/br/pt/what-is/internet-of-things.html</a:t>
            </a:r>
            <a:endParaRPr lang="pt-BR" dirty="0" smtClean="0"/>
          </a:p>
        </p:txBody>
      </p:sp>
    </p:spTree>
    <p:extLst>
      <p:ext uri="{BB962C8B-B14F-4D97-AF65-F5344CB8AC3E}">
        <p14:creationId xmlns:p14="http://schemas.microsoft.com/office/powerpoint/2010/main" val="47486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9632" y="476672"/>
            <a:ext cx="6512511" cy="1143000"/>
          </a:xfrm>
        </p:spPr>
        <p:txBody>
          <a:bodyPr/>
          <a:lstStyle/>
          <a:p>
            <a:pPr marL="0" indent="0" algn="ctr">
              <a:buNone/>
            </a:pPr>
            <a:r>
              <a:rPr lang="pt-BR" dirty="0" smtClean="0"/>
              <a:t>INTERNET</a:t>
            </a:r>
            <a:endParaRPr lang="pt-BR" dirty="0"/>
          </a:p>
        </p:txBody>
      </p:sp>
      <p:sp>
        <p:nvSpPr>
          <p:cNvPr id="3" name="Espaço Reservado para Conteúdo 2"/>
          <p:cNvSpPr>
            <a:spLocks noGrp="1"/>
          </p:cNvSpPr>
          <p:nvPr>
            <p:ph sz="quarter" idx="13"/>
          </p:nvPr>
        </p:nvSpPr>
        <p:spPr>
          <a:xfrm>
            <a:off x="1331640" y="2060848"/>
            <a:ext cx="6400800" cy="3474720"/>
          </a:xfrm>
        </p:spPr>
        <p:txBody>
          <a:bodyPr/>
          <a:lstStyle/>
          <a:p>
            <a:r>
              <a:rPr lang="pt-BR" dirty="0"/>
              <a:t>A Internet é uma rede mundial que interliga milhões de computadores em todo o mundo, de vários tipos e tamanhos, marcas e modelos e com diferentes sistemas </a:t>
            </a:r>
            <a:r>
              <a:rPr lang="pt-BR" dirty="0" err="1"/>
              <a:t>operacionais.Portanto</a:t>
            </a:r>
            <a:r>
              <a:rPr lang="pt-BR" dirty="0"/>
              <a:t>, dizendo de modo simples, é uma forma fácil e barata de fazer com que computadores distantes possam se comunicar.</a:t>
            </a:r>
          </a:p>
        </p:txBody>
      </p:sp>
    </p:spTree>
    <p:extLst>
      <p:ext uri="{BB962C8B-B14F-4D97-AF65-F5344CB8AC3E}">
        <p14:creationId xmlns:p14="http://schemas.microsoft.com/office/powerpoint/2010/main" val="241214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1640" y="404664"/>
            <a:ext cx="6512511" cy="1143000"/>
          </a:xfrm>
        </p:spPr>
        <p:txBody>
          <a:bodyPr/>
          <a:lstStyle/>
          <a:p>
            <a:pPr marL="0" indent="0" algn="ctr">
              <a:buNone/>
            </a:pPr>
            <a:r>
              <a:rPr lang="pt-BR" dirty="0" smtClean="0"/>
              <a:t>COISAS</a:t>
            </a:r>
            <a:endParaRPr lang="pt-BR" dirty="0"/>
          </a:p>
        </p:txBody>
      </p:sp>
      <p:sp>
        <p:nvSpPr>
          <p:cNvPr id="3" name="Espaço Reservado para Conteúdo 2"/>
          <p:cNvSpPr>
            <a:spLocks noGrp="1"/>
          </p:cNvSpPr>
          <p:nvPr>
            <p:ph sz="quarter" idx="13"/>
          </p:nvPr>
        </p:nvSpPr>
        <p:spPr>
          <a:xfrm>
            <a:off x="1403648" y="2060848"/>
            <a:ext cx="6400800" cy="3474720"/>
          </a:xfrm>
        </p:spPr>
        <p:txBody>
          <a:bodyPr/>
          <a:lstStyle/>
          <a:p>
            <a:r>
              <a:rPr lang="pt-BR" dirty="0"/>
              <a:t>Uma Coisa, no contexto da Internet das Coisas, é um objeto conectado que pode ser, por exemplo, uma pessoa com um monitor cardíaco, um animal rastreado em uma fazenda, um tanque industrial com sensores de nível, um carro com sensores que avisam a pressão dos pneus, uma lâmpada de iluminação pública de uma cidade, uma tomada em sua casa ou qualquer outro objeto natural ou construído pelo homem.</a:t>
            </a:r>
          </a:p>
        </p:txBody>
      </p:sp>
    </p:spTree>
    <p:extLst>
      <p:ext uri="{BB962C8B-B14F-4D97-AF65-F5344CB8AC3E}">
        <p14:creationId xmlns:p14="http://schemas.microsoft.com/office/powerpoint/2010/main" val="199687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1640" y="476672"/>
            <a:ext cx="6512511" cy="1143000"/>
          </a:xfrm>
        </p:spPr>
        <p:txBody>
          <a:bodyPr/>
          <a:lstStyle/>
          <a:p>
            <a:pPr marL="0" indent="0" algn="ctr">
              <a:buNone/>
            </a:pPr>
            <a:r>
              <a:rPr lang="pt-BR" dirty="0" smtClean="0"/>
              <a:t>SENSOR</a:t>
            </a:r>
            <a:endParaRPr lang="pt-BR" dirty="0"/>
          </a:p>
        </p:txBody>
      </p:sp>
      <p:sp>
        <p:nvSpPr>
          <p:cNvPr id="3" name="Espaço Reservado para Conteúdo 2"/>
          <p:cNvSpPr>
            <a:spLocks noGrp="1"/>
          </p:cNvSpPr>
          <p:nvPr>
            <p:ph sz="quarter" idx="13"/>
          </p:nvPr>
        </p:nvSpPr>
        <p:spPr>
          <a:xfrm>
            <a:off x="1403648" y="2204864"/>
            <a:ext cx="6408712" cy="3960440"/>
          </a:xfrm>
        </p:spPr>
        <p:txBody>
          <a:bodyPr>
            <a:normAutofit/>
          </a:bodyPr>
          <a:lstStyle/>
          <a:p>
            <a:r>
              <a:rPr lang="pt-BR" dirty="0"/>
              <a:t>Um sensor quando recebe uma entrada específica proveniente do ambiente, ele emite uma saída, que geralmente é um sinal capaz de ser convertido e interpretado por outros dispositivos que poderia ser um CLP ou uma IHM capaz de mostrar esta informação em uma tela por exemplo. No que tange aos sistemas elétricos, o que estou falando é que ao ser convertido, o sinal pode ser lido por um processador ou ser transmitido eletronicamente por uma rede de dados.</a:t>
            </a:r>
          </a:p>
        </p:txBody>
      </p:sp>
    </p:spTree>
    <p:extLst>
      <p:ext uri="{BB962C8B-B14F-4D97-AF65-F5344CB8AC3E}">
        <p14:creationId xmlns:p14="http://schemas.microsoft.com/office/powerpoint/2010/main" val="342281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9632" y="116632"/>
            <a:ext cx="6512511" cy="1143000"/>
          </a:xfrm>
        </p:spPr>
        <p:txBody>
          <a:bodyPr/>
          <a:lstStyle/>
          <a:p>
            <a:pPr marL="0" indent="0" algn="ctr">
              <a:buNone/>
            </a:pPr>
            <a:r>
              <a:rPr lang="pt-BR" dirty="0" smtClean="0"/>
              <a:t>TIPOS DE SENSORES</a:t>
            </a:r>
            <a:endParaRPr lang="pt-BR" dirty="0"/>
          </a:p>
        </p:txBody>
      </p:sp>
      <p:sp>
        <p:nvSpPr>
          <p:cNvPr id="3" name="Espaço Reservado para Conteúdo 2"/>
          <p:cNvSpPr>
            <a:spLocks noGrp="1"/>
          </p:cNvSpPr>
          <p:nvPr>
            <p:ph sz="quarter" idx="13"/>
          </p:nvPr>
        </p:nvSpPr>
        <p:spPr>
          <a:xfrm>
            <a:off x="467544" y="1052736"/>
            <a:ext cx="8352928" cy="5328592"/>
          </a:xfrm>
        </p:spPr>
        <p:txBody>
          <a:bodyPr/>
          <a:lstStyle/>
          <a:p>
            <a:r>
              <a:rPr lang="pt-BR" dirty="0" smtClean="0"/>
              <a:t>Acústico - Onda </a:t>
            </a:r>
            <a:r>
              <a:rPr lang="pt-BR" dirty="0"/>
              <a:t>(Amplitude, fase, polarização), espectro, velocidade de onda</a:t>
            </a:r>
            <a:r>
              <a:rPr lang="pt-BR" dirty="0" smtClean="0"/>
              <a:t>.</a:t>
            </a:r>
          </a:p>
          <a:p>
            <a:r>
              <a:rPr lang="pt-BR" dirty="0" smtClean="0"/>
              <a:t>Elétrico - Carregamento</a:t>
            </a:r>
            <a:r>
              <a:rPr lang="pt-BR" dirty="0"/>
              <a:t>, corrente, tensão, permissividade e </a:t>
            </a:r>
            <a:r>
              <a:rPr lang="pt-BR" dirty="0" smtClean="0"/>
              <a:t>condutividade.</a:t>
            </a:r>
          </a:p>
          <a:p>
            <a:r>
              <a:rPr lang="pt-BR" dirty="0" smtClean="0"/>
              <a:t>Magnético - Campo </a:t>
            </a:r>
            <a:r>
              <a:rPr lang="pt-BR" dirty="0"/>
              <a:t>magnético, fluxo magnético e </a:t>
            </a:r>
            <a:r>
              <a:rPr lang="pt-BR" dirty="0" smtClean="0"/>
              <a:t>permeabilidade.</a:t>
            </a:r>
          </a:p>
          <a:p>
            <a:r>
              <a:rPr lang="pt-BR" dirty="0" smtClean="0"/>
              <a:t>Óptico - Onda </a:t>
            </a:r>
            <a:r>
              <a:rPr lang="pt-BR" dirty="0"/>
              <a:t>(Amplitude, fase, polarização), velocidade de onda, índice de refração, emissividade, absorção, </a:t>
            </a:r>
            <a:r>
              <a:rPr lang="pt-BR" dirty="0" smtClean="0"/>
              <a:t>refletividade.</a:t>
            </a:r>
          </a:p>
          <a:p>
            <a:r>
              <a:rPr lang="pt-BR" dirty="0" smtClean="0"/>
              <a:t>Térmico - Temperatura</a:t>
            </a:r>
            <a:r>
              <a:rPr lang="pt-BR" dirty="0"/>
              <a:t>, fluxo, calor específico, condutividade </a:t>
            </a:r>
            <a:r>
              <a:rPr lang="pt-BR" dirty="0" smtClean="0"/>
              <a:t>térmica.</a:t>
            </a:r>
          </a:p>
          <a:p>
            <a:r>
              <a:rPr lang="pt-BR" dirty="0" smtClean="0"/>
              <a:t>Mecânico - Posição </a:t>
            </a:r>
            <a:r>
              <a:rPr lang="pt-BR" dirty="0"/>
              <a:t>(linear, angular), aceleração, força, massa, densidade, momento, torque, orientação</a:t>
            </a:r>
          </a:p>
        </p:txBody>
      </p:sp>
    </p:spTree>
    <p:extLst>
      <p:ext uri="{BB962C8B-B14F-4D97-AF65-F5344CB8AC3E}">
        <p14:creationId xmlns:p14="http://schemas.microsoft.com/office/powerpoint/2010/main" val="184872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1640" y="404664"/>
            <a:ext cx="6512511" cy="1143000"/>
          </a:xfrm>
        </p:spPr>
        <p:txBody>
          <a:bodyPr/>
          <a:lstStyle/>
          <a:p>
            <a:pPr marL="0" indent="0" algn="ctr">
              <a:buNone/>
            </a:pPr>
            <a:r>
              <a:rPr lang="pt-BR" dirty="0" smtClean="0"/>
              <a:t>MCU</a:t>
            </a:r>
            <a:endParaRPr lang="pt-BR" dirty="0"/>
          </a:p>
        </p:txBody>
      </p:sp>
      <p:sp>
        <p:nvSpPr>
          <p:cNvPr id="3" name="Espaço Reservado para Conteúdo 2"/>
          <p:cNvSpPr>
            <a:spLocks noGrp="1"/>
          </p:cNvSpPr>
          <p:nvPr>
            <p:ph sz="quarter" idx="13"/>
          </p:nvPr>
        </p:nvSpPr>
        <p:spPr>
          <a:xfrm>
            <a:off x="1403648" y="2420888"/>
            <a:ext cx="6400800" cy="3474720"/>
          </a:xfrm>
        </p:spPr>
        <p:txBody>
          <a:bodyPr/>
          <a:lstStyle/>
          <a:p>
            <a:r>
              <a:rPr lang="pt-BR" dirty="0"/>
              <a:t> O </a:t>
            </a:r>
            <a:r>
              <a:rPr lang="pt-BR" dirty="0" err="1"/>
              <a:t>NodeMCU</a:t>
            </a:r>
            <a:r>
              <a:rPr lang="pt-BR" dirty="0"/>
              <a:t> é um firmware e kit de desenvolvimento que permite a programação de protótipos para a Internet das Coisas (</a:t>
            </a:r>
            <a:r>
              <a:rPr lang="pt-BR" dirty="0" err="1"/>
              <a:t>IoT</a:t>
            </a:r>
            <a:r>
              <a:rPr lang="pt-BR" dirty="0"/>
              <a:t>). ... Além disso, integra módulos de GPIO, 1-Wire, I2C, SPI, PWM, ADC, entre outros, para facilitar o manuseio de módulos baseados no chip ESP8266.</a:t>
            </a:r>
          </a:p>
        </p:txBody>
      </p:sp>
    </p:spTree>
    <p:extLst>
      <p:ext uri="{BB962C8B-B14F-4D97-AF65-F5344CB8AC3E}">
        <p14:creationId xmlns:p14="http://schemas.microsoft.com/office/powerpoint/2010/main" val="101614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9632" y="260648"/>
            <a:ext cx="6512511" cy="1143000"/>
          </a:xfrm>
        </p:spPr>
        <p:txBody>
          <a:bodyPr/>
          <a:lstStyle/>
          <a:p>
            <a:pPr marL="0" indent="0" algn="ctr">
              <a:buNone/>
            </a:pPr>
            <a:r>
              <a:rPr lang="pt-BR" dirty="0" smtClean="0"/>
              <a:t>SBC</a:t>
            </a:r>
            <a:endParaRPr lang="pt-BR" dirty="0"/>
          </a:p>
        </p:txBody>
      </p:sp>
      <p:sp>
        <p:nvSpPr>
          <p:cNvPr id="3" name="Espaço Reservado para Conteúdo 2"/>
          <p:cNvSpPr>
            <a:spLocks noGrp="1"/>
          </p:cNvSpPr>
          <p:nvPr>
            <p:ph sz="quarter" idx="13"/>
          </p:nvPr>
        </p:nvSpPr>
        <p:spPr>
          <a:xfrm>
            <a:off x="1259632" y="1844824"/>
            <a:ext cx="6400800" cy="3978776"/>
          </a:xfrm>
        </p:spPr>
        <p:txBody>
          <a:bodyPr/>
          <a:lstStyle/>
          <a:p>
            <a:r>
              <a:rPr lang="pt-BR" b="1" dirty="0"/>
              <a:t>Computador de placa </a:t>
            </a:r>
            <a:r>
              <a:rPr lang="pt-BR" b="1" dirty="0" smtClean="0"/>
              <a:t>única (Single-</a:t>
            </a:r>
            <a:r>
              <a:rPr lang="pt-BR" b="1" dirty="0" err="1" smtClean="0"/>
              <a:t>Board</a:t>
            </a:r>
            <a:r>
              <a:rPr lang="pt-BR" b="1" dirty="0" smtClean="0"/>
              <a:t> Computer)</a:t>
            </a:r>
            <a:r>
              <a:rPr lang="pt-BR" dirty="0"/>
              <a:t> é um </a:t>
            </a:r>
            <a:r>
              <a:rPr lang="pt-BR" dirty="0" smtClean="0"/>
              <a:t>computador</a:t>
            </a:r>
            <a:r>
              <a:rPr lang="pt-BR" dirty="0"/>
              <a:t> onde todos os componentes electrónicos necessários para o seu funcionamento estão situados numa única placa de </a:t>
            </a:r>
            <a:r>
              <a:rPr lang="pt-BR" dirty="0" smtClean="0"/>
              <a:t>circuito impresso. </a:t>
            </a:r>
            <a:r>
              <a:rPr lang="pt-BR" dirty="0"/>
              <a:t>Estes computadores são geralmente usados em sistemas de controle, alarmes, sistemas de medidas, entre outros.</a:t>
            </a:r>
            <a:endParaRPr lang="pt-BR" dirty="0"/>
          </a:p>
        </p:txBody>
      </p:sp>
    </p:spTree>
    <p:extLst>
      <p:ext uri="{BB962C8B-B14F-4D97-AF65-F5344CB8AC3E}">
        <p14:creationId xmlns:p14="http://schemas.microsoft.com/office/powerpoint/2010/main" val="182497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1640" y="404664"/>
            <a:ext cx="6512511" cy="1512168"/>
          </a:xfrm>
        </p:spPr>
        <p:txBody>
          <a:bodyPr/>
          <a:lstStyle/>
          <a:p>
            <a:pPr marL="0" indent="0" algn="ctr">
              <a:buNone/>
            </a:pPr>
            <a:r>
              <a:rPr lang="pt-BR" dirty="0" smtClean="0"/>
              <a:t>TOPOLOGIA FÍSICA (CENÁRIO)</a:t>
            </a:r>
            <a:endParaRPr lang="pt-BR" dirty="0"/>
          </a:p>
        </p:txBody>
      </p:sp>
      <p:pic>
        <p:nvPicPr>
          <p:cNvPr id="205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331913" y="2592955"/>
            <a:ext cx="6400800" cy="3273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1992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03648" y="476672"/>
            <a:ext cx="6512511" cy="1143000"/>
          </a:xfrm>
        </p:spPr>
        <p:txBody>
          <a:bodyPr/>
          <a:lstStyle/>
          <a:p>
            <a:pPr marL="0" indent="0" algn="ctr">
              <a:buNone/>
            </a:pPr>
            <a:r>
              <a:rPr lang="pt-BR" dirty="0" smtClean="0"/>
              <a:t>CENÁRIO</a:t>
            </a:r>
            <a:endParaRPr lang="pt-BR" dirty="0"/>
          </a:p>
        </p:txBody>
      </p:sp>
      <p:sp>
        <p:nvSpPr>
          <p:cNvPr id="3" name="Espaço Reservado para Conteúdo 2"/>
          <p:cNvSpPr>
            <a:spLocks noGrp="1"/>
          </p:cNvSpPr>
          <p:nvPr>
            <p:ph sz="quarter" idx="13"/>
          </p:nvPr>
        </p:nvSpPr>
        <p:spPr>
          <a:xfrm>
            <a:off x="683568" y="1844824"/>
            <a:ext cx="7992888" cy="4194800"/>
          </a:xfrm>
        </p:spPr>
        <p:txBody>
          <a:bodyPr/>
          <a:lstStyle/>
          <a:p>
            <a:r>
              <a:rPr lang="pt-BR" dirty="0" smtClean="0"/>
              <a:t>No Cenário, o </a:t>
            </a:r>
            <a:r>
              <a:rPr lang="pt-BR" dirty="0" err="1" smtClean="0"/>
              <a:t>NodeMCU</a:t>
            </a:r>
            <a:r>
              <a:rPr lang="pt-BR" dirty="0" smtClean="0"/>
              <a:t> irá comunicar todos os elementos no cenário estão conectados no Node. O SBC irá interceptar com o MCU para enfiar as informações que o usuário irá mandar via Wireless na WLAN. Fazendo assim o usuário querer optar ligar os elementos pelo </a:t>
            </a:r>
            <a:r>
              <a:rPr lang="pt-BR" smtClean="0"/>
              <a:t>o celular.</a:t>
            </a:r>
            <a:endParaRPr lang="pt-BR" dirty="0"/>
          </a:p>
        </p:txBody>
      </p:sp>
    </p:spTree>
    <p:extLst>
      <p:ext uri="{BB962C8B-B14F-4D97-AF65-F5344CB8AC3E}">
        <p14:creationId xmlns:p14="http://schemas.microsoft.com/office/powerpoint/2010/main" val="2416930294"/>
      </p:ext>
    </p:extLst>
  </p:cSld>
  <p:clrMapOvr>
    <a:masterClrMapping/>
  </p:clrMapOvr>
</p:sld>
</file>

<file path=ppt/theme/theme1.xml><?xml version="1.0" encoding="utf-8"?>
<a:theme xmlns:a="http://schemas.openxmlformats.org/drawingml/2006/main" name="Integração">
  <a:themeElements>
    <a:clrScheme name="Integração">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ntegração">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tegração">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45</TotalTime>
  <Words>543</Words>
  <Application>Microsoft Office PowerPoint</Application>
  <PresentationFormat>Apresentação na tela (4:3)</PresentationFormat>
  <Paragraphs>29</Paragraphs>
  <Slides>11</Slides>
  <Notes>0</Notes>
  <HiddenSlides>0</HiddenSlides>
  <MMClips>0</MMClips>
  <ScaleCrop>false</ScaleCrop>
  <HeadingPairs>
    <vt:vector size="4" baseType="variant">
      <vt:variant>
        <vt:lpstr>Tema</vt:lpstr>
      </vt:variant>
      <vt:variant>
        <vt:i4>1</vt:i4>
      </vt:variant>
      <vt:variant>
        <vt:lpstr>Títulos de slides</vt:lpstr>
      </vt:variant>
      <vt:variant>
        <vt:i4>11</vt:i4>
      </vt:variant>
    </vt:vector>
  </HeadingPairs>
  <TitlesOfParts>
    <vt:vector size="12" baseType="lpstr">
      <vt:lpstr>Integração</vt:lpstr>
      <vt:lpstr>Apresentação do PowerPoint</vt:lpstr>
      <vt:lpstr>INTERNET</vt:lpstr>
      <vt:lpstr>COISAS</vt:lpstr>
      <vt:lpstr>SENSOR</vt:lpstr>
      <vt:lpstr>TIPOS DE SENSORES</vt:lpstr>
      <vt:lpstr>MCU</vt:lpstr>
      <vt:lpstr>SBC</vt:lpstr>
      <vt:lpstr>TOPOLOGIA FÍSICA (CENÁRIO)</vt:lpstr>
      <vt:lpstr>CENÁRIO</vt:lpstr>
      <vt:lpstr>O QUE É IOT?</vt:lpstr>
      <vt:lpstr>BIBLIOGRAFIA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Daniel</dc:creator>
  <cp:lastModifiedBy>Daniel</cp:lastModifiedBy>
  <cp:revision>6</cp:revision>
  <dcterms:created xsi:type="dcterms:W3CDTF">2018-04-10T01:08:12Z</dcterms:created>
  <dcterms:modified xsi:type="dcterms:W3CDTF">2018-04-10T01:53:54Z</dcterms:modified>
</cp:coreProperties>
</file>