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8.gif" ContentType="image/gif"/>
  <Override PartName="/ppt/media/image7.png" ContentType="image/png"/>
  <Override PartName="/ppt/media/image6.png" ContentType="image/png"/>
  <Override PartName="/ppt/media/image5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1.jpeg" ContentType="image/jpe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133720" y="685800"/>
            <a:ext cx="60955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133720" y="2595960"/>
            <a:ext cx="60955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133720" y="68580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257080" y="68580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257080" y="259596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2133720" y="259596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133720" y="68580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257080" y="68580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4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651280" y="2595600"/>
            <a:ext cx="2185920" cy="1744200"/>
          </a:xfrm>
          <a:prstGeom prst="rect">
            <a:avLst/>
          </a:prstGeom>
          <a:ln>
            <a:noFill/>
          </a:ln>
        </p:spPr>
      </p:pic>
      <p:pic>
        <p:nvPicPr>
          <p:cNvPr descr="" id="4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27920" y="2595600"/>
            <a:ext cx="2185920" cy="1744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2133720" y="685800"/>
            <a:ext cx="6095520" cy="3657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133720" y="685800"/>
            <a:ext cx="6095520" cy="3657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133720" y="685800"/>
            <a:ext cx="2974320" cy="3657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257080" y="685800"/>
            <a:ext cx="2974320" cy="3657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777240" y="4381920"/>
            <a:ext cx="7543440" cy="456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133720" y="68580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133720" y="259596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257080" y="685800"/>
            <a:ext cx="2974320" cy="3657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2133720" y="685800"/>
            <a:ext cx="6095520" cy="3657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133720" y="685800"/>
            <a:ext cx="2974320" cy="3657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257080" y="68580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257080" y="259596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133720" y="68580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257080" y="68580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133720" y="2595960"/>
            <a:ext cx="609516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133720" y="685800"/>
            <a:ext cx="60955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133720" y="2595960"/>
            <a:ext cx="60955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133720" y="68580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257080" y="68580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257080" y="259596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2133720" y="259596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2133720" y="68580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257080" y="68580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8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651280" y="2595600"/>
            <a:ext cx="2185920" cy="1744200"/>
          </a:xfrm>
          <a:prstGeom prst="rect">
            <a:avLst/>
          </a:prstGeom>
          <a:ln>
            <a:noFill/>
          </a:ln>
        </p:spPr>
      </p:pic>
      <p:pic>
        <p:nvPicPr>
          <p:cNvPr descr="" id="8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27920" y="2595600"/>
            <a:ext cx="2185920" cy="1744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133720" y="685800"/>
            <a:ext cx="6095520" cy="3657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133720" y="685800"/>
            <a:ext cx="2974320" cy="3657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257080" y="685800"/>
            <a:ext cx="2974320" cy="3657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777240" y="4381920"/>
            <a:ext cx="7543440" cy="456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33720" y="68580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133720" y="259596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257080" y="685800"/>
            <a:ext cx="2974320" cy="3657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33720" y="685800"/>
            <a:ext cx="2974320" cy="3657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257080" y="68580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257080" y="259596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33720" y="68580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257080" y="68580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133720" y="2595960"/>
            <a:ext cx="609516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>
            <a:gsLst>
              <a:gs pos="0">
                <a:srgbClr val="504652"/>
              </a:gs>
              <a:gs pos="100000">
                <a:srgbClr val="242852"/>
              </a:gs>
            </a:gsLst>
            <a:lin ang="5400000"/>
          </a:gradFill>
          <a:ln w="19080">
            <a:noFill/>
          </a:ln>
        </p:spPr>
      </p:sp>
      <p:sp>
        <p:nvSpPr>
          <p:cNvPr id="1" name="CustomShape 2"/>
          <p:cNvSpPr/>
          <p:nvPr/>
        </p:nvSpPr>
        <p:spPr>
          <a:xfrm rot="19724400">
            <a:off x="1373040" y="1038600"/>
            <a:ext cx="7240320" cy="5706720"/>
          </a:xfrm>
          <a:prstGeom prst="ellipse">
            <a:avLst/>
          </a:prstGeom>
          <a:gradFill>
            <a:gsLst>
              <a:gs pos="0">
                <a:srgbClr val="c4bcc6"/>
              </a:gs>
              <a:gs pos="100000">
                <a:srgbClr val="242852"/>
              </a:gs>
            </a:gsLst>
            <a:path path="circle"/>
          </a:gradFill>
          <a:ln w="19080">
            <a:noFill/>
          </a:ln>
        </p:spPr>
      </p:sp>
      <p:sp>
        <p:nvSpPr>
          <p:cNvPr id="2" name="CustomShape 3"/>
          <p:cNvSpPr/>
          <p:nvPr/>
        </p:nvSpPr>
        <p:spPr>
          <a:xfrm rot="17656800">
            <a:off x="-273960" y="1165680"/>
            <a:ext cx="5538240" cy="4480200"/>
          </a:xfrm>
          <a:prstGeom prst="ellipse">
            <a:avLst/>
          </a:prstGeom>
          <a:gradFill>
            <a:gsLst>
              <a:gs pos="0">
                <a:srgbClr val="c4bcc6"/>
              </a:gs>
              <a:gs pos="100000">
                <a:srgbClr val="242852"/>
              </a:gs>
            </a:gsLst>
            <a:path path="circle"/>
          </a:gradFill>
          <a:ln w="19080">
            <a:noFill/>
          </a:ln>
        </p:spPr>
      </p:sp>
      <p:sp>
        <p:nvSpPr>
          <p:cNvPr id="3" name="CustomShape 4"/>
          <p:cNvSpPr/>
          <p:nvPr/>
        </p:nvSpPr>
        <p:spPr>
          <a:xfrm rot="19724400">
            <a:off x="3277800" y="117000"/>
            <a:ext cx="6478920" cy="4754520"/>
          </a:xfrm>
          <a:prstGeom prst="ellipse">
            <a:avLst/>
          </a:prstGeom>
          <a:gradFill>
            <a:gsLst>
              <a:gs pos="0">
                <a:srgbClr val="c4bcc6"/>
              </a:gs>
              <a:gs pos="100000">
                <a:srgbClr val="242852"/>
              </a:gs>
            </a:gsLst>
            <a:path path="circle"/>
          </a:gradFill>
          <a:ln w="1908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1828800" y="3164400"/>
            <a:ext cx="456840" cy="1024200"/>
          </a:xfrm>
          <a:prstGeom prst="rect">
            <a:avLst/>
          </a:prstGeom>
          <a:noFill/>
          <a:ln>
            <a:noFill/>
          </a:ln>
        </p:spPr>
        <p:txBody>
          <a:bodyPr anchor="ctr" bIns="9000" lIns="0" rIns="0" tIns="9000"/>
          <a:p>
            <a:pPr>
              <a:lnSpc>
                <a:spcPct val="100000"/>
              </a:lnSpc>
            </a:pPr>
            <a:r>
              <a:rPr lang="fr-FR" sz="6600">
                <a:solidFill>
                  <a:srgbClr val="ffffff"/>
                </a:solidFill>
                <a:latin typeface="Palatino Linotype"/>
              </a:rPr>
              <a:t>{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777240" y="1219320"/>
            <a:ext cx="7543440" cy="2152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fr-FR" sz="6000">
                <a:solidFill>
                  <a:srgbClr val="ffffff"/>
                </a:solidFill>
                <a:latin typeface="Palatino Linotype"/>
              </a:rPr>
              <a:t>Click to edit the title text formatCliquez et modifiez le titre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6172200" y="6154560"/>
            <a:ext cx="213336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fr-FR" sz="1100">
                <a:solidFill>
                  <a:srgbClr val="ffffff"/>
                </a:solidFill>
                <a:latin typeface="Palatino Linotype"/>
              </a:rPr>
              <a:t>26/03/2014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22960" y="5842080"/>
            <a:ext cx="2133360" cy="304560"/>
          </a:xfrm>
          <a:prstGeom prst="rect">
            <a:avLst/>
          </a:prstGeom>
        </p:spPr>
        <p:txBody>
          <a:bodyPr anchor="b" bIns="9000"/>
          <a:p>
            <a:pPr>
              <a:lnSpc>
                <a:spcPct val="100000"/>
              </a:lnSpc>
            </a:pPr>
            <a:fld id="{5B8383BD-B8E0-41FC-9DAB-974EF6B7FB28}" type="slidenum">
              <a:rPr lang="fr-FR" sz="1600">
                <a:solidFill>
                  <a:srgbClr val="ffffff"/>
                </a:solidFill>
                <a:latin typeface="Palatino Linotype"/>
              </a:rPr>
              <a:t>&lt;number&gt;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822960" y="6154560"/>
            <a:ext cx="4571640" cy="36468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>
            <a:gsLst>
              <a:gs pos="0">
                <a:srgbClr val="504652"/>
              </a:gs>
              <a:gs pos="100000">
                <a:srgbClr val="242852"/>
              </a:gs>
            </a:gsLst>
            <a:lin ang="5400000"/>
          </a:gradFill>
          <a:ln w="19080">
            <a:noFill/>
          </a:ln>
        </p:spPr>
      </p:sp>
      <p:sp>
        <p:nvSpPr>
          <p:cNvPr id="45" name="CustomShape 2"/>
          <p:cNvSpPr/>
          <p:nvPr/>
        </p:nvSpPr>
        <p:spPr>
          <a:xfrm rot="19724400">
            <a:off x="1373040" y="1038600"/>
            <a:ext cx="7240320" cy="5706720"/>
          </a:xfrm>
          <a:prstGeom prst="ellipse">
            <a:avLst/>
          </a:prstGeom>
          <a:gradFill>
            <a:gsLst>
              <a:gs pos="0">
                <a:srgbClr val="c4bcc6"/>
              </a:gs>
              <a:gs pos="100000">
                <a:srgbClr val="242852"/>
              </a:gs>
            </a:gsLst>
            <a:path path="circle"/>
          </a:gradFill>
          <a:ln w="19080">
            <a:noFill/>
          </a:ln>
        </p:spPr>
      </p:sp>
      <p:sp>
        <p:nvSpPr>
          <p:cNvPr id="46" name="CustomShape 3"/>
          <p:cNvSpPr/>
          <p:nvPr/>
        </p:nvSpPr>
        <p:spPr>
          <a:xfrm rot="17656800">
            <a:off x="-273960" y="1165680"/>
            <a:ext cx="5538240" cy="4480200"/>
          </a:xfrm>
          <a:prstGeom prst="ellipse">
            <a:avLst/>
          </a:prstGeom>
          <a:gradFill>
            <a:gsLst>
              <a:gs pos="0">
                <a:srgbClr val="c4bcc6"/>
              </a:gs>
              <a:gs pos="100000">
                <a:srgbClr val="242852"/>
              </a:gs>
            </a:gsLst>
            <a:path path="circle"/>
          </a:gradFill>
          <a:ln w="19080">
            <a:noFill/>
          </a:ln>
        </p:spPr>
      </p:sp>
      <p:sp>
        <p:nvSpPr>
          <p:cNvPr id="47" name="CustomShape 4"/>
          <p:cNvSpPr/>
          <p:nvPr/>
        </p:nvSpPr>
        <p:spPr>
          <a:xfrm rot="19724400">
            <a:off x="3277800" y="117000"/>
            <a:ext cx="6478920" cy="4754520"/>
          </a:xfrm>
          <a:prstGeom prst="ellipse">
            <a:avLst/>
          </a:prstGeom>
          <a:gradFill>
            <a:gsLst>
              <a:gs pos="0">
                <a:srgbClr val="c4bcc6"/>
              </a:gs>
              <a:gs pos="100000">
                <a:srgbClr val="242852"/>
              </a:gs>
            </a:gsLst>
            <a:path path="circle"/>
          </a:gradFill>
          <a:ln w="19080">
            <a:noFill/>
          </a:ln>
        </p:spPr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2133720" y="685800"/>
            <a:ext cx="6095520" cy="3657240"/>
          </a:xfrm>
          <a:prstGeom prst="rect">
            <a:avLst/>
          </a:prstGeom>
        </p:spPr>
        <p:txBody>
          <a:bodyPr anchor="ctr"/>
          <a:p>
            <a:pPr>
              <a:buSzPct val="25000"/>
              <a:buFont typeface="StarSymbol"/>
              <a:buChar char=""/>
            </a:pPr>
            <a:r>
              <a:rPr lang="fr-FR" sz="2100">
                <a:solidFill>
                  <a:srgbClr val="ffffff"/>
                </a:solidFill>
                <a:latin typeface="Palatino Linotype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 sz="2100">
                <a:solidFill>
                  <a:srgbClr val="ffffff"/>
                </a:solidFill>
                <a:latin typeface="Palatino Linotype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 sz="2100">
                <a:solidFill>
                  <a:srgbClr val="ffffff"/>
                </a:solidFill>
                <a:latin typeface="Palatino Linotype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 sz="2100">
                <a:solidFill>
                  <a:srgbClr val="ffffff"/>
                </a:solidFill>
                <a:latin typeface="Palatino Linotype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 sz="2100">
                <a:solidFill>
                  <a:srgbClr val="ffffff"/>
                </a:solidFill>
                <a:latin typeface="Palatino Linotype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 sz="2100">
                <a:solidFill>
                  <a:srgbClr val="ffffff"/>
                </a:solidFill>
                <a:latin typeface="Palatino Linotype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"/>
            </a:pPr>
            <a:r>
              <a:rPr lang="fr-FR" sz="2100">
                <a:solidFill>
                  <a:srgbClr val="ffffff"/>
                </a:solidFill>
                <a:latin typeface="Palatino Linotype"/>
              </a:rPr>
              <a:t>Seventh Outline LevelCliquez pour modifier les styles du texte du masque</a:t>
            </a:r>
            <a:endParaRPr/>
          </a:p>
          <a:p>
            <a:pPr lvl="1">
              <a:lnSpc>
                <a:spcPct val="100000"/>
              </a:lnSpc>
              <a:buSzPct val="25000"/>
              <a:buFont charset="2" typeface="Wingdings"/>
              <a:buChar char=""/>
            </a:pPr>
            <a:r>
              <a:rPr lang="fr-FR" sz="1900">
                <a:solidFill>
                  <a:srgbClr val="ffffff"/>
                </a:solidFill>
                <a:latin typeface="Palatino Linotype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SzPct val="25000"/>
              <a:buFont charset="2" typeface="Wingdings"/>
              <a:buChar char=""/>
            </a:pPr>
            <a:r>
              <a:rPr lang="fr-FR" sz="1700">
                <a:solidFill>
                  <a:srgbClr val="ffffff"/>
                </a:solidFill>
                <a:latin typeface="Palatino Linotype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SzPct val="25000"/>
              <a:buFont charset="2" typeface="Wingdings"/>
              <a:buChar char=""/>
            </a:pPr>
            <a:r>
              <a:rPr lang="fr-FR" sz="1600">
                <a:solidFill>
                  <a:srgbClr val="ffffff"/>
                </a:solidFill>
                <a:latin typeface="Palatino Linotype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SzPct val="25000"/>
              <a:buFont charset="2" typeface="Wingdings"/>
              <a:buChar char=""/>
            </a:pPr>
            <a:r>
              <a:rPr lang="fr-FR" sz="1500">
                <a:solidFill>
                  <a:srgbClr val="ffffff"/>
                </a:solidFill>
                <a:latin typeface="Palatino Linotype"/>
              </a:rPr>
              <a:t>Cinquième niveau</a:t>
            </a:r>
            <a:endParaRPr/>
          </a:p>
        </p:txBody>
      </p: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0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fr-FR" sz="4900">
                <a:solidFill>
                  <a:srgbClr val="ffffff"/>
                </a:solidFill>
                <a:latin typeface="Palatino Linotype"/>
              </a:rPr>
              <a:t>Click to edit the title text formatCliquez et modifiez le titre</a:t>
            </a:r>
            <a:endParaRPr/>
          </a:p>
        </p:txBody>
      </p:sp>
      <p:sp>
        <p:nvSpPr>
          <p:cNvPr id="50" name="PlaceHolder 7"/>
          <p:cNvSpPr>
            <a:spLocks noGrp="1"/>
          </p:cNvSpPr>
          <p:nvPr>
            <p:ph type="dt"/>
          </p:nvPr>
        </p:nvSpPr>
        <p:spPr>
          <a:xfrm>
            <a:off x="6172200" y="6154560"/>
            <a:ext cx="213336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fr-FR" sz="1100">
                <a:solidFill>
                  <a:srgbClr val="ffffff"/>
                </a:solidFill>
                <a:latin typeface="Palatino Linotype"/>
              </a:rPr>
              <a:t>26/03/2014</a:t>
            </a:r>
            <a:endParaRPr/>
          </a:p>
        </p:txBody>
      </p:sp>
      <p:sp>
        <p:nvSpPr>
          <p:cNvPr id="51" name="PlaceHolder 8"/>
          <p:cNvSpPr>
            <a:spLocks noGrp="1"/>
          </p:cNvSpPr>
          <p:nvPr>
            <p:ph type="sldNum"/>
          </p:nvPr>
        </p:nvSpPr>
        <p:spPr>
          <a:xfrm>
            <a:off x="822960" y="5842080"/>
            <a:ext cx="2133360" cy="304560"/>
          </a:xfrm>
          <a:prstGeom prst="rect">
            <a:avLst/>
          </a:prstGeom>
        </p:spPr>
        <p:txBody>
          <a:bodyPr anchor="b" bIns="9000"/>
          <a:p>
            <a:pPr>
              <a:lnSpc>
                <a:spcPct val="100000"/>
              </a:lnSpc>
            </a:pPr>
            <a:fld id="{964C84DA-4BEB-43AA-B497-E11FA5A41A64}" type="slidenum">
              <a:rPr lang="fr-FR" sz="1600">
                <a:solidFill>
                  <a:srgbClr val="ffffff"/>
                </a:solidFill>
                <a:latin typeface="Palatino Linotype"/>
              </a:rPr>
              <a:t>&lt;number&gt;</a:t>
            </a:fld>
            <a:endParaRPr/>
          </a:p>
        </p:txBody>
      </p:sp>
      <p:sp>
        <p:nvSpPr>
          <p:cNvPr id="52" name="PlaceHolder 9"/>
          <p:cNvSpPr>
            <a:spLocks noGrp="1"/>
          </p:cNvSpPr>
          <p:nvPr>
            <p:ph type="ftr"/>
          </p:nvPr>
        </p:nvSpPr>
        <p:spPr>
          <a:xfrm>
            <a:off x="822960" y="6154560"/>
            <a:ext cx="4571640" cy="36468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62120" y="843480"/>
            <a:ext cx="7543440" cy="14011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fr-FR" sz="4000">
                <a:solidFill>
                  <a:srgbClr val="ffffff"/>
                </a:solidFill>
                <a:latin typeface="Palatino Linotype"/>
              </a:rPr>
              <a:t>Conception et Architecture Orientées Objet 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2133720" y="3375360"/>
            <a:ext cx="6171840" cy="685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2100">
                <a:solidFill>
                  <a:srgbClr val="ffffff"/>
                </a:solidFill>
                <a:latin typeface="Palatino Linotype"/>
              </a:rPr>
              <a:t>Conception et architecture d'une plate-forme web de gestion d'enchères type «eBay » </a:t>
            </a:r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5517000" y="5161320"/>
            <a:ext cx="3271320" cy="913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Palatino Linotype"/>
              </a:rPr>
              <a:t>ESIEA 2013/2014 4A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Palatino Linotype"/>
              </a:rPr>
              <a:t>DEVIN Antoine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Palatino Linotype"/>
              </a:rPr>
              <a:t>LANGRENAY Pierre</a:t>
            </a:r>
            <a:endParaRPr/>
          </a:p>
        </p:txBody>
      </p:sp>
      <p:pic>
        <p:nvPicPr>
          <p:cNvPr descr="" id="90" name="Image 5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4822920"/>
            <a:ext cx="2244960" cy="12610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503720" y="1528920"/>
            <a:ext cx="6095520" cy="3657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SzPct val="25000"/>
              <a:buFont typeface="Palatino Linotype"/>
              <a:buAutoNum type="romanUcPeriod"/>
            </a:pPr>
            <a:r>
              <a:rPr lang="fr-FR" sz="2100">
                <a:solidFill>
                  <a:srgbClr val="ffffff"/>
                </a:solidFill>
                <a:latin typeface="Palatino Linotype"/>
              </a:rPr>
              <a:t>Infrastructure et Architecture du système d’enchères web dans une configuration de production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Palatino Linotype"/>
              <a:buAutoNum type="romanUcPeriod"/>
            </a:pPr>
            <a:r>
              <a:rPr lang="fr-FR" sz="2100">
                <a:solidFill>
                  <a:srgbClr val="ffffff"/>
                </a:solidFill>
                <a:latin typeface="Palatino Linotype"/>
              </a:rPr>
              <a:t>Digrammes UML des classes du modèle objet proposé pour répondre aux spécifications du prototype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777240" y="437040"/>
            <a:ext cx="7543440" cy="9140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fr-FR" sz="4900">
                <a:solidFill>
                  <a:srgbClr val="ffffff"/>
                </a:solidFill>
                <a:latin typeface="Palatino Linotype"/>
              </a:rPr>
              <a:t>PLAN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656000" y="2808000"/>
            <a:ext cx="6095520" cy="3657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SzPct val="25000"/>
              <a:buFont charset="2" typeface="Wingdings"/>
              <a:buChar char=""/>
            </a:pPr>
            <a:r>
              <a:rPr lang="fr-FR" sz="2100">
                <a:solidFill>
                  <a:srgbClr val="ffffff"/>
                </a:solidFill>
                <a:latin typeface="Palatino Linotype"/>
              </a:rPr>
              <a:t>Le serveur d’application Java utilisé est </a:t>
            </a:r>
            <a:r>
              <a:rPr b="1" lang="fr-FR" sz="2100">
                <a:solidFill>
                  <a:srgbClr val="ffffff"/>
                </a:solidFill>
                <a:latin typeface="Palatino Linotype"/>
              </a:rPr>
              <a:t>Jboss</a:t>
            </a:r>
            <a:r>
              <a:rPr lang="fr-FR" sz="2100">
                <a:solidFill>
                  <a:srgbClr val="ffffff"/>
                </a:solidFill>
                <a:latin typeface="Palatino Linotype"/>
              </a:rPr>
              <a:t> car celui-ci regroupe plusieurs Framework, un serveur web Tomcat ainsi qu’un système de gestion de règles de métier.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"/>
            </a:pPr>
            <a:r>
              <a:rPr lang="fr-FR" sz="2100">
                <a:solidFill>
                  <a:srgbClr val="ffffff"/>
                </a:solidFill>
                <a:latin typeface="Palatino Linotype"/>
              </a:rPr>
              <a:t>Le serveur de base de données où sont stocker toutes les enchères et tous les différents comptes utilisateur est MySQL.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864000" y="1584000"/>
            <a:ext cx="7543440" cy="9140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fr-FR" sz="4900">
                <a:solidFill>
                  <a:srgbClr val="ffffff"/>
                </a:solidFill>
                <a:latin typeface="Palatino Linotype"/>
              </a:rPr>
              <a:t>Infrastructure du système d’enchères web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44000" y="144000"/>
            <a:ext cx="5832000" cy="6192000"/>
          </a:xfrm>
          <a:prstGeom prst="rect">
            <a:avLst/>
          </a:prstGeom>
          <a:ln>
            <a:noFill/>
          </a:ln>
        </p:spPr>
      </p:pic>
      <p:sp>
        <p:nvSpPr>
          <p:cNvPr id="96" name="TextShape 1"/>
          <p:cNvSpPr txBox="1"/>
          <p:nvPr/>
        </p:nvSpPr>
        <p:spPr>
          <a:xfrm>
            <a:off x="3600000" y="6421680"/>
            <a:ext cx="25534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fr-FR">
                <a:solidFill>
                  <a:srgbClr val="ffffff"/>
                </a:solidFill>
              </a:rPr>
              <a:t>Voir le fichier sur le GIT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