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9" r:id="rId13"/>
    <p:sldId id="267" r:id="rId14"/>
    <p:sldId id="268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6" autoAdjust="0"/>
    <p:restoredTop sz="94660"/>
  </p:normalViewPr>
  <p:slideViewPr>
    <p:cSldViewPr snapToGrid="0">
      <p:cViewPr varScale="1">
        <p:scale>
          <a:sx n="72" d="100"/>
          <a:sy n="72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Kal Academy</a:t>
            </a:r>
          </a:p>
        </p:txBody>
      </p:sp>
    </p:spTree>
    <p:extLst>
      <p:ext uri="{BB962C8B-B14F-4D97-AF65-F5344CB8AC3E}">
        <p14:creationId xmlns:p14="http://schemas.microsoft.com/office/powerpoint/2010/main" val="2946166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assembler translates assembly-language instructions into machine code.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873" y="3714492"/>
            <a:ext cx="631507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808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High-level languages are English-like and easy to learn and use.</a:t>
            </a:r>
          </a:p>
          <a:p>
            <a:r>
              <a:rPr lang="en-US" dirty="0"/>
              <a:t>In the 1950s, a new generation of programming languages known as high-level languages emerged. </a:t>
            </a:r>
          </a:p>
          <a:p>
            <a:r>
              <a:rPr lang="en-US" dirty="0"/>
              <a:t>They are platform-independent, which means that you can write a program in a </a:t>
            </a:r>
            <a:r>
              <a:rPr lang="en-US" dirty="0" err="1"/>
              <a:t>highlevel</a:t>
            </a:r>
            <a:r>
              <a:rPr lang="en-US" dirty="0"/>
              <a:t> language and run it in different types of machines. </a:t>
            </a:r>
          </a:p>
        </p:txBody>
      </p:sp>
    </p:spTree>
    <p:extLst>
      <p:ext uri="{BB962C8B-B14F-4D97-AF65-F5344CB8AC3E}">
        <p14:creationId xmlns:p14="http://schemas.microsoft.com/office/powerpoint/2010/main" val="301744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high-level languages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4175" y="2249488"/>
            <a:ext cx="7220475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757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Interpreter or compiler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program written in a high-level language is called a source program or source code. </a:t>
            </a:r>
          </a:p>
          <a:p>
            <a:r>
              <a:rPr lang="en-US" dirty="0"/>
              <a:t>Because a computer cannot understand a source program, a source program must be translated into machine code for execution. </a:t>
            </a:r>
          </a:p>
          <a:p>
            <a:r>
              <a:rPr lang="en-US" dirty="0"/>
              <a:t>The translation can be done using another programming tool called an </a:t>
            </a:r>
            <a:r>
              <a:rPr lang="en-US" i="1" dirty="0"/>
              <a:t>interpreter</a:t>
            </a:r>
            <a:r>
              <a:rPr lang="en-US" dirty="0"/>
              <a:t> or a </a:t>
            </a:r>
            <a:r>
              <a:rPr lang="en-US" i="1" dirty="0"/>
              <a:t>compiler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832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An interpreter reads one statement from the source code, translates it to the machine code or virtual machine code, and then executes it right away.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136" y="3959181"/>
            <a:ext cx="592455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396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compiler translates the entire source program into a machine-language file for execution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083" y="3635719"/>
            <a:ext cx="936307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473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operating system (OS) is the most important program that runs on a computer. </a:t>
            </a:r>
          </a:p>
          <a:p>
            <a:r>
              <a:rPr lang="en-US" dirty="0"/>
              <a:t>The OS manages and controls a computer’s activities. </a:t>
            </a:r>
          </a:p>
          <a:p>
            <a:r>
              <a:rPr lang="en-US" dirty="0"/>
              <a:t>The popular operating systems for general-purpose computers are Microsoft Windows, Mac OS, and Linux. </a:t>
            </a:r>
          </a:p>
          <a:p>
            <a:r>
              <a:rPr lang="en-US" dirty="0"/>
              <a:t>Application programs, such as a Web browser or a word processor, cannot run unless an operating system is installed and running on the computer.</a:t>
            </a:r>
          </a:p>
          <a:p>
            <a:r>
              <a:rPr lang="en-US" dirty="0"/>
              <a:t>Users and applications access the computer’s hardware via the operating 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533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Interrelationship of hardware/OS/Software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5225" y="2691606"/>
            <a:ext cx="223837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032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Python is a general-purpose, interpreted, object-oriented programming language. </a:t>
            </a:r>
          </a:p>
          <a:p>
            <a:r>
              <a:rPr lang="en-US" dirty="0"/>
              <a:t>Python was created by Guido van Rossum in the Netherlands in 1990 and was named after the popular British comedy troupe Monty Python’s Flying Circus. </a:t>
            </a:r>
          </a:p>
          <a:p>
            <a:r>
              <a:rPr lang="en-US" dirty="0"/>
              <a:t>Python is a general-purpose programming language. </a:t>
            </a:r>
          </a:p>
          <a:p>
            <a:pPr lvl="1"/>
            <a:r>
              <a:rPr lang="en-US" dirty="0"/>
              <a:t>That means you can use Python to write code for any programming task. </a:t>
            </a:r>
          </a:p>
          <a:p>
            <a:r>
              <a:rPr lang="en-US" dirty="0"/>
              <a:t>Python is now used in the Google search engine, in mission-critical projects at NASA, and in transaction processing at the New York Stock Exchange. </a:t>
            </a:r>
          </a:p>
          <a:p>
            <a:r>
              <a:rPr lang="en-US"/>
              <a:t>Python is interpreted, which means that Python code is translated and executed by an interpreter, one statement at a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859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computer?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computer is an electronic device that stores and processes data</a:t>
            </a:r>
          </a:p>
          <a:p>
            <a:r>
              <a:rPr lang="en-US" dirty="0"/>
              <a:t>It includes both hardware and software</a:t>
            </a:r>
          </a:p>
          <a:p>
            <a:r>
              <a:rPr lang="en-US" dirty="0"/>
              <a:t>A computer consists of the following major hardware components:</a:t>
            </a:r>
          </a:p>
          <a:p>
            <a:pPr lvl="1"/>
            <a:r>
              <a:rPr lang="en-US" dirty="0"/>
              <a:t>A central processing unit (CPU) </a:t>
            </a:r>
          </a:p>
          <a:p>
            <a:pPr lvl="1"/>
            <a:r>
              <a:rPr lang="en-US" dirty="0"/>
              <a:t>Memory (main memory) </a:t>
            </a:r>
          </a:p>
          <a:p>
            <a:pPr lvl="1"/>
            <a:r>
              <a:rPr lang="en-US" dirty="0"/>
              <a:t>Storage devices (such as disks and CDs) </a:t>
            </a:r>
          </a:p>
          <a:p>
            <a:pPr lvl="1"/>
            <a:r>
              <a:rPr lang="en-US" dirty="0"/>
              <a:t>Input devices (such as the mouse and keyboard) </a:t>
            </a:r>
          </a:p>
          <a:p>
            <a:pPr lvl="1"/>
            <a:r>
              <a:rPr lang="en-US" dirty="0"/>
              <a:t>Output devices (such as monitors and printers) </a:t>
            </a:r>
          </a:p>
          <a:p>
            <a:pPr lvl="1"/>
            <a:r>
              <a:rPr lang="en-US" dirty="0"/>
              <a:t>Communication devices (such as modems and network interface cards)</a:t>
            </a:r>
          </a:p>
          <a:p>
            <a:r>
              <a:rPr lang="en-US" dirty="0"/>
              <a:t>A computer’s components are interconnected by a subsystem called a bus. </a:t>
            </a:r>
          </a:p>
        </p:txBody>
      </p:sp>
    </p:spTree>
    <p:extLst>
      <p:ext uri="{BB962C8B-B14F-4D97-AF65-F5344CB8AC3E}">
        <p14:creationId xmlns:p14="http://schemas.microsoft.com/office/powerpoint/2010/main" val="4162746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components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3416" y="2249487"/>
            <a:ext cx="4532072" cy="426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444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 Processing Unit – the brain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1953" y="2249488"/>
            <a:ext cx="6364920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172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Bits and Bytes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computer is really nothing more than a series of switches</a:t>
            </a:r>
          </a:p>
          <a:p>
            <a:r>
              <a:rPr lang="en-US" dirty="0"/>
              <a:t>Each switch exists in two states: on or off.</a:t>
            </a:r>
          </a:p>
          <a:p>
            <a:r>
              <a:rPr lang="en-US" dirty="0"/>
              <a:t> If the switch is on, its value is 1. If the switch is off, its value is 0.</a:t>
            </a:r>
          </a:p>
          <a:p>
            <a:r>
              <a:rPr lang="en-US" dirty="0"/>
              <a:t>These 0s and 1s are interpreted as digits in the binary number system and called bits (binary digits).</a:t>
            </a:r>
          </a:p>
          <a:p>
            <a:r>
              <a:rPr lang="en-US" dirty="0"/>
              <a:t>The minimum storage unit in a computer is a byte. </a:t>
            </a:r>
          </a:p>
          <a:p>
            <a:r>
              <a:rPr lang="en-US" dirty="0"/>
              <a:t>A byte is composed of eight bits. </a:t>
            </a:r>
          </a:p>
        </p:txBody>
      </p:sp>
    </p:spTree>
    <p:extLst>
      <p:ext uri="{BB962C8B-B14F-4D97-AF65-F5344CB8AC3E}">
        <p14:creationId xmlns:p14="http://schemas.microsoft.com/office/powerpoint/2010/main" val="2958741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capacity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 computer’s storage capacity is measured in bytes and multiples of the byte, as follows: </a:t>
            </a:r>
          </a:p>
          <a:p>
            <a:pPr lvl="1"/>
            <a:r>
              <a:rPr lang="en-US" dirty="0"/>
              <a:t>A kilobyte (KB) is about 1,000 bytes. </a:t>
            </a:r>
          </a:p>
          <a:p>
            <a:pPr lvl="1"/>
            <a:r>
              <a:rPr lang="en-US" dirty="0"/>
              <a:t>A megabyte (MB) is about 1 million bytes. </a:t>
            </a:r>
          </a:p>
          <a:p>
            <a:pPr lvl="1"/>
            <a:r>
              <a:rPr lang="en-US" dirty="0"/>
              <a:t>A gigabyte (GB) is about 1 billion bytes. </a:t>
            </a:r>
          </a:p>
          <a:p>
            <a:pPr lvl="1"/>
            <a:r>
              <a:rPr lang="en-US" dirty="0"/>
              <a:t>A terabyte (TB) is about 1 trillion bytes. </a:t>
            </a:r>
          </a:p>
          <a:p>
            <a:r>
              <a:rPr lang="en-US" dirty="0"/>
              <a:t>A typical one-page word document might take 20 KB. </a:t>
            </a:r>
          </a:p>
          <a:p>
            <a:r>
              <a:rPr lang="en-US" dirty="0"/>
              <a:t>So 1 MB can store 50 pages of documents and </a:t>
            </a:r>
          </a:p>
          <a:p>
            <a:r>
              <a:rPr lang="en-US" dirty="0"/>
              <a:t>1 GB can store 50000 pages of documents. </a:t>
            </a:r>
          </a:p>
          <a:p>
            <a:r>
              <a:rPr lang="en-US" dirty="0"/>
              <a:t>A typical two-hour high-resolution movie might take 8 GB. </a:t>
            </a:r>
          </a:p>
          <a:p>
            <a:r>
              <a:rPr lang="en-US" dirty="0"/>
              <a:t>So it would require 160 GB to store 20 movies.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557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Computer programs, known as software, are instructions that tell a computer what to do. </a:t>
            </a:r>
          </a:p>
          <a:p>
            <a:r>
              <a:rPr lang="en-US" dirty="0"/>
              <a:t>Computers do not understand human languages, so programs must be written in a language a computer can use. </a:t>
            </a:r>
          </a:p>
          <a:p>
            <a:r>
              <a:rPr lang="en-US" dirty="0"/>
              <a:t>Three kinds of Languages:</a:t>
            </a:r>
          </a:p>
          <a:p>
            <a:pPr lvl="1"/>
            <a:r>
              <a:rPr lang="en-US" dirty="0"/>
              <a:t>Machine Language</a:t>
            </a:r>
          </a:p>
          <a:p>
            <a:pPr lvl="1"/>
            <a:r>
              <a:rPr lang="en-US" dirty="0"/>
              <a:t>Assembly Language</a:t>
            </a:r>
          </a:p>
          <a:p>
            <a:pPr lvl="1"/>
            <a:r>
              <a:rPr lang="en-US" dirty="0"/>
              <a:t>High-Level Language</a:t>
            </a:r>
          </a:p>
        </p:txBody>
      </p:sp>
    </p:spTree>
    <p:extLst>
      <p:ext uri="{BB962C8B-B14F-4D97-AF65-F5344CB8AC3E}">
        <p14:creationId xmlns:p14="http://schemas.microsoft.com/office/powerpoint/2010/main" val="2251493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computer’s native language, which differs among different types of computers, is its machine language—a set of built-in primitive instructions. </a:t>
            </a:r>
          </a:p>
          <a:p>
            <a:r>
              <a:rPr lang="en-US" dirty="0"/>
              <a:t>These instructions are in the form of binary code.</a:t>
            </a:r>
          </a:p>
          <a:p>
            <a:r>
              <a:rPr lang="en-US" dirty="0"/>
              <a:t>For example, to add two numbers, you might have to write an instruction in binary code, like this:</a:t>
            </a:r>
          </a:p>
          <a:p>
            <a:pPr marL="457200" lvl="1" indent="0">
              <a:buNone/>
            </a:pPr>
            <a:r>
              <a:rPr lang="en-US" dirty="0"/>
              <a:t>1101101010011010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926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Programming in machine language is a tedious process.</a:t>
            </a:r>
          </a:p>
          <a:p>
            <a:r>
              <a:rPr lang="en-US" dirty="0"/>
              <a:t>Programs written in machine language are very difficult to read and modify. </a:t>
            </a:r>
          </a:p>
          <a:p>
            <a:r>
              <a:rPr lang="en-US" dirty="0"/>
              <a:t>For this reason, assembly language was created in the early days of computing as an alternative to machine languages. </a:t>
            </a:r>
          </a:p>
          <a:p>
            <a:r>
              <a:rPr lang="en-US" dirty="0"/>
              <a:t>Assembly language uses a short descriptive word, known as mnemonic, to represent each of the </a:t>
            </a:r>
            <a:r>
              <a:rPr lang="en-US" dirty="0" err="1"/>
              <a:t>machinelanguage</a:t>
            </a:r>
            <a:r>
              <a:rPr lang="en-US" dirty="0"/>
              <a:t> instructions. </a:t>
            </a:r>
          </a:p>
          <a:p>
            <a:pPr marL="457200" lvl="1" indent="0">
              <a:buNone/>
            </a:pPr>
            <a:r>
              <a:rPr lang="en-US" dirty="0"/>
              <a:t>add 2, 3, result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3024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127</TotalTime>
  <Words>855</Words>
  <Application>Microsoft Office PowerPoint</Application>
  <PresentationFormat>Widescreen</PresentationFormat>
  <Paragraphs>80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Tw Cen MT</vt:lpstr>
      <vt:lpstr>Circuit</vt:lpstr>
      <vt:lpstr>Introduction to Programming</vt:lpstr>
      <vt:lpstr>What is a computer?</vt:lpstr>
      <vt:lpstr>Hardware components</vt:lpstr>
      <vt:lpstr>Central Processing Unit – the brain</vt:lpstr>
      <vt:lpstr>Bits and Bytes</vt:lpstr>
      <vt:lpstr>Storage capacity</vt:lpstr>
      <vt:lpstr>Programming Languages</vt:lpstr>
      <vt:lpstr>Machine Language</vt:lpstr>
      <vt:lpstr>Assembly Language</vt:lpstr>
      <vt:lpstr>Assembler</vt:lpstr>
      <vt:lpstr>High-level languages</vt:lpstr>
      <vt:lpstr>Popular high-level languages</vt:lpstr>
      <vt:lpstr>Interpreter or compiler</vt:lpstr>
      <vt:lpstr>Interpreter</vt:lpstr>
      <vt:lpstr>Compiler</vt:lpstr>
      <vt:lpstr>Operating systems</vt:lpstr>
      <vt:lpstr>Interrelationship of hardware/OS/Software</vt:lpstr>
      <vt:lpstr>Python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Kal Academy</dc:creator>
  <cp:lastModifiedBy>Kal Academy</cp:lastModifiedBy>
  <cp:revision>12</cp:revision>
  <dcterms:created xsi:type="dcterms:W3CDTF">2016-05-07T20:21:39Z</dcterms:created>
  <dcterms:modified xsi:type="dcterms:W3CDTF">2017-01-07T18:36:46Z</dcterms:modified>
</cp:coreProperties>
</file>