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276232-2B54-44DB-BBC9-9D5CD6E1C302}">
  <a:tblStyle styleId="{A4276232-2B54-44DB-BBC9-9D5CD6E1C3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title"/>
          </p:nvPr>
        </p:nvSpPr>
        <p:spPr>
          <a:xfrm>
            <a:off x="287725" y="473150"/>
            <a:ext cx="4374000" cy="882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A/B Test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“Apply for LINE Connext, Free 2 Donuts”.</a:t>
            </a:r>
            <a:endParaRPr sz="2200"/>
          </a:p>
        </p:txBody>
      </p:sp>
      <p:sp>
        <p:nvSpPr>
          <p:cNvPr id="60" name="Google Shape;60;p13"/>
          <p:cNvSpPr txBox="1"/>
          <p:nvPr>
            <p:ph idx="4294967295" type="body"/>
          </p:nvPr>
        </p:nvSpPr>
        <p:spPr>
          <a:xfrm>
            <a:off x="287725" y="1480575"/>
            <a:ext cx="4284300" cy="21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Findings</a:t>
            </a:r>
            <a:endParaRPr b="1" sz="16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56 Participants </a:t>
            </a:r>
            <a:r>
              <a:rPr b="1" lang="en" sz="1200"/>
              <a:t>prefer “A” </a:t>
            </a:r>
            <a:r>
              <a:rPr lang="en" sz="1200"/>
              <a:t>than “B”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However, </a:t>
            </a:r>
            <a:r>
              <a:rPr b="1" lang="en" sz="1200"/>
              <a:t>Goodness of Fit </a:t>
            </a:r>
            <a:r>
              <a:rPr lang="en" sz="1200"/>
              <a:t>test </a:t>
            </a:r>
            <a:r>
              <a:rPr lang="en" sz="1200"/>
              <a:t>found</a:t>
            </a:r>
            <a:r>
              <a:rPr lang="en" sz="1200"/>
              <a:t> that the proportion is not different from 50:50 where Chi-square = 0.51, P-value = 0.69 at significant level of 0.05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Homogeneity test using Chi-square test on </a:t>
            </a:r>
            <a:r>
              <a:rPr b="1" lang="en" sz="1200"/>
              <a:t>“gender”</a:t>
            </a:r>
            <a:r>
              <a:rPr lang="en" sz="1200"/>
              <a:t>, </a:t>
            </a:r>
            <a:r>
              <a:rPr b="1" lang="en" sz="1200"/>
              <a:t>“age”</a:t>
            </a:r>
            <a:r>
              <a:rPr lang="en" sz="1200"/>
              <a:t>, and </a:t>
            </a:r>
            <a:r>
              <a:rPr b="1" lang="en" sz="1200"/>
              <a:t>“like/dislike donut”</a:t>
            </a:r>
            <a:r>
              <a:rPr lang="en" sz="1200"/>
              <a:t> found that the </a:t>
            </a:r>
            <a:r>
              <a:rPr b="1" lang="en" sz="1200"/>
              <a:t>proportion of preference are not different</a:t>
            </a:r>
            <a:r>
              <a:rPr lang="en" sz="1200"/>
              <a:t> in each features at significance level of 0.05</a:t>
            </a:r>
            <a:endParaRPr sz="12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975" y="2476813"/>
            <a:ext cx="3999900" cy="199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4" y="473150"/>
            <a:ext cx="3365850" cy="185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4815350" y="358675"/>
            <a:ext cx="0" cy="45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4" name="Google Shape;64;p13"/>
          <p:cNvGraphicFramePr/>
          <p:nvPr/>
        </p:nvGraphicFramePr>
        <p:xfrm>
          <a:off x="471300" y="36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{A4276232-2B54-44DB-BBC9-9D5CD6E1C302}</a:tableStyleId>
              </a:tblPr>
              <a:tblGrid>
                <a:gridCol w="1036800"/>
                <a:gridCol w="829450"/>
                <a:gridCol w="802025"/>
                <a:gridCol w="1248875"/>
              </a:tblGrid>
              <a:tr h="33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Parameter</a:t>
                      </a:r>
                      <a:endParaRPr b="1"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Gender</a:t>
                      </a:r>
                      <a:endParaRPr b="1"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Age</a:t>
                      </a:r>
                      <a:endParaRPr b="1"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like/dislike donut</a:t>
                      </a:r>
                      <a:endParaRPr b="1"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Chi-square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2.23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6.41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0.10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P-value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0.32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0.09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