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4"/>
  </p:sldMasterIdLst>
  <p:sldIdLst>
    <p:sldId id="268" r:id="rId5"/>
    <p:sldId id="310" r:id="rId6"/>
    <p:sldId id="311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8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347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196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41909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328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76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048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438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63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3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9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46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8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3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7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68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584" y="2185262"/>
            <a:ext cx="5351742" cy="1243738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Bauhaus 93" panose="04030905020B02020C02" pitchFamily="82" charset="0"/>
              </a:rPr>
              <a:t>Wireframe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8576" y="5057052"/>
            <a:ext cx="3880750" cy="4558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-By Savita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Golher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205411"/>
            <a:ext cx="10515600" cy="3914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Bauhaus 93" panose="04030905020B02020C02" pitchFamily="82" charset="0"/>
              </a:rPr>
              <a:t>Sample Data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38E159-BC91-4924-8743-1A22855D8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96901"/>
            <a:ext cx="12268200" cy="6261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BCA5-05DD-4B28-A671-ADEF88F4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0"/>
            <a:ext cx="9659316" cy="44450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auhaus 93" panose="04030905020B02020C02" pitchFamily="82" charset="0"/>
              </a:rPr>
              <a:t>Wireframe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Bauhaus 93" panose="04030905020B02020C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661A23-C54B-41F2-B994-9AD4D9293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444501"/>
            <a:ext cx="11315700" cy="641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817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95F2-FBAD-41ED-8E30-DF1DB9F2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1" y="266701"/>
            <a:ext cx="10018713" cy="685800"/>
          </a:xfrm>
        </p:spPr>
        <p:txBody>
          <a:bodyPr>
            <a:normAutofit/>
          </a:bodyPr>
          <a:lstStyle/>
          <a:p>
            <a:r>
              <a:rPr lang="en-IN" dirty="0">
                <a:latin typeface="Bauhaus 93" panose="04030905020B02020C02" pitchFamily="82" charset="0"/>
              </a:rPr>
              <a:t>Wireframe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9C10-65E3-4A5C-BC07-D956A2B7C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52502"/>
            <a:ext cx="9905999" cy="5537198"/>
          </a:xfrm>
          <a:effectLst/>
        </p:spPr>
        <p:txBody>
          <a:bodyPr>
            <a:normAutofit lnSpcReduction="1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</a:rPr>
              <a:t>KPI</a:t>
            </a: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-Total investment- 11,422</a:t>
            </a:r>
          </a:p>
          <a:p>
            <a:pPr marL="0" indent="0">
              <a:buNone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          Total investors- 312</a:t>
            </a:r>
          </a:p>
          <a:p>
            <a:pPr marL="0" indent="0">
              <a:buNone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Total Tier-1 Investors- 87</a:t>
            </a:r>
          </a:p>
          <a:p>
            <a:pPr marL="0" indent="0">
              <a:buNone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Total start-ups- 19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Sector wise start-ups.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Tier-1 investors based on </a:t>
            </a:r>
            <a:r>
              <a:rPr lang="en-IN" b="1" dirty="0" err="1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stagr</a:t>
            </a: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of funding.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Average fund raised on </a:t>
            </a:r>
            <a:r>
              <a:rPr lang="en-IN" b="1" dirty="0" err="1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Startup</a:t>
            </a: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stages.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Country wise investors and series of funding.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Top countries with </a:t>
            </a:r>
            <a:r>
              <a:rPr lang="en-IN" b="1" dirty="0" err="1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Resprctive</a:t>
            </a: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 sectors (%).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n/>
                <a:solidFill>
                  <a:schemeClr val="bg1">
                    <a:lumMod val="85000"/>
                    <a:lumOff val="15000"/>
                  </a:schemeClr>
                </a:solidFill>
              </a:rPr>
              <a:t>Country wise start-ups and series of funding.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en-IN" b="1" dirty="0">
              <a:ln/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5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0FEE-2B1B-445F-B744-62ADAD40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2222"/>
            <a:ext cx="9905998" cy="80151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uhaus 93" panose="04030905020B02020C02" pitchFamily="82" charset="0"/>
              </a:rPr>
              <a:t>Estimation for this project</a:t>
            </a:r>
            <a:br>
              <a:rPr lang="en-IN" dirty="0">
                <a:latin typeface="Bauhaus 93" panose="04030905020B02020C02" pitchFamily="82" charset="0"/>
              </a:rPr>
            </a:br>
            <a:endParaRPr lang="en-IN" dirty="0">
              <a:latin typeface="Bauhaus 93" panose="04030905020B02020C02" pitchFamily="8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06C937-7DF0-45A7-BCCF-549713D12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406982"/>
              </p:ext>
            </p:extLst>
          </p:nvPr>
        </p:nvGraphicFramePr>
        <p:xfrm>
          <a:off x="2020711" y="1187926"/>
          <a:ext cx="9026700" cy="53721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06133">
                  <a:extLst>
                    <a:ext uri="{9D8B030D-6E8A-4147-A177-3AD203B41FA5}">
                      <a16:colId xmlns:a16="http://schemas.microsoft.com/office/drawing/2014/main" val="3134546318"/>
                    </a:ext>
                  </a:extLst>
                </a:gridCol>
                <a:gridCol w="2007217">
                  <a:extLst>
                    <a:ext uri="{9D8B030D-6E8A-4147-A177-3AD203B41FA5}">
                      <a16:colId xmlns:a16="http://schemas.microsoft.com/office/drawing/2014/main" val="1347606451"/>
                    </a:ext>
                  </a:extLst>
                </a:gridCol>
                <a:gridCol w="2256675">
                  <a:extLst>
                    <a:ext uri="{9D8B030D-6E8A-4147-A177-3AD203B41FA5}">
                      <a16:colId xmlns:a16="http://schemas.microsoft.com/office/drawing/2014/main" val="3494852909"/>
                    </a:ext>
                  </a:extLst>
                </a:gridCol>
                <a:gridCol w="2256675">
                  <a:extLst>
                    <a:ext uri="{9D8B030D-6E8A-4147-A177-3AD203B41FA5}">
                      <a16:colId xmlns:a16="http://schemas.microsoft.com/office/drawing/2014/main" val="2629261291"/>
                    </a:ext>
                  </a:extLst>
                </a:gridCol>
              </a:tblGrid>
              <a:tr h="874865">
                <a:tc>
                  <a:txBody>
                    <a:bodyPr/>
                    <a:lstStyle/>
                    <a:p>
                      <a:r>
                        <a:rPr lang="en-IN" dirty="0"/>
                        <a:t>Work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per Task Per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Required to finish the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Cost Required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22580"/>
                  </a:ext>
                </a:extLst>
              </a:tr>
              <a:tr h="349946">
                <a:tc>
                  <a:txBody>
                    <a:bodyPr/>
                    <a:lstStyle/>
                    <a:p>
                      <a:r>
                        <a:rPr lang="en-IN" dirty="0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1200*3= 3600/-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54052"/>
                  </a:ext>
                </a:extLst>
              </a:tr>
              <a:tr h="612405">
                <a:tc>
                  <a:txBody>
                    <a:bodyPr/>
                    <a:lstStyle/>
                    <a:p>
                      <a:r>
                        <a:rPr lang="en-IN" dirty="0"/>
                        <a:t>Exploring and Cleaning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1000*5= 5000/-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983070"/>
                  </a:ext>
                </a:extLst>
              </a:tr>
              <a:tr h="612405">
                <a:tc>
                  <a:txBody>
                    <a:bodyPr/>
                    <a:lstStyle/>
                    <a:p>
                      <a:r>
                        <a:rPr lang="en-IN" dirty="0"/>
                        <a:t>Analysing Data and </a:t>
                      </a:r>
                    </a:p>
                    <a:p>
                      <a:r>
                        <a:rPr lang="en-IN" dirty="0"/>
                        <a:t>Creating key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1500*2= 3000/-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84243"/>
                  </a:ext>
                </a:extLst>
              </a:tr>
              <a:tr h="612405">
                <a:tc>
                  <a:txBody>
                    <a:bodyPr/>
                    <a:lstStyle/>
                    <a:p>
                      <a:r>
                        <a:rPr lang="en-IN" dirty="0"/>
                        <a:t>Demo Project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1400*5= 7000/-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31745"/>
                  </a:ext>
                </a:extLst>
              </a:tr>
              <a:tr h="349946">
                <a:tc>
                  <a:txBody>
                    <a:bodyPr/>
                    <a:lstStyle/>
                    <a:p>
                      <a:r>
                        <a:rPr lang="en-IN" dirty="0"/>
                        <a:t>Dashboard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1000*4= 4000/-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16478"/>
                  </a:ext>
                </a:extLst>
              </a:tr>
              <a:tr h="458740">
                <a:tc>
                  <a:txBody>
                    <a:bodyPr/>
                    <a:lstStyle/>
                    <a:p>
                      <a:r>
                        <a:rPr lang="en-IN" dirty="0"/>
                        <a:t>Predicting Future Trends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1200*2= 2400/-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384327"/>
                  </a:ext>
                </a:extLst>
              </a:tr>
              <a:tr h="612405">
                <a:tc>
                  <a:txBody>
                    <a:bodyPr/>
                    <a:lstStyle/>
                    <a:p>
                      <a:r>
                        <a:rPr lang="en-IN" dirty="0"/>
                        <a:t>Stories And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2000*8= 1600/-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29636"/>
                  </a:ext>
                </a:extLst>
              </a:tr>
              <a:tr h="707179">
                <a:tc>
                  <a:txBody>
                    <a:bodyPr/>
                    <a:lstStyle/>
                    <a:p>
                      <a:r>
                        <a:rPr lang="en-IN" sz="2400" dirty="0"/>
                        <a:t>Final project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26,600</a:t>
                      </a:r>
                      <a:r>
                        <a:rPr lang="en-IN" sz="3600" b="1" dirty="0"/>
                        <a:t>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79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236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</TotalTime>
  <Words>168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Bauhaus 93</vt:lpstr>
      <vt:lpstr>Tw Cen MT</vt:lpstr>
      <vt:lpstr>Wingdings</vt:lpstr>
      <vt:lpstr>Circuit</vt:lpstr>
      <vt:lpstr>Wireframe</vt:lpstr>
      <vt:lpstr>Sample Data </vt:lpstr>
      <vt:lpstr>Wireframe</vt:lpstr>
      <vt:lpstr>Wireframe points</vt:lpstr>
      <vt:lpstr>Estimation for this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sonu vasudev</dc:creator>
  <cp:lastModifiedBy>sonu vasudev</cp:lastModifiedBy>
  <cp:revision>18</cp:revision>
  <dcterms:created xsi:type="dcterms:W3CDTF">2021-05-21T04:57:15Z</dcterms:created>
  <dcterms:modified xsi:type="dcterms:W3CDTF">2021-05-21T12:05:50Z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