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7D438-7DF0-C86C-32B3-24C86DB2866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DD21820-4B2C-BBBB-F05A-94590459B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DCCB5A9-29C4-9E0E-850B-AB1AA6EF7F89}"/>
              </a:ext>
            </a:extLst>
          </p:cNvPr>
          <p:cNvSpPr>
            <a:spLocks noGrp="1"/>
          </p:cNvSpPr>
          <p:nvPr>
            <p:ph type="dt" sz="half" idx="10"/>
          </p:nvPr>
        </p:nvSpPr>
        <p:spPr/>
        <p:txBody>
          <a:bodyPr/>
          <a:lstStyle/>
          <a:p>
            <a:fld id="{B2AC241A-CDE3-49E3-91D1-2426E5461A4E}" type="datetimeFigureOut">
              <a:rPr lang="es-ES" smtClean="0"/>
              <a:t>17/09/2024</a:t>
            </a:fld>
            <a:endParaRPr lang="es-ES"/>
          </a:p>
        </p:txBody>
      </p:sp>
      <p:sp>
        <p:nvSpPr>
          <p:cNvPr id="5" name="Marcador de pie de página 4">
            <a:extLst>
              <a:ext uri="{FF2B5EF4-FFF2-40B4-BE49-F238E27FC236}">
                <a16:creationId xmlns:a16="http://schemas.microsoft.com/office/drawing/2014/main" id="{11CD45CB-9482-7BAD-5F06-92513E0135F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2C3FE43-4D37-AF37-B7D6-2443FAEC31FB}"/>
              </a:ext>
            </a:extLst>
          </p:cNvPr>
          <p:cNvSpPr>
            <a:spLocks noGrp="1"/>
          </p:cNvSpPr>
          <p:nvPr>
            <p:ph type="sldNum" sz="quarter" idx="12"/>
          </p:nvPr>
        </p:nvSpPr>
        <p:spPr/>
        <p:txBody>
          <a:bodyPr/>
          <a:lstStyle/>
          <a:p>
            <a:fld id="{C75642E4-78B1-4190-ABA4-B01EFFE10399}" type="slidenum">
              <a:rPr lang="es-ES" smtClean="0"/>
              <a:t>‹Nº›</a:t>
            </a:fld>
            <a:endParaRPr lang="es-ES"/>
          </a:p>
        </p:txBody>
      </p:sp>
    </p:spTree>
    <p:extLst>
      <p:ext uri="{BB962C8B-B14F-4D97-AF65-F5344CB8AC3E}">
        <p14:creationId xmlns:p14="http://schemas.microsoft.com/office/powerpoint/2010/main" val="40502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E7546-91F9-9AE1-5007-F153D1CCF0B4}"/>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98B31AC-B546-3372-8F61-675BB45DDE6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51D258D-99FC-B9F9-FF9C-6FD2464EE1D8}"/>
              </a:ext>
            </a:extLst>
          </p:cNvPr>
          <p:cNvSpPr>
            <a:spLocks noGrp="1"/>
          </p:cNvSpPr>
          <p:nvPr>
            <p:ph type="dt" sz="half" idx="10"/>
          </p:nvPr>
        </p:nvSpPr>
        <p:spPr/>
        <p:txBody>
          <a:bodyPr/>
          <a:lstStyle/>
          <a:p>
            <a:fld id="{B2AC241A-CDE3-49E3-91D1-2426E5461A4E}" type="datetimeFigureOut">
              <a:rPr lang="es-ES" smtClean="0"/>
              <a:t>17/09/2024</a:t>
            </a:fld>
            <a:endParaRPr lang="es-ES"/>
          </a:p>
        </p:txBody>
      </p:sp>
      <p:sp>
        <p:nvSpPr>
          <p:cNvPr id="5" name="Marcador de pie de página 4">
            <a:extLst>
              <a:ext uri="{FF2B5EF4-FFF2-40B4-BE49-F238E27FC236}">
                <a16:creationId xmlns:a16="http://schemas.microsoft.com/office/drawing/2014/main" id="{1AA5439C-FC3F-C29F-B960-A05D1BFCF6D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AB0B4A6-20A3-0328-00AB-BB51C56428F6}"/>
              </a:ext>
            </a:extLst>
          </p:cNvPr>
          <p:cNvSpPr>
            <a:spLocks noGrp="1"/>
          </p:cNvSpPr>
          <p:nvPr>
            <p:ph type="sldNum" sz="quarter" idx="12"/>
          </p:nvPr>
        </p:nvSpPr>
        <p:spPr/>
        <p:txBody>
          <a:bodyPr/>
          <a:lstStyle/>
          <a:p>
            <a:fld id="{C75642E4-78B1-4190-ABA4-B01EFFE10399}" type="slidenum">
              <a:rPr lang="es-ES" smtClean="0"/>
              <a:t>‹Nº›</a:t>
            </a:fld>
            <a:endParaRPr lang="es-ES"/>
          </a:p>
        </p:txBody>
      </p:sp>
    </p:spTree>
    <p:extLst>
      <p:ext uri="{BB962C8B-B14F-4D97-AF65-F5344CB8AC3E}">
        <p14:creationId xmlns:p14="http://schemas.microsoft.com/office/powerpoint/2010/main" val="171151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0C47669-44D0-E5C3-6DA9-69CEF2A9479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D181144-CCB9-8DA7-CCB0-10C897C615A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F7E6693-075B-E18A-B186-B5B4DB860496}"/>
              </a:ext>
            </a:extLst>
          </p:cNvPr>
          <p:cNvSpPr>
            <a:spLocks noGrp="1"/>
          </p:cNvSpPr>
          <p:nvPr>
            <p:ph type="dt" sz="half" idx="10"/>
          </p:nvPr>
        </p:nvSpPr>
        <p:spPr/>
        <p:txBody>
          <a:bodyPr/>
          <a:lstStyle/>
          <a:p>
            <a:fld id="{B2AC241A-CDE3-49E3-91D1-2426E5461A4E}" type="datetimeFigureOut">
              <a:rPr lang="es-ES" smtClean="0"/>
              <a:t>17/09/2024</a:t>
            </a:fld>
            <a:endParaRPr lang="es-ES"/>
          </a:p>
        </p:txBody>
      </p:sp>
      <p:sp>
        <p:nvSpPr>
          <p:cNvPr id="5" name="Marcador de pie de página 4">
            <a:extLst>
              <a:ext uri="{FF2B5EF4-FFF2-40B4-BE49-F238E27FC236}">
                <a16:creationId xmlns:a16="http://schemas.microsoft.com/office/drawing/2014/main" id="{7247383F-523F-6C7B-1D68-FAFD32C5270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13175C2-8500-878A-95EF-6651B1F0497F}"/>
              </a:ext>
            </a:extLst>
          </p:cNvPr>
          <p:cNvSpPr>
            <a:spLocks noGrp="1"/>
          </p:cNvSpPr>
          <p:nvPr>
            <p:ph type="sldNum" sz="quarter" idx="12"/>
          </p:nvPr>
        </p:nvSpPr>
        <p:spPr/>
        <p:txBody>
          <a:bodyPr/>
          <a:lstStyle/>
          <a:p>
            <a:fld id="{C75642E4-78B1-4190-ABA4-B01EFFE10399}" type="slidenum">
              <a:rPr lang="es-ES" smtClean="0"/>
              <a:t>‹Nº›</a:t>
            </a:fld>
            <a:endParaRPr lang="es-ES"/>
          </a:p>
        </p:txBody>
      </p:sp>
    </p:spTree>
    <p:extLst>
      <p:ext uri="{BB962C8B-B14F-4D97-AF65-F5344CB8AC3E}">
        <p14:creationId xmlns:p14="http://schemas.microsoft.com/office/powerpoint/2010/main" val="252981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685372-F0D3-3C3E-38D5-E94E77E8C61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70A486B-8A7B-8DD0-7DD8-6B3BCF0EFAD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14A1DD6-1B66-4228-C979-E3CC612BAA9E}"/>
              </a:ext>
            </a:extLst>
          </p:cNvPr>
          <p:cNvSpPr>
            <a:spLocks noGrp="1"/>
          </p:cNvSpPr>
          <p:nvPr>
            <p:ph type="dt" sz="half" idx="10"/>
          </p:nvPr>
        </p:nvSpPr>
        <p:spPr/>
        <p:txBody>
          <a:bodyPr/>
          <a:lstStyle/>
          <a:p>
            <a:fld id="{B2AC241A-CDE3-49E3-91D1-2426E5461A4E}" type="datetimeFigureOut">
              <a:rPr lang="es-ES" smtClean="0"/>
              <a:t>17/09/2024</a:t>
            </a:fld>
            <a:endParaRPr lang="es-ES"/>
          </a:p>
        </p:txBody>
      </p:sp>
      <p:sp>
        <p:nvSpPr>
          <p:cNvPr id="5" name="Marcador de pie de página 4">
            <a:extLst>
              <a:ext uri="{FF2B5EF4-FFF2-40B4-BE49-F238E27FC236}">
                <a16:creationId xmlns:a16="http://schemas.microsoft.com/office/drawing/2014/main" id="{0A4D7640-4F0F-D475-5F2E-9DA1B6CD406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99896D5-121F-322E-F7FD-9727BD2B3A29}"/>
              </a:ext>
            </a:extLst>
          </p:cNvPr>
          <p:cNvSpPr>
            <a:spLocks noGrp="1"/>
          </p:cNvSpPr>
          <p:nvPr>
            <p:ph type="sldNum" sz="quarter" idx="12"/>
          </p:nvPr>
        </p:nvSpPr>
        <p:spPr/>
        <p:txBody>
          <a:bodyPr/>
          <a:lstStyle/>
          <a:p>
            <a:fld id="{C75642E4-78B1-4190-ABA4-B01EFFE10399}" type="slidenum">
              <a:rPr lang="es-ES" smtClean="0"/>
              <a:t>‹Nº›</a:t>
            </a:fld>
            <a:endParaRPr lang="es-ES"/>
          </a:p>
        </p:txBody>
      </p:sp>
    </p:spTree>
    <p:extLst>
      <p:ext uri="{BB962C8B-B14F-4D97-AF65-F5344CB8AC3E}">
        <p14:creationId xmlns:p14="http://schemas.microsoft.com/office/powerpoint/2010/main" val="176228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591052-82AF-3B5C-8005-F57AB460F22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9261C79-0510-AA10-B11F-C471E5969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95DD9ED-6A8A-F4E1-E898-E44292A4EF9B}"/>
              </a:ext>
            </a:extLst>
          </p:cNvPr>
          <p:cNvSpPr>
            <a:spLocks noGrp="1"/>
          </p:cNvSpPr>
          <p:nvPr>
            <p:ph type="dt" sz="half" idx="10"/>
          </p:nvPr>
        </p:nvSpPr>
        <p:spPr/>
        <p:txBody>
          <a:bodyPr/>
          <a:lstStyle/>
          <a:p>
            <a:fld id="{B2AC241A-CDE3-49E3-91D1-2426E5461A4E}" type="datetimeFigureOut">
              <a:rPr lang="es-ES" smtClean="0"/>
              <a:t>17/09/2024</a:t>
            </a:fld>
            <a:endParaRPr lang="es-ES"/>
          </a:p>
        </p:txBody>
      </p:sp>
      <p:sp>
        <p:nvSpPr>
          <p:cNvPr id="5" name="Marcador de pie de página 4">
            <a:extLst>
              <a:ext uri="{FF2B5EF4-FFF2-40B4-BE49-F238E27FC236}">
                <a16:creationId xmlns:a16="http://schemas.microsoft.com/office/drawing/2014/main" id="{7C1253E5-6BD2-E5EC-00D4-549EB97FC80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EA762AC-F6BC-7460-67E9-BAE0F999CF9A}"/>
              </a:ext>
            </a:extLst>
          </p:cNvPr>
          <p:cNvSpPr>
            <a:spLocks noGrp="1"/>
          </p:cNvSpPr>
          <p:nvPr>
            <p:ph type="sldNum" sz="quarter" idx="12"/>
          </p:nvPr>
        </p:nvSpPr>
        <p:spPr/>
        <p:txBody>
          <a:bodyPr/>
          <a:lstStyle/>
          <a:p>
            <a:fld id="{C75642E4-78B1-4190-ABA4-B01EFFE10399}" type="slidenum">
              <a:rPr lang="es-ES" smtClean="0"/>
              <a:t>‹Nº›</a:t>
            </a:fld>
            <a:endParaRPr lang="es-ES"/>
          </a:p>
        </p:txBody>
      </p:sp>
    </p:spTree>
    <p:extLst>
      <p:ext uri="{BB962C8B-B14F-4D97-AF65-F5344CB8AC3E}">
        <p14:creationId xmlns:p14="http://schemas.microsoft.com/office/powerpoint/2010/main" val="3090257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E3B2E-CD59-B415-644B-091C7174DEF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9A3B722-72B2-D867-8C8C-0270CC9E75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A4E7CCD-72E0-EF56-68E6-0290762A006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5FBD10B-02E6-4C0F-36BB-45B1F5A17594}"/>
              </a:ext>
            </a:extLst>
          </p:cNvPr>
          <p:cNvSpPr>
            <a:spLocks noGrp="1"/>
          </p:cNvSpPr>
          <p:nvPr>
            <p:ph type="dt" sz="half" idx="10"/>
          </p:nvPr>
        </p:nvSpPr>
        <p:spPr/>
        <p:txBody>
          <a:bodyPr/>
          <a:lstStyle/>
          <a:p>
            <a:fld id="{B2AC241A-CDE3-49E3-91D1-2426E5461A4E}" type="datetimeFigureOut">
              <a:rPr lang="es-ES" smtClean="0"/>
              <a:t>17/09/2024</a:t>
            </a:fld>
            <a:endParaRPr lang="es-ES"/>
          </a:p>
        </p:txBody>
      </p:sp>
      <p:sp>
        <p:nvSpPr>
          <p:cNvPr id="6" name="Marcador de pie de página 5">
            <a:extLst>
              <a:ext uri="{FF2B5EF4-FFF2-40B4-BE49-F238E27FC236}">
                <a16:creationId xmlns:a16="http://schemas.microsoft.com/office/drawing/2014/main" id="{4172F970-A715-00F3-B8FF-9F1D1AD67B9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803D67F-1007-A0AF-559B-05D05088EA05}"/>
              </a:ext>
            </a:extLst>
          </p:cNvPr>
          <p:cNvSpPr>
            <a:spLocks noGrp="1"/>
          </p:cNvSpPr>
          <p:nvPr>
            <p:ph type="sldNum" sz="quarter" idx="12"/>
          </p:nvPr>
        </p:nvSpPr>
        <p:spPr/>
        <p:txBody>
          <a:bodyPr/>
          <a:lstStyle/>
          <a:p>
            <a:fld id="{C75642E4-78B1-4190-ABA4-B01EFFE10399}" type="slidenum">
              <a:rPr lang="es-ES" smtClean="0"/>
              <a:t>‹Nº›</a:t>
            </a:fld>
            <a:endParaRPr lang="es-ES"/>
          </a:p>
        </p:txBody>
      </p:sp>
    </p:spTree>
    <p:extLst>
      <p:ext uri="{BB962C8B-B14F-4D97-AF65-F5344CB8AC3E}">
        <p14:creationId xmlns:p14="http://schemas.microsoft.com/office/powerpoint/2010/main" val="101340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89D90-50FA-618E-50A5-B7840FF1394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DB1A32-31B7-1674-82A6-065A721F60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B7A5479-DDFD-C509-61D9-1327F78C522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C320F48-2D1A-6F71-ADA7-6E37135BF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1CF1D42-78DC-63EC-5718-B91D0ACE4CC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AB7F508-301F-465C-78FE-5BC037775E57}"/>
              </a:ext>
            </a:extLst>
          </p:cNvPr>
          <p:cNvSpPr>
            <a:spLocks noGrp="1"/>
          </p:cNvSpPr>
          <p:nvPr>
            <p:ph type="dt" sz="half" idx="10"/>
          </p:nvPr>
        </p:nvSpPr>
        <p:spPr/>
        <p:txBody>
          <a:bodyPr/>
          <a:lstStyle/>
          <a:p>
            <a:fld id="{B2AC241A-CDE3-49E3-91D1-2426E5461A4E}" type="datetimeFigureOut">
              <a:rPr lang="es-ES" smtClean="0"/>
              <a:t>17/09/2024</a:t>
            </a:fld>
            <a:endParaRPr lang="es-ES"/>
          </a:p>
        </p:txBody>
      </p:sp>
      <p:sp>
        <p:nvSpPr>
          <p:cNvPr id="8" name="Marcador de pie de página 7">
            <a:extLst>
              <a:ext uri="{FF2B5EF4-FFF2-40B4-BE49-F238E27FC236}">
                <a16:creationId xmlns:a16="http://schemas.microsoft.com/office/drawing/2014/main" id="{F7F6A9FF-E399-CA7D-DADE-93905CEB05B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35C90B30-5FFA-0CC9-10FB-1D8EE2B14C26}"/>
              </a:ext>
            </a:extLst>
          </p:cNvPr>
          <p:cNvSpPr>
            <a:spLocks noGrp="1"/>
          </p:cNvSpPr>
          <p:nvPr>
            <p:ph type="sldNum" sz="quarter" idx="12"/>
          </p:nvPr>
        </p:nvSpPr>
        <p:spPr/>
        <p:txBody>
          <a:bodyPr/>
          <a:lstStyle/>
          <a:p>
            <a:fld id="{C75642E4-78B1-4190-ABA4-B01EFFE10399}" type="slidenum">
              <a:rPr lang="es-ES" smtClean="0"/>
              <a:t>‹Nº›</a:t>
            </a:fld>
            <a:endParaRPr lang="es-ES"/>
          </a:p>
        </p:txBody>
      </p:sp>
    </p:spTree>
    <p:extLst>
      <p:ext uri="{BB962C8B-B14F-4D97-AF65-F5344CB8AC3E}">
        <p14:creationId xmlns:p14="http://schemas.microsoft.com/office/powerpoint/2010/main" val="412920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4C379-63A6-8C14-677E-C18A4C709CD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AA905CA-1E4F-258D-3313-8A0CAD0FA5DA}"/>
              </a:ext>
            </a:extLst>
          </p:cNvPr>
          <p:cNvSpPr>
            <a:spLocks noGrp="1"/>
          </p:cNvSpPr>
          <p:nvPr>
            <p:ph type="dt" sz="half" idx="10"/>
          </p:nvPr>
        </p:nvSpPr>
        <p:spPr/>
        <p:txBody>
          <a:bodyPr/>
          <a:lstStyle/>
          <a:p>
            <a:fld id="{B2AC241A-CDE3-49E3-91D1-2426E5461A4E}" type="datetimeFigureOut">
              <a:rPr lang="es-ES" smtClean="0"/>
              <a:t>17/09/2024</a:t>
            </a:fld>
            <a:endParaRPr lang="es-ES"/>
          </a:p>
        </p:txBody>
      </p:sp>
      <p:sp>
        <p:nvSpPr>
          <p:cNvPr id="4" name="Marcador de pie de página 3">
            <a:extLst>
              <a:ext uri="{FF2B5EF4-FFF2-40B4-BE49-F238E27FC236}">
                <a16:creationId xmlns:a16="http://schemas.microsoft.com/office/drawing/2014/main" id="{536F659B-3B37-8D45-0461-3F80FD4748C9}"/>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45FB7A9-3FE7-2855-55F2-26EC58DCDD55}"/>
              </a:ext>
            </a:extLst>
          </p:cNvPr>
          <p:cNvSpPr>
            <a:spLocks noGrp="1"/>
          </p:cNvSpPr>
          <p:nvPr>
            <p:ph type="sldNum" sz="quarter" idx="12"/>
          </p:nvPr>
        </p:nvSpPr>
        <p:spPr/>
        <p:txBody>
          <a:bodyPr/>
          <a:lstStyle/>
          <a:p>
            <a:fld id="{C75642E4-78B1-4190-ABA4-B01EFFE10399}" type="slidenum">
              <a:rPr lang="es-ES" smtClean="0"/>
              <a:t>‹Nº›</a:t>
            </a:fld>
            <a:endParaRPr lang="es-ES"/>
          </a:p>
        </p:txBody>
      </p:sp>
    </p:spTree>
    <p:extLst>
      <p:ext uri="{BB962C8B-B14F-4D97-AF65-F5344CB8AC3E}">
        <p14:creationId xmlns:p14="http://schemas.microsoft.com/office/powerpoint/2010/main" val="376037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1CE512D-87B6-CF7F-8034-4977B4B6C670}"/>
              </a:ext>
            </a:extLst>
          </p:cNvPr>
          <p:cNvSpPr>
            <a:spLocks noGrp="1"/>
          </p:cNvSpPr>
          <p:nvPr>
            <p:ph type="dt" sz="half" idx="10"/>
          </p:nvPr>
        </p:nvSpPr>
        <p:spPr/>
        <p:txBody>
          <a:bodyPr/>
          <a:lstStyle/>
          <a:p>
            <a:fld id="{B2AC241A-CDE3-49E3-91D1-2426E5461A4E}" type="datetimeFigureOut">
              <a:rPr lang="es-ES" smtClean="0"/>
              <a:t>17/09/2024</a:t>
            </a:fld>
            <a:endParaRPr lang="es-ES"/>
          </a:p>
        </p:txBody>
      </p:sp>
      <p:sp>
        <p:nvSpPr>
          <p:cNvPr id="3" name="Marcador de pie de página 2">
            <a:extLst>
              <a:ext uri="{FF2B5EF4-FFF2-40B4-BE49-F238E27FC236}">
                <a16:creationId xmlns:a16="http://schemas.microsoft.com/office/drawing/2014/main" id="{1BAE67CD-006D-F5C8-8C73-C7293DC5754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A28FE7C-5EC5-1BD0-4352-4AF65FCD335C}"/>
              </a:ext>
            </a:extLst>
          </p:cNvPr>
          <p:cNvSpPr>
            <a:spLocks noGrp="1"/>
          </p:cNvSpPr>
          <p:nvPr>
            <p:ph type="sldNum" sz="quarter" idx="12"/>
          </p:nvPr>
        </p:nvSpPr>
        <p:spPr/>
        <p:txBody>
          <a:bodyPr/>
          <a:lstStyle/>
          <a:p>
            <a:fld id="{C75642E4-78B1-4190-ABA4-B01EFFE10399}" type="slidenum">
              <a:rPr lang="es-ES" smtClean="0"/>
              <a:t>‹Nº›</a:t>
            </a:fld>
            <a:endParaRPr lang="es-ES"/>
          </a:p>
        </p:txBody>
      </p:sp>
    </p:spTree>
    <p:extLst>
      <p:ext uri="{BB962C8B-B14F-4D97-AF65-F5344CB8AC3E}">
        <p14:creationId xmlns:p14="http://schemas.microsoft.com/office/powerpoint/2010/main" val="199476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B342E8-49C3-707C-A7A8-52D5B0AC5F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54771FA-83F5-0035-17EB-A69246C1B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0BA9F12-73AA-A5A0-CD6B-1A604096D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A9549C-07C4-DBA9-F81A-B4719E597719}"/>
              </a:ext>
            </a:extLst>
          </p:cNvPr>
          <p:cNvSpPr>
            <a:spLocks noGrp="1"/>
          </p:cNvSpPr>
          <p:nvPr>
            <p:ph type="dt" sz="half" idx="10"/>
          </p:nvPr>
        </p:nvSpPr>
        <p:spPr/>
        <p:txBody>
          <a:bodyPr/>
          <a:lstStyle/>
          <a:p>
            <a:fld id="{B2AC241A-CDE3-49E3-91D1-2426E5461A4E}" type="datetimeFigureOut">
              <a:rPr lang="es-ES" smtClean="0"/>
              <a:t>17/09/2024</a:t>
            </a:fld>
            <a:endParaRPr lang="es-ES"/>
          </a:p>
        </p:txBody>
      </p:sp>
      <p:sp>
        <p:nvSpPr>
          <p:cNvPr id="6" name="Marcador de pie de página 5">
            <a:extLst>
              <a:ext uri="{FF2B5EF4-FFF2-40B4-BE49-F238E27FC236}">
                <a16:creationId xmlns:a16="http://schemas.microsoft.com/office/drawing/2014/main" id="{7A4AB4DE-682B-0B9A-032E-FA6CC534423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41DA395-981E-269C-EA96-964A9506F6E2}"/>
              </a:ext>
            </a:extLst>
          </p:cNvPr>
          <p:cNvSpPr>
            <a:spLocks noGrp="1"/>
          </p:cNvSpPr>
          <p:nvPr>
            <p:ph type="sldNum" sz="quarter" idx="12"/>
          </p:nvPr>
        </p:nvSpPr>
        <p:spPr/>
        <p:txBody>
          <a:bodyPr/>
          <a:lstStyle/>
          <a:p>
            <a:fld id="{C75642E4-78B1-4190-ABA4-B01EFFE10399}" type="slidenum">
              <a:rPr lang="es-ES" smtClean="0"/>
              <a:t>‹Nº›</a:t>
            </a:fld>
            <a:endParaRPr lang="es-ES"/>
          </a:p>
        </p:txBody>
      </p:sp>
    </p:spTree>
    <p:extLst>
      <p:ext uri="{BB962C8B-B14F-4D97-AF65-F5344CB8AC3E}">
        <p14:creationId xmlns:p14="http://schemas.microsoft.com/office/powerpoint/2010/main" val="246053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63322B-9C13-50C5-D286-A7FB777EAD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59174CB-7D3F-4308-A955-9E993029E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A3533FD-58AD-6E29-6632-7F59AD7CF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E0B01E7-039B-0B8A-9149-6E917001ECA6}"/>
              </a:ext>
            </a:extLst>
          </p:cNvPr>
          <p:cNvSpPr>
            <a:spLocks noGrp="1"/>
          </p:cNvSpPr>
          <p:nvPr>
            <p:ph type="dt" sz="half" idx="10"/>
          </p:nvPr>
        </p:nvSpPr>
        <p:spPr/>
        <p:txBody>
          <a:bodyPr/>
          <a:lstStyle/>
          <a:p>
            <a:fld id="{B2AC241A-CDE3-49E3-91D1-2426E5461A4E}" type="datetimeFigureOut">
              <a:rPr lang="es-ES" smtClean="0"/>
              <a:t>17/09/2024</a:t>
            </a:fld>
            <a:endParaRPr lang="es-ES"/>
          </a:p>
        </p:txBody>
      </p:sp>
      <p:sp>
        <p:nvSpPr>
          <p:cNvPr id="6" name="Marcador de pie de página 5">
            <a:extLst>
              <a:ext uri="{FF2B5EF4-FFF2-40B4-BE49-F238E27FC236}">
                <a16:creationId xmlns:a16="http://schemas.microsoft.com/office/drawing/2014/main" id="{6104B724-DC9A-E812-3B0E-20983BB9ABB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149A504-C14B-3938-1C76-F9E7227CE692}"/>
              </a:ext>
            </a:extLst>
          </p:cNvPr>
          <p:cNvSpPr>
            <a:spLocks noGrp="1"/>
          </p:cNvSpPr>
          <p:nvPr>
            <p:ph type="sldNum" sz="quarter" idx="12"/>
          </p:nvPr>
        </p:nvSpPr>
        <p:spPr/>
        <p:txBody>
          <a:bodyPr/>
          <a:lstStyle/>
          <a:p>
            <a:fld id="{C75642E4-78B1-4190-ABA4-B01EFFE10399}" type="slidenum">
              <a:rPr lang="es-ES" smtClean="0"/>
              <a:t>‹Nº›</a:t>
            </a:fld>
            <a:endParaRPr lang="es-ES"/>
          </a:p>
        </p:txBody>
      </p:sp>
    </p:spTree>
    <p:extLst>
      <p:ext uri="{BB962C8B-B14F-4D97-AF65-F5344CB8AC3E}">
        <p14:creationId xmlns:p14="http://schemas.microsoft.com/office/powerpoint/2010/main" val="287715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330519-46E5-F766-9ECD-54EBFB96F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5F43CD-1BE2-FC3F-C7B7-5D9CD2E10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6834E11-4514-0974-6A24-D09B5326F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C241A-CDE3-49E3-91D1-2426E5461A4E}" type="datetimeFigureOut">
              <a:rPr lang="es-ES" smtClean="0"/>
              <a:t>17/09/2024</a:t>
            </a:fld>
            <a:endParaRPr lang="es-ES"/>
          </a:p>
        </p:txBody>
      </p:sp>
      <p:sp>
        <p:nvSpPr>
          <p:cNvPr id="5" name="Marcador de pie de página 4">
            <a:extLst>
              <a:ext uri="{FF2B5EF4-FFF2-40B4-BE49-F238E27FC236}">
                <a16:creationId xmlns:a16="http://schemas.microsoft.com/office/drawing/2014/main" id="{CC9DA865-4A73-79CE-B9A6-D28538347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15EC34F-1910-6F1F-CBF6-527D2883B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642E4-78B1-4190-ABA4-B01EFFE10399}" type="slidenum">
              <a:rPr lang="es-ES" smtClean="0"/>
              <a:t>‹Nº›</a:t>
            </a:fld>
            <a:endParaRPr lang="es-ES"/>
          </a:p>
        </p:txBody>
      </p:sp>
    </p:spTree>
    <p:extLst>
      <p:ext uri="{BB962C8B-B14F-4D97-AF65-F5344CB8AC3E}">
        <p14:creationId xmlns:p14="http://schemas.microsoft.com/office/powerpoint/2010/main" val="1060747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CCDEEB5-BB0F-5908-43E6-7120A01BD146}"/>
              </a:ext>
            </a:extLst>
          </p:cNvPr>
          <p:cNvSpPr txBox="1"/>
          <p:nvPr/>
        </p:nvSpPr>
        <p:spPr>
          <a:xfrm>
            <a:off x="476250" y="438150"/>
            <a:ext cx="10884176" cy="1477328"/>
          </a:xfrm>
          <a:prstGeom prst="rect">
            <a:avLst/>
          </a:prstGeom>
          <a:noFill/>
        </p:spPr>
        <p:txBody>
          <a:bodyPr wrap="square" rtlCol="0">
            <a:spAutoFit/>
          </a:bodyPr>
          <a:lstStyle/>
          <a:p>
            <a:r>
              <a:rPr lang="es-ES" dirty="0"/>
              <a:t>- Foco de “Ventana de contexto </a:t>
            </a:r>
            <a:r>
              <a:rPr lang="es-ES" dirty="0">
                <a:sym typeface="Wingdings" panose="05000000000000000000" pitchFamily="2" charset="2"/>
              </a:rPr>
              <a:t> Sirve para que la IA pueda priorizar la generación del texto</a:t>
            </a:r>
          </a:p>
          <a:p>
            <a:r>
              <a:rPr lang="es-ES" dirty="0"/>
              <a:t>- </a:t>
            </a:r>
            <a:r>
              <a:rPr lang="es-ES" dirty="0" err="1"/>
              <a:t>Github</a:t>
            </a:r>
            <a:r>
              <a:rPr lang="es-ES" dirty="0"/>
              <a:t> </a:t>
            </a:r>
            <a:r>
              <a:rPr lang="es-ES" dirty="0" err="1"/>
              <a:t>Copilot</a:t>
            </a:r>
            <a:r>
              <a:rPr lang="es-ES" dirty="0"/>
              <a:t> es una agente conversacional, lo que viene englobado dentro del BACK.</a:t>
            </a:r>
          </a:p>
          <a:p>
            <a:pPr marL="742950" lvl="1" indent="-285750">
              <a:buFontTx/>
              <a:buChar char="-"/>
            </a:pPr>
            <a:r>
              <a:rPr lang="es-ES" dirty="0"/>
              <a:t>El GPT (el cerebro) interpreta el </a:t>
            </a:r>
            <a:r>
              <a:rPr lang="es-ES" dirty="0" err="1"/>
              <a:t>prompting</a:t>
            </a:r>
            <a:r>
              <a:rPr lang="es-ES" dirty="0"/>
              <a:t> y envía las instrucciones al LLM (sistema o memoria), en este caso CODEX. Por eso es tan relevante la ingeniería del </a:t>
            </a:r>
            <a:r>
              <a:rPr lang="es-ES" dirty="0" err="1"/>
              <a:t>prompting</a:t>
            </a:r>
            <a:r>
              <a:rPr lang="es-ES" dirty="0"/>
              <a:t> así como darle </a:t>
            </a:r>
            <a:r>
              <a:rPr lang="es-ES" dirty="0" err="1"/>
              <a:t>feedback</a:t>
            </a:r>
            <a:r>
              <a:rPr lang="es-ES" dirty="0"/>
              <a:t> al GPT.</a:t>
            </a:r>
          </a:p>
          <a:p>
            <a:pPr marL="742950" lvl="1" indent="-285750">
              <a:buFontTx/>
              <a:buChar char="-"/>
            </a:pPr>
            <a:r>
              <a:rPr lang="es-ES" dirty="0"/>
              <a:t>El GPT piensa y el LLM sabe</a:t>
            </a:r>
          </a:p>
        </p:txBody>
      </p:sp>
      <p:pic>
        <p:nvPicPr>
          <p:cNvPr id="6" name="Imagen 5">
            <a:extLst>
              <a:ext uri="{FF2B5EF4-FFF2-40B4-BE49-F238E27FC236}">
                <a16:creationId xmlns:a16="http://schemas.microsoft.com/office/drawing/2014/main" id="{1C70111E-9705-688E-D844-9DBBED72FCBC}"/>
              </a:ext>
            </a:extLst>
          </p:cNvPr>
          <p:cNvPicPr>
            <a:picLocks noChangeAspect="1"/>
          </p:cNvPicPr>
          <p:nvPr/>
        </p:nvPicPr>
        <p:blipFill>
          <a:blip r:embed="rId2"/>
          <a:stretch>
            <a:fillRect/>
          </a:stretch>
        </p:blipFill>
        <p:spPr>
          <a:xfrm>
            <a:off x="2760952" y="2092200"/>
            <a:ext cx="6999274" cy="4517124"/>
          </a:xfrm>
          <a:prstGeom prst="rect">
            <a:avLst/>
          </a:prstGeom>
        </p:spPr>
      </p:pic>
    </p:spTree>
    <p:extLst>
      <p:ext uri="{BB962C8B-B14F-4D97-AF65-F5344CB8AC3E}">
        <p14:creationId xmlns:p14="http://schemas.microsoft.com/office/powerpoint/2010/main" val="354494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BFBB83C-9276-B036-FCC5-448E6FA62FE4}"/>
              </a:ext>
            </a:extLst>
          </p:cNvPr>
          <p:cNvSpPr txBox="1"/>
          <p:nvPr/>
        </p:nvSpPr>
        <p:spPr>
          <a:xfrm>
            <a:off x="476250" y="438150"/>
            <a:ext cx="10884176" cy="1477328"/>
          </a:xfrm>
          <a:prstGeom prst="rect">
            <a:avLst/>
          </a:prstGeom>
          <a:noFill/>
        </p:spPr>
        <p:txBody>
          <a:bodyPr wrap="square" rtlCol="0">
            <a:spAutoFit/>
          </a:bodyPr>
          <a:lstStyle/>
          <a:p>
            <a:r>
              <a:rPr lang="es-ES" dirty="0"/>
              <a:t>- Como se trabaja con un LLM, que es algo grande y genérico, los </a:t>
            </a:r>
            <a:r>
              <a:rPr lang="es-ES" dirty="0" err="1"/>
              <a:t>prompts</a:t>
            </a:r>
            <a:r>
              <a:rPr lang="es-ES" dirty="0"/>
              <a:t> han de ser específicos, para que la respuesta que nos dé el modelo se ajuste a nuestra necesidad. Esto es lo que se llama el Fine </a:t>
            </a:r>
            <a:r>
              <a:rPr lang="es-ES" dirty="0" err="1"/>
              <a:t>Tunning</a:t>
            </a:r>
            <a:r>
              <a:rPr lang="es-ES" dirty="0"/>
              <a:t> del modelo , también llamado </a:t>
            </a:r>
            <a:r>
              <a:rPr lang="es-ES" dirty="0" err="1"/>
              <a:t>LoRA</a:t>
            </a:r>
            <a:r>
              <a:rPr lang="es-ES" dirty="0"/>
              <a:t> (Low Rank </a:t>
            </a:r>
            <a:r>
              <a:rPr lang="es-ES" dirty="0" err="1"/>
              <a:t>Adaptation</a:t>
            </a:r>
            <a:r>
              <a:rPr lang="es-ES" dirty="0"/>
              <a:t>), ya que los </a:t>
            </a:r>
            <a:r>
              <a:rPr lang="es-ES" dirty="0" err="1"/>
              <a:t>LLMs</a:t>
            </a:r>
            <a:r>
              <a:rPr lang="es-ES" dirty="0"/>
              <a:t> suelen estar </a:t>
            </a:r>
            <a:r>
              <a:rPr lang="es-ES" dirty="0" err="1"/>
              <a:t>pre-entrenados</a:t>
            </a:r>
            <a:r>
              <a:rPr lang="es-ES" dirty="0"/>
              <a:t>. De esta manera personalizamos el LLM a nuestra manera para que saque aquello que sea relevante para nosotros y conozca nuestras preferencias de programación.</a:t>
            </a:r>
          </a:p>
        </p:txBody>
      </p:sp>
      <p:pic>
        <p:nvPicPr>
          <p:cNvPr id="4" name="Imagen 3">
            <a:extLst>
              <a:ext uri="{FF2B5EF4-FFF2-40B4-BE49-F238E27FC236}">
                <a16:creationId xmlns:a16="http://schemas.microsoft.com/office/drawing/2014/main" id="{109D6612-A443-EDF2-D4A7-FC45D0C657FE}"/>
              </a:ext>
            </a:extLst>
          </p:cNvPr>
          <p:cNvPicPr>
            <a:picLocks noChangeAspect="1"/>
          </p:cNvPicPr>
          <p:nvPr/>
        </p:nvPicPr>
        <p:blipFill>
          <a:blip r:embed="rId2"/>
          <a:stretch>
            <a:fillRect/>
          </a:stretch>
        </p:blipFill>
        <p:spPr>
          <a:xfrm>
            <a:off x="4205598" y="1981199"/>
            <a:ext cx="4106990" cy="4581525"/>
          </a:xfrm>
          <a:prstGeom prst="rect">
            <a:avLst/>
          </a:prstGeom>
        </p:spPr>
      </p:pic>
    </p:spTree>
    <p:extLst>
      <p:ext uri="{BB962C8B-B14F-4D97-AF65-F5344CB8AC3E}">
        <p14:creationId xmlns:p14="http://schemas.microsoft.com/office/powerpoint/2010/main" val="236933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BEACB3E-E9B4-2D68-21DA-B1BB300E5846}"/>
              </a:ext>
            </a:extLst>
          </p:cNvPr>
          <p:cNvSpPr txBox="1"/>
          <p:nvPr/>
        </p:nvSpPr>
        <p:spPr>
          <a:xfrm>
            <a:off x="476250" y="438150"/>
            <a:ext cx="10884176" cy="3693319"/>
          </a:xfrm>
          <a:prstGeom prst="rect">
            <a:avLst/>
          </a:prstGeom>
          <a:noFill/>
        </p:spPr>
        <p:txBody>
          <a:bodyPr wrap="square" rtlCol="0">
            <a:spAutoFit/>
          </a:bodyPr>
          <a:lstStyle/>
          <a:p>
            <a:pPr marL="285750" indent="-285750">
              <a:buFontTx/>
              <a:buChar char="-"/>
            </a:pPr>
            <a:r>
              <a:rPr lang="es-ES" dirty="0"/>
              <a:t>El </a:t>
            </a:r>
            <a:r>
              <a:rPr lang="es-ES" dirty="0" err="1"/>
              <a:t>prompting</a:t>
            </a:r>
            <a:r>
              <a:rPr lang="es-ES" dirty="0"/>
              <a:t> es saber cómo meterle el zoom a la hora de comunicarnos con un agente conversacional. Para ello, debemos entender que para mantener una conversación con este agente deberemos de seguir unas ciertas normas (igual que en la vida, no utilizaremos el mismo lenguaje al dirigirnos a nuestro jefe que a un amigo) que se basan en una combinación de 3 cosas:</a:t>
            </a:r>
          </a:p>
          <a:p>
            <a:pPr marL="742950" lvl="1" indent="-285750">
              <a:buFontTx/>
              <a:buChar char="-"/>
            </a:pPr>
            <a:r>
              <a:rPr lang="es-ES" dirty="0"/>
              <a:t>Sintaxis (construir frases completas, para ello es necesario delimitar el </a:t>
            </a:r>
            <a:r>
              <a:rPr lang="es-ES" dirty="0" err="1"/>
              <a:t>framework</a:t>
            </a:r>
            <a:r>
              <a:rPr lang="es-ES" dirty="0"/>
              <a:t> CAREF).</a:t>
            </a:r>
          </a:p>
          <a:p>
            <a:pPr marL="742950" lvl="1" indent="-285750">
              <a:buFontTx/>
              <a:buChar char="-"/>
            </a:pPr>
            <a:r>
              <a:rPr lang="es-ES" dirty="0"/>
              <a:t>Gramática (utilización de palabras reservadas como “”, (), </a:t>
            </a:r>
            <a:r>
              <a:rPr lang="es-ES" dirty="0" err="1"/>
              <a:t>etc</a:t>
            </a:r>
            <a:r>
              <a:rPr lang="es-ES" dirty="0"/>
              <a:t>).</a:t>
            </a:r>
          </a:p>
          <a:p>
            <a:pPr marL="742950" lvl="1" indent="-285750">
              <a:buFontTx/>
              <a:buChar char="-"/>
            </a:pPr>
            <a:r>
              <a:rPr lang="es-ES" dirty="0"/>
              <a:t>Estilos conversacionales (Zero </a:t>
            </a:r>
            <a:r>
              <a:rPr lang="es-ES" dirty="0" err="1"/>
              <a:t>shot</a:t>
            </a:r>
            <a:r>
              <a:rPr lang="es-ES" dirty="0"/>
              <a:t> / </a:t>
            </a:r>
            <a:r>
              <a:rPr lang="es-ES" dirty="0" err="1"/>
              <a:t>Few</a:t>
            </a:r>
            <a:r>
              <a:rPr lang="es-ES" dirty="0"/>
              <a:t> </a:t>
            </a:r>
            <a:r>
              <a:rPr lang="es-ES" dirty="0" err="1"/>
              <a:t>shot</a:t>
            </a:r>
            <a:r>
              <a:rPr lang="es-ES" dirty="0"/>
              <a:t> / </a:t>
            </a:r>
            <a:r>
              <a:rPr lang="es-ES" dirty="0" err="1"/>
              <a:t>Chain</a:t>
            </a:r>
            <a:r>
              <a:rPr lang="es-ES" dirty="0"/>
              <a:t> </a:t>
            </a:r>
            <a:r>
              <a:rPr lang="es-ES" dirty="0" err="1"/>
              <a:t>of</a:t>
            </a:r>
            <a:r>
              <a:rPr lang="es-ES" dirty="0"/>
              <a:t> </a:t>
            </a:r>
            <a:r>
              <a:rPr lang="es-ES" dirty="0" err="1"/>
              <a:t>Thought</a:t>
            </a:r>
            <a:r>
              <a:rPr lang="es-ES" dirty="0"/>
              <a:t> / </a:t>
            </a:r>
            <a:r>
              <a:rPr lang="es-ES" dirty="0" err="1"/>
              <a:t>Knowledge</a:t>
            </a:r>
            <a:r>
              <a:rPr lang="es-ES" dirty="0"/>
              <a:t> </a:t>
            </a:r>
            <a:r>
              <a:rPr lang="es-ES" dirty="0" err="1"/>
              <a:t>based</a:t>
            </a:r>
            <a:r>
              <a:rPr lang="es-ES" dirty="0"/>
              <a:t>)</a:t>
            </a:r>
          </a:p>
          <a:p>
            <a:pPr marL="285750" indent="-285750">
              <a:buFontTx/>
              <a:buChar char="-"/>
            </a:pPr>
            <a:r>
              <a:rPr lang="es-ES" dirty="0"/>
              <a:t>El </a:t>
            </a:r>
            <a:r>
              <a:rPr lang="es-ES" dirty="0" err="1"/>
              <a:t>framework</a:t>
            </a:r>
            <a:r>
              <a:rPr lang="es-ES" dirty="0"/>
              <a:t> y acrónimo CAREF se define por los siguientes elementos:</a:t>
            </a:r>
          </a:p>
          <a:p>
            <a:pPr marL="742950" lvl="1" indent="-285750">
              <a:buFontTx/>
              <a:buChar char="-"/>
            </a:pPr>
            <a:r>
              <a:rPr lang="es-ES" dirty="0" err="1"/>
              <a:t>Context</a:t>
            </a:r>
            <a:r>
              <a:rPr lang="es-ES" dirty="0"/>
              <a:t> </a:t>
            </a:r>
          </a:p>
          <a:p>
            <a:pPr marL="742950" lvl="1" indent="-285750">
              <a:buFontTx/>
              <a:buChar char="-"/>
            </a:pPr>
            <a:r>
              <a:rPr lang="es-ES" dirty="0" err="1"/>
              <a:t>Actions</a:t>
            </a:r>
            <a:endParaRPr lang="es-ES" dirty="0"/>
          </a:p>
          <a:p>
            <a:pPr marL="742950" lvl="1" indent="-285750">
              <a:buFontTx/>
              <a:buChar char="-"/>
            </a:pPr>
            <a:r>
              <a:rPr lang="es-ES" dirty="0" err="1"/>
              <a:t>Results</a:t>
            </a:r>
            <a:endParaRPr lang="es-ES" dirty="0"/>
          </a:p>
          <a:p>
            <a:pPr marL="742950" lvl="1" indent="-285750">
              <a:buFontTx/>
              <a:buChar char="-"/>
            </a:pPr>
            <a:r>
              <a:rPr lang="es-ES" dirty="0" err="1"/>
              <a:t>Examples</a:t>
            </a:r>
            <a:endParaRPr lang="es-ES" dirty="0"/>
          </a:p>
          <a:p>
            <a:pPr marL="742950" lvl="1" indent="-285750">
              <a:buFontTx/>
              <a:buChar char="-"/>
            </a:pPr>
            <a:r>
              <a:rPr lang="es-ES" dirty="0" err="1"/>
              <a:t>Format</a:t>
            </a:r>
            <a:endParaRPr lang="es-ES" dirty="0"/>
          </a:p>
        </p:txBody>
      </p:sp>
      <p:pic>
        <p:nvPicPr>
          <p:cNvPr id="4" name="Imagen 3">
            <a:extLst>
              <a:ext uri="{FF2B5EF4-FFF2-40B4-BE49-F238E27FC236}">
                <a16:creationId xmlns:a16="http://schemas.microsoft.com/office/drawing/2014/main" id="{1F88AFCF-08B2-2443-F80A-7570E3878BA6}"/>
              </a:ext>
            </a:extLst>
          </p:cNvPr>
          <p:cNvPicPr>
            <a:picLocks noChangeAspect="1"/>
          </p:cNvPicPr>
          <p:nvPr/>
        </p:nvPicPr>
        <p:blipFill>
          <a:blip r:embed="rId2"/>
          <a:stretch>
            <a:fillRect/>
          </a:stretch>
        </p:blipFill>
        <p:spPr>
          <a:xfrm>
            <a:off x="5235194" y="2752725"/>
            <a:ext cx="1956181" cy="4019550"/>
          </a:xfrm>
          <a:prstGeom prst="rect">
            <a:avLst/>
          </a:prstGeom>
        </p:spPr>
      </p:pic>
      <p:cxnSp>
        <p:nvCxnSpPr>
          <p:cNvPr id="6" name="Conector recto de flecha 5">
            <a:extLst>
              <a:ext uri="{FF2B5EF4-FFF2-40B4-BE49-F238E27FC236}">
                <a16:creationId xmlns:a16="http://schemas.microsoft.com/office/drawing/2014/main" id="{87C6F7EA-3B84-7039-EC29-FF71C0FE4CC2}"/>
              </a:ext>
            </a:extLst>
          </p:cNvPr>
          <p:cNvCxnSpPr/>
          <p:nvPr/>
        </p:nvCxnSpPr>
        <p:spPr>
          <a:xfrm>
            <a:off x="2505075" y="3429000"/>
            <a:ext cx="2295525" cy="10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E1943566-F1B8-BF22-E16A-F51C5B879333}"/>
              </a:ext>
            </a:extLst>
          </p:cNvPr>
          <p:cNvSpPr txBox="1"/>
          <p:nvPr/>
        </p:nvSpPr>
        <p:spPr>
          <a:xfrm>
            <a:off x="3143250" y="4305300"/>
            <a:ext cx="1009650" cy="369332"/>
          </a:xfrm>
          <a:prstGeom prst="rect">
            <a:avLst/>
          </a:prstGeom>
          <a:noFill/>
        </p:spPr>
        <p:txBody>
          <a:bodyPr wrap="square" rtlCol="0">
            <a:spAutoFit/>
          </a:bodyPr>
          <a:lstStyle/>
          <a:p>
            <a:r>
              <a:rPr lang="es-ES" b="1" dirty="0">
                <a:solidFill>
                  <a:srgbClr val="0070C0"/>
                </a:solidFill>
              </a:rPr>
              <a:t>Ejemplo</a:t>
            </a:r>
          </a:p>
        </p:txBody>
      </p:sp>
      <p:pic>
        <p:nvPicPr>
          <p:cNvPr id="11" name="Imagen 10">
            <a:extLst>
              <a:ext uri="{FF2B5EF4-FFF2-40B4-BE49-F238E27FC236}">
                <a16:creationId xmlns:a16="http://schemas.microsoft.com/office/drawing/2014/main" id="{67CC3AA1-ADD7-151C-C0D4-BD4F4C15F12F}"/>
              </a:ext>
            </a:extLst>
          </p:cNvPr>
          <p:cNvPicPr>
            <a:picLocks noChangeAspect="1"/>
          </p:cNvPicPr>
          <p:nvPr/>
        </p:nvPicPr>
        <p:blipFill>
          <a:blip r:embed="rId3"/>
          <a:stretch>
            <a:fillRect/>
          </a:stretch>
        </p:blipFill>
        <p:spPr>
          <a:xfrm>
            <a:off x="8273669" y="3727336"/>
            <a:ext cx="2448582" cy="2559163"/>
          </a:xfrm>
          <a:prstGeom prst="rect">
            <a:avLst/>
          </a:prstGeom>
        </p:spPr>
      </p:pic>
      <p:cxnSp>
        <p:nvCxnSpPr>
          <p:cNvPr id="12" name="Conector recto de flecha 11">
            <a:extLst>
              <a:ext uri="{FF2B5EF4-FFF2-40B4-BE49-F238E27FC236}">
                <a16:creationId xmlns:a16="http://schemas.microsoft.com/office/drawing/2014/main" id="{0BFC4907-EC23-E174-B3C3-BE7D8B87E83C}"/>
              </a:ext>
            </a:extLst>
          </p:cNvPr>
          <p:cNvCxnSpPr>
            <a:cxnSpLocks/>
          </p:cNvCxnSpPr>
          <p:nvPr/>
        </p:nvCxnSpPr>
        <p:spPr>
          <a:xfrm>
            <a:off x="7381875" y="5006917"/>
            <a:ext cx="6667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3496619-74F0-A040-B39D-6EA7FBF6D00C}"/>
              </a:ext>
            </a:extLst>
          </p:cNvPr>
          <p:cNvSpPr txBox="1"/>
          <p:nvPr/>
        </p:nvSpPr>
        <p:spPr>
          <a:xfrm>
            <a:off x="476250" y="438150"/>
            <a:ext cx="5619750" cy="8679299"/>
          </a:xfrm>
          <a:prstGeom prst="rect">
            <a:avLst/>
          </a:prstGeom>
          <a:noFill/>
        </p:spPr>
        <p:txBody>
          <a:bodyPr wrap="square" rtlCol="0">
            <a:spAutoFit/>
          </a:bodyPr>
          <a:lstStyle/>
          <a:p>
            <a:pPr marL="285750" indent="-285750">
              <a:buFontTx/>
              <a:buChar char="-"/>
            </a:pPr>
            <a:r>
              <a:rPr lang="es-ES" dirty="0" err="1"/>
              <a:t>Best</a:t>
            </a:r>
            <a:r>
              <a:rPr lang="es-ES" dirty="0"/>
              <a:t> </a:t>
            </a:r>
            <a:r>
              <a:rPr lang="es-ES" dirty="0" err="1"/>
              <a:t>practices</a:t>
            </a:r>
            <a:r>
              <a:rPr lang="es-ES" dirty="0"/>
              <a:t> del </a:t>
            </a:r>
            <a:r>
              <a:rPr lang="es-ES" dirty="0" err="1"/>
              <a:t>prompting</a:t>
            </a:r>
            <a:r>
              <a:rPr lang="es-ES" dirty="0"/>
              <a:t> </a:t>
            </a:r>
            <a:r>
              <a:rPr lang="es-ES" dirty="0">
                <a:sym typeface="Wingdings" panose="05000000000000000000" pitchFamily="2" charset="2"/>
              </a:rPr>
              <a:t> Hay 2 familias:</a:t>
            </a:r>
            <a:endParaRPr lang="es-ES" dirty="0"/>
          </a:p>
          <a:p>
            <a:pPr marL="742950" lvl="1" indent="-285750">
              <a:buFontTx/>
              <a:buChar char="-"/>
            </a:pPr>
            <a:r>
              <a:rPr lang="es-ES" dirty="0"/>
              <a:t>CICS rule:</a:t>
            </a:r>
          </a:p>
          <a:p>
            <a:pPr marL="1200150" lvl="2" indent="-285750">
              <a:buFontTx/>
              <a:buChar char="-"/>
            </a:pPr>
            <a:r>
              <a:rPr lang="es-ES" dirty="0"/>
              <a:t>Contexto de ventana </a:t>
            </a:r>
            <a:r>
              <a:rPr lang="es-ES" u="sng" dirty="0"/>
              <a:t>(</a:t>
            </a:r>
            <a:r>
              <a:rPr lang="es-ES" u="sng" dirty="0" err="1"/>
              <a:t>Context</a:t>
            </a:r>
            <a:r>
              <a:rPr lang="es-ES" u="sng" dirty="0"/>
              <a:t> </a:t>
            </a:r>
            <a:r>
              <a:rPr lang="es-ES" u="sng" dirty="0" err="1"/>
              <a:t>Window</a:t>
            </a:r>
            <a:r>
              <a:rPr lang="es-ES" u="sng" dirty="0"/>
              <a:t>)</a:t>
            </a:r>
          </a:p>
          <a:p>
            <a:pPr marL="1200150" lvl="2" indent="-285750">
              <a:buFontTx/>
              <a:buChar char="-"/>
            </a:pPr>
            <a:r>
              <a:rPr lang="es-ES" dirty="0"/>
              <a:t>Intención</a:t>
            </a:r>
          </a:p>
          <a:p>
            <a:pPr marL="1200150" lvl="2" indent="-285750">
              <a:buFontTx/>
              <a:buChar char="-"/>
            </a:pPr>
            <a:r>
              <a:rPr lang="es-ES" dirty="0"/>
              <a:t>Claridad (los propios nombres de las variables en el código ayudan a que el </a:t>
            </a:r>
            <a:r>
              <a:rPr lang="es-ES" dirty="0" err="1"/>
              <a:t>Copilot</a:t>
            </a:r>
            <a:r>
              <a:rPr lang="es-ES" dirty="0"/>
              <a:t> entienda con mayor claridad cómo ejecutar los </a:t>
            </a:r>
            <a:r>
              <a:rPr lang="es-ES" dirty="0" err="1"/>
              <a:t>prompts</a:t>
            </a:r>
            <a:r>
              <a:rPr lang="es-ES" dirty="0"/>
              <a:t> basados en el código que queremos desarrollar)</a:t>
            </a:r>
          </a:p>
          <a:p>
            <a:pPr marL="1200150" lvl="2" indent="-285750">
              <a:buFontTx/>
              <a:buChar char="-"/>
            </a:pPr>
            <a:r>
              <a:rPr lang="es-ES" dirty="0" err="1"/>
              <a:t>Specifity</a:t>
            </a:r>
            <a:r>
              <a:rPr lang="es-ES" dirty="0"/>
              <a:t> (problema </a:t>
            </a:r>
            <a:r>
              <a:rPr lang="es-ES" dirty="0" err="1"/>
              <a:t>formulation</a:t>
            </a:r>
            <a:r>
              <a:rPr lang="es-ES" dirty="0"/>
              <a:t>) </a:t>
            </a:r>
            <a:r>
              <a:rPr lang="es-ES" dirty="0">
                <a:sym typeface="Wingdings" panose="05000000000000000000" pitchFamily="2" charset="2"/>
              </a:rPr>
              <a:t> Tenemos que ser específicos, es decir, tiene que ser la formulación de un problema computable por la máquina (por ejemplo, si le digo al </a:t>
            </a:r>
            <a:r>
              <a:rPr lang="es-ES" dirty="0" err="1">
                <a:sym typeface="Wingdings" panose="05000000000000000000" pitchFamily="2" charset="2"/>
              </a:rPr>
              <a:t>Copilot</a:t>
            </a:r>
            <a:r>
              <a:rPr lang="es-ES" dirty="0">
                <a:sym typeface="Wingdings" panose="05000000000000000000" pitchFamily="2" charset="2"/>
              </a:rPr>
              <a:t> que quiero que me ayude a mejorar la eficiencia del programa, eso no es un problema computable, porque: ¿qué es la eficiencia y qué es mejorar?)</a:t>
            </a:r>
          </a:p>
          <a:p>
            <a:pPr marL="742950" lvl="1" indent="-285750">
              <a:buFontTx/>
              <a:buChar char="-"/>
            </a:pPr>
            <a:r>
              <a:rPr lang="es-ES" dirty="0">
                <a:sym typeface="Wingdings" panose="05000000000000000000" pitchFamily="2" charset="2"/>
              </a:rPr>
              <a:t>Regla de las 4S:</a:t>
            </a:r>
          </a:p>
          <a:p>
            <a:pPr marL="1200150" lvl="2" indent="-285750">
              <a:buFontTx/>
              <a:buChar char="-"/>
            </a:pPr>
            <a:r>
              <a:rPr lang="es-ES" dirty="0"/>
              <a:t>Single (El </a:t>
            </a:r>
            <a:r>
              <a:rPr lang="es-ES" dirty="0" err="1"/>
              <a:t>Copilot</a:t>
            </a:r>
            <a:r>
              <a:rPr lang="es-ES" dirty="0"/>
              <a:t> dará un mejor resultado cuando tenga que desarrollar una única tarea en lugar de múltiples).</a:t>
            </a:r>
          </a:p>
          <a:p>
            <a:pPr marL="1200150" lvl="2" indent="-285750">
              <a:buFontTx/>
              <a:buChar char="-"/>
            </a:pPr>
            <a:r>
              <a:rPr lang="es-ES" dirty="0" err="1"/>
              <a:t>Specific</a:t>
            </a:r>
            <a:endParaRPr lang="es-ES" dirty="0"/>
          </a:p>
          <a:p>
            <a:pPr marL="1200150" lvl="2" indent="-285750">
              <a:buFontTx/>
              <a:buChar char="-"/>
            </a:pPr>
            <a:r>
              <a:rPr lang="es-ES" dirty="0"/>
              <a:t>Short (evitaremos sobrecargar al </a:t>
            </a:r>
            <a:r>
              <a:rPr lang="es-ES" dirty="0" err="1"/>
              <a:t>Copilot</a:t>
            </a:r>
            <a:r>
              <a:rPr lang="es-ES" dirty="0"/>
              <a:t>, por eso lo mejor es delimitar el problema por partes, pidiéndole por ejemplo que liste los pasos que tiene que dar al inicio).</a:t>
            </a:r>
          </a:p>
          <a:p>
            <a:pPr marL="1200150" lvl="2" indent="-285750">
              <a:buFontTx/>
              <a:buChar char="-"/>
            </a:pPr>
            <a:r>
              <a:rPr lang="es-ES" dirty="0" err="1"/>
              <a:t>Surrounded</a:t>
            </a:r>
            <a:r>
              <a:rPr lang="es-ES" dirty="0"/>
              <a:t> (como enmarcado, es decir, que usemos nombres de archivos descriptivos, mantenerlos abiertos todo lo que podamos…)</a:t>
            </a:r>
          </a:p>
          <a:p>
            <a:pPr marL="1200150" lvl="2" indent="-285750">
              <a:buFontTx/>
              <a:buChar char="-"/>
            </a:pPr>
            <a:endParaRPr lang="es-ES" dirty="0"/>
          </a:p>
        </p:txBody>
      </p:sp>
      <p:pic>
        <p:nvPicPr>
          <p:cNvPr id="4" name="Imagen 3">
            <a:extLst>
              <a:ext uri="{FF2B5EF4-FFF2-40B4-BE49-F238E27FC236}">
                <a16:creationId xmlns:a16="http://schemas.microsoft.com/office/drawing/2014/main" id="{939E7DD4-51D3-9658-6166-4994DD4204BB}"/>
              </a:ext>
            </a:extLst>
          </p:cNvPr>
          <p:cNvPicPr>
            <a:picLocks noChangeAspect="1"/>
          </p:cNvPicPr>
          <p:nvPr/>
        </p:nvPicPr>
        <p:blipFill>
          <a:blip r:embed="rId2"/>
          <a:stretch>
            <a:fillRect/>
          </a:stretch>
        </p:blipFill>
        <p:spPr>
          <a:xfrm>
            <a:off x="7631597" y="1126794"/>
            <a:ext cx="5894960" cy="4200525"/>
          </a:xfrm>
          <a:prstGeom prst="rect">
            <a:avLst/>
          </a:prstGeom>
        </p:spPr>
      </p:pic>
      <p:cxnSp>
        <p:nvCxnSpPr>
          <p:cNvPr id="6" name="Conector recto de flecha 5">
            <a:extLst>
              <a:ext uri="{FF2B5EF4-FFF2-40B4-BE49-F238E27FC236}">
                <a16:creationId xmlns:a16="http://schemas.microsoft.com/office/drawing/2014/main" id="{CCBF04E5-BED1-F56B-24B2-70494466323B}"/>
              </a:ext>
            </a:extLst>
          </p:cNvPr>
          <p:cNvCxnSpPr>
            <a:cxnSpLocks/>
          </p:cNvCxnSpPr>
          <p:nvPr/>
        </p:nvCxnSpPr>
        <p:spPr>
          <a:xfrm>
            <a:off x="5553075" y="1228725"/>
            <a:ext cx="1943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5450B575-F41A-C1D0-91F1-7D0B8A745D89}"/>
              </a:ext>
            </a:extLst>
          </p:cNvPr>
          <p:cNvSpPr txBox="1"/>
          <p:nvPr/>
        </p:nvSpPr>
        <p:spPr>
          <a:xfrm>
            <a:off x="5748133" y="0"/>
            <a:ext cx="8166652" cy="1200329"/>
          </a:xfrm>
          <a:prstGeom prst="rect">
            <a:avLst/>
          </a:prstGeom>
          <a:noFill/>
        </p:spPr>
        <p:txBody>
          <a:bodyPr wrap="square" rtlCol="0">
            <a:spAutoFit/>
          </a:bodyPr>
          <a:lstStyle/>
          <a:p>
            <a:r>
              <a:rPr lang="es-ES" dirty="0">
                <a:solidFill>
                  <a:srgbClr val="0070C0"/>
                </a:solidFill>
              </a:rPr>
              <a:t>Ejemplo de ventana de contexto donde el </a:t>
            </a:r>
            <a:r>
              <a:rPr lang="es-ES" dirty="0" err="1">
                <a:solidFill>
                  <a:srgbClr val="0070C0"/>
                </a:solidFill>
              </a:rPr>
              <a:t>Copilot</a:t>
            </a:r>
            <a:r>
              <a:rPr lang="es-ES" dirty="0">
                <a:solidFill>
                  <a:srgbClr val="0070C0"/>
                </a:solidFill>
              </a:rPr>
              <a:t> le da prioridad a la hora de entender a los archivos que tenemos abiertos, lo segundo más importante serán los comentarios de alto nivel, tercero más importante los comentarios entre líneas y cuarto más importante serán los nombres de los archivos.</a:t>
            </a:r>
          </a:p>
        </p:txBody>
      </p:sp>
    </p:spTree>
    <p:extLst>
      <p:ext uri="{BB962C8B-B14F-4D97-AF65-F5344CB8AC3E}">
        <p14:creationId xmlns:p14="http://schemas.microsoft.com/office/powerpoint/2010/main" val="338930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ED60FDD-664E-FA37-A488-59FF742EDE99}"/>
              </a:ext>
            </a:extLst>
          </p:cNvPr>
          <p:cNvSpPr txBox="1"/>
          <p:nvPr/>
        </p:nvSpPr>
        <p:spPr>
          <a:xfrm>
            <a:off x="255932" y="462026"/>
            <a:ext cx="9593746" cy="2308324"/>
          </a:xfrm>
          <a:prstGeom prst="rect">
            <a:avLst/>
          </a:prstGeom>
          <a:noFill/>
        </p:spPr>
        <p:txBody>
          <a:bodyPr wrap="square">
            <a:spAutoFit/>
          </a:bodyPr>
          <a:lstStyle/>
          <a:p>
            <a:pPr marL="742950" lvl="1" indent="-285750">
              <a:buFontTx/>
              <a:buChar char="-"/>
            </a:pPr>
            <a:r>
              <a:rPr lang="es-ES" dirty="0"/>
              <a:t>Estilos conversacionales:</a:t>
            </a:r>
          </a:p>
          <a:p>
            <a:pPr marL="1200150" lvl="2" indent="-285750">
              <a:buFontTx/>
              <a:buChar char="-"/>
            </a:pPr>
            <a:r>
              <a:rPr lang="es-ES" dirty="0"/>
              <a:t>Zero </a:t>
            </a:r>
            <a:r>
              <a:rPr lang="es-ES" dirty="0" err="1"/>
              <a:t>shot</a:t>
            </a:r>
            <a:r>
              <a:rPr lang="es-ES" dirty="0"/>
              <a:t>: No le doy ningún ejemplo y me saca devuelve el resultado más probable con los datos con los que se ha entrenado el </a:t>
            </a:r>
            <a:r>
              <a:rPr lang="es-ES" dirty="0" err="1"/>
              <a:t>Copilot</a:t>
            </a:r>
            <a:r>
              <a:rPr lang="es-ES" dirty="0"/>
              <a:t>.</a:t>
            </a:r>
          </a:p>
          <a:p>
            <a:pPr marL="1200150" lvl="2" indent="-285750">
              <a:buFontTx/>
              <a:buChar char="-"/>
            </a:pPr>
            <a:r>
              <a:rPr lang="es-ES" dirty="0" err="1"/>
              <a:t>Few</a:t>
            </a:r>
            <a:r>
              <a:rPr lang="es-ES" dirty="0"/>
              <a:t> </a:t>
            </a:r>
            <a:r>
              <a:rPr lang="es-ES" dirty="0" err="1"/>
              <a:t>shot</a:t>
            </a:r>
            <a:r>
              <a:rPr lang="es-ES" dirty="0"/>
              <a:t>: Meter en el </a:t>
            </a:r>
            <a:r>
              <a:rPr lang="es-ES" dirty="0" err="1"/>
              <a:t>prompt</a:t>
            </a:r>
            <a:r>
              <a:rPr lang="es-ES" dirty="0"/>
              <a:t> varios ejemplos para guiar al </a:t>
            </a:r>
            <a:r>
              <a:rPr lang="es-ES" dirty="0" err="1"/>
              <a:t>Copilot</a:t>
            </a:r>
            <a:r>
              <a:rPr lang="es-ES" dirty="0"/>
              <a:t>, para evitar como resultado alguna potencial ambigüedad.</a:t>
            </a:r>
          </a:p>
          <a:p>
            <a:pPr marL="1200150" lvl="2" indent="-285750">
              <a:buFontTx/>
              <a:buChar char="-"/>
            </a:pPr>
            <a:r>
              <a:rPr lang="es-ES" dirty="0" err="1"/>
              <a:t>Chain</a:t>
            </a:r>
            <a:r>
              <a:rPr lang="es-ES" dirty="0"/>
              <a:t> </a:t>
            </a:r>
            <a:r>
              <a:rPr lang="es-ES" dirty="0" err="1"/>
              <a:t>of</a:t>
            </a:r>
            <a:r>
              <a:rPr lang="es-ES" dirty="0"/>
              <a:t> </a:t>
            </a:r>
            <a:r>
              <a:rPr lang="es-ES" dirty="0" err="1"/>
              <a:t>Thought</a:t>
            </a:r>
            <a:r>
              <a:rPr lang="es-ES" dirty="0"/>
              <a:t> : es una manera de explicarle al </a:t>
            </a:r>
            <a:r>
              <a:rPr lang="es-ES" dirty="0" err="1"/>
              <a:t>Copilot</a:t>
            </a:r>
            <a:r>
              <a:rPr lang="es-ES" dirty="0"/>
              <a:t> paso a paso todo lo que tiene que hacer nuestro programa.</a:t>
            </a:r>
          </a:p>
          <a:p>
            <a:pPr marL="1200150" lvl="2" indent="-285750">
              <a:buFontTx/>
              <a:buChar char="-"/>
            </a:pPr>
            <a:r>
              <a:rPr lang="es-ES" dirty="0" err="1"/>
              <a:t>Knowledge</a:t>
            </a:r>
            <a:r>
              <a:rPr lang="es-ES" dirty="0"/>
              <a:t> </a:t>
            </a:r>
            <a:r>
              <a:rPr lang="es-ES" dirty="0" err="1"/>
              <a:t>based</a:t>
            </a:r>
            <a:r>
              <a:rPr lang="es-ES" dirty="0"/>
              <a:t>: subrayando parte del código para hacer énfasis en el </a:t>
            </a:r>
            <a:r>
              <a:rPr lang="es-ES" dirty="0" err="1"/>
              <a:t>prompting</a:t>
            </a:r>
            <a:r>
              <a:rPr lang="es-ES" dirty="0"/>
              <a:t>.</a:t>
            </a:r>
          </a:p>
        </p:txBody>
      </p:sp>
      <p:pic>
        <p:nvPicPr>
          <p:cNvPr id="5" name="Imagen 4">
            <a:extLst>
              <a:ext uri="{FF2B5EF4-FFF2-40B4-BE49-F238E27FC236}">
                <a16:creationId xmlns:a16="http://schemas.microsoft.com/office/drawing/2014/main" id="{F91CAE12-F695-579B-8BCE-D8B3714F5075}"/>
              </a:ext>
            </a:extLst>
          </p:cNvPr>
          <p:cNvPicPr>
            <a:picLocks noChangeAspect="1"/>
          </p:cNvPicPr>
          <p:nvPr/>
        </p:nvPicPr>
        <p:blipFill>
          <a:blip r:embed="rId2"/>
          <a:stretch>
            <a:fillRect/>
          </a:stretch>
        </p:blipFill>
        <p:spPr>
          <a:xfrm>
            <a:off x="10346755" y="1314449"/>
            <a:ext cx="5867280" cy="2687757"/>
          </a:xfrm>
          <a:prstGeom prst="rect">
            <a:avLst/>
          </a:prstGeom>
        </p:spPr>
      </p:pic>
      <p:cxnSp>
        <p:nvCxnSpPr>
          <p:cNvPr id="7" name="Conector recto 6">
            <a:extLst>
              <a:ext uri="{FF2B5EF4-FFF2-40B4-BE49-F238E27FC236}">
                <a16:creationId xmlns:a16="http://schemas.microsoft.com/office/drawing/2014/main" id="{5660773A-5B27-8C3F-3F9E-EFA1461D1D4A}"/>
              </a:ext>
            </a:extLst>
          </p:cNvPr>
          <p:cNvCxnSpPr/>
          <p:nvPr/>
        </p:nvCxnSpPr>
        <p:spPr>
          <a:xfrm>
            <a:off x="9511748" y="1477688"/>
            <a:ext cx="596348" cy="28153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C58672CC-E532-8327-0083-7070D9BF6192}"/>
              </a:ext>
            </a:extLst>
          </p:cNvPr>
          <p:cNvSpPr txBox="1"/>
          <p:nvPr/>
        </p:nvSpPr>
        <p:spPr>
          <a:xfrm>
            <a:off x="9511748" y="972126"/>
            <a:ext cx="1270077" cy="646331"/>
          </a:xfrm>
          <a:prstGeom prst="rect">
            <a:avLst/>
          </a:prstGeom>
          <a:noFill/>
        </p:spPr>
        <p:txBody>
          <a:bodyPr wrap="square" rtlCol="0">
            <a:spAutoFit/>
          </a:bodyPr>
          <a:lstStyle/>
          <a:p>
            <a:r>
              <a:rPr lang="es-ES" b="1" dirty="0">
                <a:solidFill>
                  <a:srgbClr val="0070C0"/>
                </a:solidFill>
              </a:rPr>
              <a:t>Ejemplo </a:t>
            </a:r>
            <a:r>
              <a:rPr lang="es-ES" b="1" dirty="0" err="1">
                <a:solidFill>
                  <a:srgbClr val="0070C0"/>
                </a:solidFill>
              </a:rPr>
              <a:t>Few</a:t>
            </a:r>
            <a:r>
              <a:rPr lang="es-ES" b="1" dirty="0">
                <a:solidFill>
                  <a:srgbClr val="0070C0"/>
                </a:solidFill>
              </a:rPr>
              <a:t> </a:t>
            </a:r>
            <a:r>
              <a:rPr lang="es-ES" b="1" dirty="0" err="1">
                <a:solidFill>
                  <a:srgbClr val="0070C0"/>
                </a:solidFill>
              </a:rPr>
              <a:t>Shots</a:t>
            </a:r>
            <a:endParaRPr lang="es-ES" b="1" dirty="0">
              <a:solidFill>
                <a:srgbClr val="0070C0"/>
              </a:solidFill>
            </a:endParaRPr>
          </a:p>
        </p:txBody>
      </p:sp>
      <p:pic>
        <p:nvPicPr>
          <p:cNvPr id="10" name="Imagen 9">
            <a:extLst>
              <a:ext uri="{FF2B5EF4-FFF2-40B4-BE49-F238E27FC236}">
                <a16:creationId xmlns:a16="http://schemas.microsoft.com/office/drawing/2014/main" id="{ABF6C383-CC25-CDBB-D0BC-A3CEE0D64D93}"/>
              </a:ext>
            </a:extLst>
          </p:cNvPr>
          <p:cNvPicPr>
            <a:picLocks noChangeAspect="1"/>
          </p:cNvPicPr>
          <p:nvPr/>
        </p:nvPicPr>
        <p:blipFill>
          <a:blip r:embed="rId3"/>
          <a:stretch>
            <a:fillRect/>
          </a:stretch>
        </p:blipFill>
        <p:spPr>
          <a:xfrm>
            <a:off x="3641992" y="3336880"/>
            <a:ext cx="2371182" cy="4654949"/>
          </a:xfrm>
          <a:prstGeom prst="rect">
            <a:avLst/>
          </a:prstGeom>
        </p:spPr>
      </p:pic>
      <p:cxnSp>
        <p:nvCxnSpPr>
          <p:cNvPr id="11" name="Conector recto 10">
            <a:extLst>
              <a:ext uri="{FF2B5EF4-FFF2-40B4-BE49-F238E27FC236}">
                <a16:creationId xmlns:a16="http://schemas.microsoft.com/office/drawing/2014/main" id="{B0AAC872-9C9A-82E7-FCAD-A54612381654}"/>
              </a:ext>
            </a:extLst>
          </p:cNvPr>
          <p:cNvCxnSpPr>
            <a:cxnSpLocks/>
          </p:cNvCxnSpPr>
          <p:nvPr/>
        </p:nvCxnSpPr>
        <p:spPr>
          <a:xfrm>
            <a:off x="2425148" y="2226365"/>
            <a:ext cx="589722" cy="1251284"/>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7DDC78EF-C267-6015-132B-873A17DB34BD}"/>
              </a:ext>
            </a:extLst>
          </p:cNvPr>
          <p:cNvSpPr txBox="1"/>
          <p:nvPr/>
        </p:nvSpPr>
        <p:spPr>
          <a:xfrm>
            <a:off x="2835965" y="2852007"/>
            <a:ext cx="5721625" cy="646331"/>
          </a:xfrm>
          <a:prstGeom prst="rect">
            <a:avLst/>
          </a:prstGeom>
          <a:noFill/>
        </p:spPr>
        <p:txBody>
          <a:bodyPr wrap="square" rtlCol="0">
            <a:spAutoFit/>
          </a:bodyPr>
          <a:lstStyle/>
          <a:p>
            <a:r>
              <a:rPr lang="es-ES" b="1" dirty="0">
                <a:solidFill>
                  <a:srgbClr val="0070C0"/>
                </a:solidFill>
              </a:rPr>
              <a:t>Ejemplo </a:t>
            </a:r>
            <a:r>
              <a:rPr lang="es-ES" b="1" dirty="0" err="1">
                <a:solidFill>
                  <a:srgbClr val="0070C0"/>
                </a:solidFill>
              </a:rPr>
              <a:t>Chain</a:t>
            </a:r>
            <a:r>
              <a:rPr lang="es-ES" b="1" dirty="0">
                <a:solidFill>
                  <a:srgbClr val="0070C0"/>
                </a:solidFill>
              </a:rPr>
              <a:t> </a:t>
            </a:r>
            <a:r>
              <a:rPr lang="es-ES" b="1" dirty="0" err="1">
                <a:solidFill>
                  <a:srgbClr val="0070C0"/>
                </a:solidFill>
              </a:rPr>
              <a:t>of</a:t>
            </a:r>
            <a:r>
              <a:rPr lang="es-ES" b="1" dirty="0">
                <a:solidFill>
                  <a:srgbClr val="0070C0"/>
                </a:solidFill>
              </a:rPr>
              <a:t> </a:t>
            </a:r>
            <a:r>
              <a:rPr lang="es-ES" b="1" dirty="0" err="1">
                <a:solidFill>
                  <a:srgbClr val="0070C0"/>
                </a:solidFill>
              </a:rPr>
              <a:t>Thought</a:t>
            </a:r>
            <a:r>
              <a:rPr lang="es-ES" b="1" dirty="0">
                <a:solidFill>
                  <a:srgbClr val="0070C0"/>
                </a:solidFill>
              </a:rPr>
              <a:t> (también podríamos nosotros explícitamente determinarle los pasos en el </a:t>
            </a:r>
            <a:r>
              <a:rPr lang="es-ES" b="1" dirty="0" err="1">
                <a:solidFill>
                  <a:srgbClr val="0070C0"/>
                </a:solidFill>
              </a:rPr>
              <a:t>prompt</a:t>
            </a:r>
            <a:r>
              <a:rPr lang="es-ES" b="1" dirty="0">
                <a:solidFill>
                  <a:srgbClr val="0070C0"/>
                </a:solidFill>
              </a:rPr>
              <a:t>)</a:t>
            </a:r>
          </a:p>
        </p:txBody>
      </p:sp>
      <p:pic>
        <p:nvPicPr>
          <p:cNvPr id="15" name="Imagen 14">
            <a:extLst>
              <a:ext uri="{FF2B5EF4-FFF2-40B4-BE49-F238E27FC236}">
                <a16:creationId xmlns:a16="http://schemas.microsoft.com/office/drawing/2014/main" id="{F778CF1C-6518-D72C-D821-26DF4BBFD762}"/>
              </a:ext>
            </a:extLst>
          </p:cNvPr>
          <p:cNvPicPr>
            <a:picLocks noChangeAspect="1"/>
          </p:cNvPicPr>
          <p:nvPr/>
        </p:nvPicPr>
        <p:blipFill>
          <a:blip r:embed="rId4"/>
          <a:stretch>
            <a:fillRect/>
          </a:stretch>
        </p:blipFill>
        <p:spPr>
          <a:xfrm>
            <a:off x="6580782" y="3627310"/>
            <a:ext cx="2257831" cy="4005993"/>
          </a:xfrm>
          <a:prstGeom prst="rect">
            <a:avLst/>
          </a:prstGeom>
        </p:spPr>
      </p:pic>
    </p:spTree>
    <p:extLst>
      <p:ext uri="{BB962C8B-B14F-4D97-AF65-F5344CB8AC3E}">
        <p14:creationId xmlns:p14="http://schemas.microsoft.com/office/powerpoint/2010/main" val="9357330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Words>
  <Application>Microsoft Office PowerPoint</Application>
  <PresentationFormat>Panorámica</PresentationFormat>
  <Paragraphs>35</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vector>
  </TitlesOfParts>
  <Company>Produban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Munarriz Herrador Iñaki</dc:creator>
  <cp:lastModifiedBy>Munarriz Herrador Iñaki</cp:lastModifiedBy>
  <cp:revision>1</cp:revision>
  <dcterms:created xsi:type="dcterms:W3CDTF">2024-09-17T19:55:12Z</dcterms:created>
  <dcterms:modified xsi:type="dcterms:W3CDTF">2024-09-18T18:36:26Z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2abd79-57a9-4473-8700-c843f76a1e37_Enabled">
    <vt:lpwstr>true</vt:lpwstr>
  </property>
  <property fmtid="{D5CDD505-2E9C-101B-9397-08002B2CF9AE}" pid="3" name="MSIP_Label_0c2abd79-57a9-4473-8700-c843f76a1e37_SetDate">
    <vt:lpwstr>2024-09-18T18:36:26Z</vt:lpwstr>
  </property>
  <property fmtid="{D5CDD505-2E9C-101B-9397-08002B2CF9AE}" pid="4" name="MSIP_Label_0c2abd79-57a9-4473-8700-c843f76a1e37_Method">
    <vt:lpwstr>Privileged</vt:lpwstr>
  </property>
  <property fmtid="{D5CDD505-2E9C-101B-9397-08002B2CF9AE}" pid="5" name="MSIP_Label_0c2abd79-57a9-4473-8700-c843f76a1e37_Name">
    <vt:lpwstr>Internal</vt:lpwstr>
  </property>
  <property fmtid="{D5CDD505-2E9C-101B-9397-08002B2CF9AE}" pid="6" name="MSIP_Label_0c2abd79-57a9-4473-8700-c843f76a1e37_SiteId">
    <vt:lpwstr>35595a02-4d6d-44ac-99e1-f9ab4cd872db</vt:lpwstr>
  </property>
  <property fmtid="{D5CDD505-2E9C-101B-9397-08002B2CF9AE}" pid="7" name="MSIP_Label_0c2abd79-57a9-4473-8700-c843f76a1e37_ActionId">
    <vt:lpwstr>4c1849ec-6dde-4566-9bcc-76c6f79ee5ea</vt:lpwstr>
  </property>
  <property fmtid="{D5CDD505-2E9C-101B-9397-08002B2CF9AE}" pid="8" name="MSIP_Label_0c2abd79-57a9-4473-8700-c843f76a1e37_ContentBits">
    <vt:lpwstr>0</vt:lpwstr>
  </property>
</Properties>
</file>