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94" r:id="rId2"/>
    <p:sldId id="271" r:id="rId3"/>
    <p:sldId id="258" r:id="rId4"/>
    <p:sldId id="259" r:id="rId5"/>
    <p:sldId id="260" r:id="rId6"/>
    <p:sldId id="261" r:id="rId7"/>
    <p:sldId id="262" r:id="rId8"/>
    <p:sldId id="273" r:id="rId9"/>
    <p:sldId id="274" r:id="rId10"/>
    <p:sldId id="275" r:id="rId11"/>
    <p:sldId id="263" r:id="rId12"/>
    <p:sldId id="288" r:id="rId13"/>
    <p:sldId id="289" r:id="rId14"/>
    <p:sldId id="291" r:id="rId15"/>
    <p:sldId id="290" r:id="rId16"/>
    <p:sldId id="292" r:id="rId17"/>
    <p:sldId id="300" r:id="rId18"/>
    <p:sldId id="264" r:id="rId19"/>
    <p:sldId id="301" r:id="rId20"/>
    <p:sldId id="309" r:id="rId21"/>
    <p:sldId id="310" r:id="rId22"/>
    <p:sldId id="311" r:id="rId23"/>
    <p:sldId id="312" r:id="rId24"/>
    <p:sldId id="313" r:id="rId25"/>
    <p:sldId id="268" r:id="rId26"/>
    <p:sldId id="283" r:id="rId27"/>
    <p:sldId id="284" r:id="rId28"/>
    <p:sldId id="285" r:id="rId29"/>
    <p:sldId id="286" r:id="rId30"/>
    <p:sldId id="287" r:id="rId31"/>
    <p:sldId id="297" r:id="rId32"/>
    <p:sldId id="298" r:id="rId33"/>
    <p:sldId id="296" r:id="rId34"/>
    <p:sldId id="265" r:id="rId35"/>
    <p:sldId id="303" r:id="rId36"/>
    <p:sldId id="308" r:id="rId37"/>
    <p:sldId id="269" r:id="rId38"/>
    <p:sldId id="266" r:id="rId39"/>
    <p:sldId id="299" r:id="rId40"/>
    <p:sldId id="304" r:id="rId41"/>
    <p:sldId id="306" r:id="rId42"/>
    <p:sldId id="307"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1" autoAdjust="0"/>
    <p:restoredTop sz="94660"/>
  </p:normalViewPr>
  <p:slideViewPr>
    <p:cSldViewPr>
      <p:cViewPr varScale="1">
        <p:scale>
          <a:sx n="67" d="100"/>
          <a:sy n="67" d="100"/>
        </p:scale>
        <p:origin x="153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li pavan" userId="8fe9f347a317fb0f" providerId="LiveId" clId="{1B1D4D2C-49B4-4733-B15D-94E18E26CAA1}"/>
    <pc:docChg chg="custSel modSld">
      <pc:chgData name="goli pavan" userId="8fe9f347a317fb0f" providerId="LiveId" clId="{1B1D4D2C-49B4-4733-B15D-94E18E26CAA1}" dt="2023-04-28T02:04:14.685" v="80" actId="27636"/>
      <pc:docMkLst>
        <pc:docMk/>
      </pc:docMkLst>
      <pc:sldChg chg="modSp mod">
        <pc:chgData name="goli pavan" userId="8fe9f347a317fb0f" providerId="LiveId" clId="{1B1D4D2C-49B4-4733-B15D-94E18E26CAA1}" dt="2023-04-28T02:01:40.786" v="78"/>
        <pc:sldMkLst>
          <pc:docMk/>
          <pc:sldMk cId="1420800132" sldId="259"/>
        </pc:sldMkLst>
        <pc:spChg chg="mod">
          <ac:chgData name="goli pavan" userId="8fe9f347a317fb0f" providerId="LiveId" clId="{1B1D4D2C-49B4-4733-B15D-94E18E26CAA1}" dt="2023-04-28T02:01:40.786" v="78"/>
          <ac:spMkLst>
            <pc:docMk/>
            <pc:sldMk cId="1420800132" sldId="259"/>
            <ac:spMk id="8" creationId="{B96F968A-D720-BD28-2588-7DF737175DAC}"/>
          </ac:spMkLst>
        </pc:spChg>
      </pc:sldChg>
      <pc:sldChg chg="modSp mod">
        <pc:chgData name="goli pavan" userId="8fe9f347a317fb0f" providerId="LiveId" clId="{1B1D4D2C-49B4-4733-B15D-94E18E26CAA1}" dt="2023-04-28T02:04:14.685" v="80" actId="27636"/>
        <pc:sldMkLst>
          <pc:docMk/>
          <pc:sldMk cId="4100536957" sldId="260"/>
        </pc:sldMkLst>
        <pc:spChg chg="mod">
          <ac:chgData name="goli pavan" userId="8fe9f347a317fb0f" providerId="LiveId" clId="{1B1D4D2C-49B4-4733-B15D-94E18E26CAA1}" dt="2023-04-28T02:04:14.685" v="80" actId="27636"/>
          <ac:spMkLst>
            <pc:docMk/>
            <pc:sldMk cId="4100536957" sldId="260"/>
            <ac:spMk id="3" creationId="{00000000-0000-0000-0000-000000000000}"/>
          </ac:spMkLst>
        </pc:spChg>
      </pc:sldChg>
      <pc:sldChg chg="modSp mod">
        <pc:chgData name="goli pavan" userId="8fe9f347a317fb0f" providerId="LiveId" clId="{1B1D4D2C-49B4-4733-B15D-94E18E26CAA1}" dt="2023-04-28T01:54:15.191" v="77"/>
        <pc:sldMkLst>
          <pc:docMk/>
          <pc:sldMk cId="2270932417" sldId="294"/>
        </pc:sldMkLst>
        <pc:spChg chg="mod">
          <ac:chgData name="goli pavan" userId="8fe9f347a317fb0f" providerId="LiveId" clId="{1B1D4D2C-49B4-4733-B15D-94E18E26CAA1}" dt="2023-04-28T01:54:02.002" v="76" actId="20577"/>
          <ac:spMkLst>
            <pc:docMk/>
            <pc:sldMk cId="2270932417" sldId="294"/>
            <ac:spMk id="4" creationId="{00000000-0000-0000-0000-000000000000}"/>
          </ac:spMkLst>
        </pc:spChg>
        <pc:spChg chg="mod">
          <ac:chgData name="goli pavan" userId="8fe9f347a317fb0f" providerId="LiveId" clId="{1B1D4D2C-49B4-4733-B15D-94E18E26CAA1}" dt="2023-04-28T01:54:15.191" v="77"/>
          <ac:spMkLst>
            <pc:docMk/>
            <pc:sldMk cId="2270932417" sldId="294"/>
            <ac:spMk id="7" creationId="{00000000-0000-0000-0000-000000000000}"/>
          </ac:spMkLst>
        </pc:spChg>
      </pc:sldChg>
      <pc:sldChg chg="modSp mod">
        <pc:chgData name="goli pavan" userId="8fe9f347a317fb0f" providerId="LiveId" clId="{1B1D4D2C-49B4-4733-B15D-94E18E26CAA1}" dt="2023-04-27T16:05:06.437" v="15" actId="20577"/>
        <pc:sldMkLst>
          <pc:docMk/>
          <pc:sldMk cId="3497779320" sldId="299"/>
        </pc:sldMkLst>
        <pc:spChg chg="mod">
          <ac:chgData name="goli pavan" userId="8fe9f347a317fb0f" providerId="LiveId" clId="{1B1D4D2C-49B4-4733-B15D-94E18E26CAA1}" dt="2023-04-27T16:05:06.437" v="15" actId="20577"/>
          <ac:spMkLst>
            <pc:docMk/>
            <pc:sldMk cId="3497779320" sldId="299"/>
            <ac:spMk id="5" creationId="{2CE9572A-0FD7-0DD7-F8D9-53B43C1B9116}"/>
          </ac:spMkLst>
        </pc:spChg>
      </pc:sldChg>
      <pc:sldChg chg="modSp mod">
        <pc:chgData name="goli pavan" userId="8fe9f347a317fb0f" providerId="LiveId" clId="{1B1D4D2C-49B4-4733-B15D-94E18E26CAA1}" dt="2023-04-27T16:05:02.257" v="12" actId="20577"/>
        <pc:sldMkLst>
          <pc:docMk/>
          <pc:sldMk cId="1096181119" sldId="304"/>
        </pc:sldMkLst>
        <pc:spChg chg="mod">
          <ac:chgData name="goli pavan" userId="8fe9f347a317fb0f" providerId="LiveId" clId="{1B1D4D2C-49B4-4733-B15D-94E18E26CAA1}" dt="2023-04-27T16:05:02.257" v="12" actId="20577"/>
          <ac:spMkLst>
            <pc:docMk/>
            <pc:sldMk cId="1096181119" sldId="304"/>
            <ac:spMk id="5" creationId="{C111331A-B17F-2633-CD7B-62DA1BD1DE6E}"/>
          </ac:spMkLst>
        </pc:spChg>
      </pc:sldChg>
      <pc:sldChg chg="modSp mod">
        <pc:chgData name="goli pavan" userId="8fe9f347a317fb0f" providerId="LiveId" clId="{1B1D4D2C-49B4-4733-B15D-94E18E26CAA1}" dt="2023-04-27T16:04:57.948" v="9" actId="20577"/>
        <pc:sldMkLst>
          <pc:docMk/>
          <pc:sldMk cId="2039088367" sldId="306"/>
        </pc:sldMkLst>
        <pc:spChg chg="mod">
          <ac:chgData name="goli pavan" userId="8fe9f347a317fb0f" providerId="LiveId" clId="{1B1D4D2C-49B4-4733-B15D-94E18E26CAA1}" dt="2023-04-27T16:04:57.948" v="9" actId="20577"/>
          <ac:spMkLst>
            <pc:docMk/>
            <pc:sldMk cId="2039088367" sldId="306"/>
            <ac:spMk id="5" creationId="{CECB8C3C-C6D5-279B-B65F-E7848A086506}"/>
          </ac:spMkLst>
        </pc:spChg>
      </pc:sldChg>
      <pc:sldChg chg="modSp mod">
        <pc:chgData name="goli pavan" userId="8fe9f347a317fb0f" providerId="LiveId" clId="{1B1D4D2C-49B4-4733-B15D-94E18E26CAA1}" dt="2023-04-27T16:04:53.246" v="6" actId="20577"/>
        <pc:sldMkLst>
          <pc:docMk/>
          <pc:sldMk cId="3010262735" sldId="307"/>
        </pc:sldMkLst>
        <pc:spChg chg="mod">
          <ac:chgData name="goli pavan" userId="8fe9f347a317fb0f" providerId="LiveId" clId="{1B1D4D2C-49B4-4733-B15D-94E18E26CAA1}" dt="2023-04-27T16:04:53.246" v="6" actId="20577"/>
          <ac:spMkLst>
            <pc:docMk/>
            <pc:sldMk cId="3010262735" sldId="307"/>
            <ac:spMk id="5" creationId="{3F341E8A-A048-BCCB-D9CD-A72DAAC5DA6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23597B-99E9-4D89-B3A7-AF7269CF0CB0}" type="datetimeFigureOut">
              <a:rPr lang="en-IN" smtClean="0"/>
              <a:t>28-04-2023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63E9F-17D9-4D9D-A155-C06C7C01E417}" type="slidenum">
              <a:rPr lang="en-IN" smtClean="0"/>
              <a:t>‹#›</a:t>
            </a:fld>
            <a:endParaRPr lang="en-IN"/>
          </a:p>
        </p:txBody>
      </p:sp>
    </p:spTree>
    <p:extLst>
      <p:ext uri="{BB962C8B-B14F-4D97-AF65-F5344CB8AC3E}">
        <p14:creationId xmlns:p14="http://schemas.microsoft.com/office/powerpoint/2010/main" val="1978767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0769F63-365D-4A0A-B033-A46EF4671CBB}" type="slidenum">
              <a:rPr lang="en-IN" smtClean="0"/>
              <a:t>1</a:t>
            </a:fld>
            <a:endParaRPr lang="en-IN"/>
          </a:p>
        </p:txBody>
      </p:sp>
      <p:sp>
        <p:nvSpPr>
          <p:cNvPr id="5" name="Footer Placeholder 4"/>
          <p:cNvSpPr>
            <a:spLocks noGrp="1"/>
          </p:cNvSpPr>
          <p:nvPr>
            <p:ph type="ftr" sz="quarter" idx="11"/>
          </p:nvPr>
        </p:nvSpPr>
        <p:spPr/>
        <p:txBody>
          <a:bodyPr/>
          <a:lstStyle/>
          <a:p>
            <a:r>
              <a:rPr lang="en-IN"/>
              <a:t>BATCH NO:                   PRESENTED DATE:</a:t>
            </a:r>
          </a:p>
        </p:txBody>
      </p:sp>
      <p:sp>
        <p:nvSpPr>
          <p:cNvPr id="6" name="Header Placeholder 5"/>
          <p:cNvSpPr>
            <a:spLocks noGrp="1"/>
          </p:cNvSpPr>
          <p:nvPr>
            <p:ph type="hdr" sz="quarter" idx="12"/>
          </p:nvPr>
        </p:nvSpPr>
        <p:spPr/>
        <p:txBody>
          <a:bodyPr/>
          <a:lstStyle/>
          <a:p>
            <a:r>
              <a:rPr lang="en-IN"/>
              <a:t>REVIEW-I</a:t>
            </a:r>
          </a:p>
        </p:txBody>
      </p:sp>
    </p:spTree>
    <p:extLst>
      <p:ext uri="{BB962C8B-B14F-4D97-AF65-F5344CB8AC3E}">
        <p14:creationId xmlns:p14="http://schemas.microsoft.com/office/powerpoint/2010/main" val="2012198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A6DA363-769F-4536-A585-05649B49E1BA}" type="datetime1">
              <a:rPr lang="en-IN" smtClean="0"/>
              <a:t>28-04-2023</a:t>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1981147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7F2E8A3-6808-4ECB-90A8-23FB4F90A890}" type="datetime1">
              <a:rPr lang="en-IN" smtClean="0"/>
              <a:t>28-04-2023</a:t>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361413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ED1D602-7652-41E6-8E54-FEB20C9E5001}" type="datetime1">
              <a:rPr lang="en-IN" smtClean="0"/>
              <a:t>28-04-2023</a:t>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1159504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26DEE5C-195B-4209-9085-526B148D6B3E}" type="datetime1">
              <a:rPr lang="en-IN" smtClean="0"/>
              <a:t>28-04-2023</a:t>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580337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A00805-E3D1-44AE-9F79-6E27E8D11E6B}" type="datetime1">
              <a:rPr lang="en-IN" smtClean="0"/>
              <a:t>28-04-2023</a:t>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3413810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8AA0376-BD03-4456-8456-9D2801477B8A}" type="datetime1">
              <a:rPr lang="en-IN" smtClean="0"/>
              <a:t>28-04-2023</a:t>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p>
        </p:txBody>
      </p:sp>
      <p:sp>
        <p:nvSpPr>
          <p:cNvPr id="7" name="Slide Number Placeholder 6"/>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51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6A259B2-5909-479A-86EA-B8E6D0B656E5}" type="datetime1">
              <a:rPr lang="en-IN" smtClean="0"/>
              <a:t>28-04-2023</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2118790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4B8D5B8-FCD1-4494-B40C-0F9201435A46}" type="datetime1">
              <a:rPr lang="en-IN" smtClean="0"/>
              <a:t>28-04-2023</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1902163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99F7AA-1DC8-40E9-BC7E-AD5661FFF492}" type="datetime1">
              <a:rPr lang="en-IN" smtClean="0"/>
              <a:t>28-04-2023</a:t>
            </a:fld>
            <a:endParaRPr lang="en-IN"/>
          </a:p>
        </p:txBody>
      </p:sp>
      <p:sp>
        <p:nvSpPr>
          <p:cNvPr id="3" name="Footer Placeholder 2"/>
          <p:cNvSpPr>
            <a:spLocks noGrp="1"/>
          </p:cNvSpPr>
          <p:nvPr>
            <p:ph type="ftr" sz="quarter" idx="11"/>
          </p:nvPr>
        </p:nvSpPr>
        <p:spPr/>
        <p:txBody>
          <a:bodyPr/>
          <a:lstStyle/>
          <a:p>
            <a:r>
              <a:rPr lang="en-IN"/>
              <a:t>BATCH NO:     DEPARTMENT OF COMPUTER SCIENCE &amp; ENGINEERING</a:t>
            </a:r>
          </a:p>
        </p:txBody>
      </p:sp>
      <p:sp>
        <p:nvSpPr>
          <p:cNvPr id="4" name="Slide Number Placeholder 3"/>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510164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42E248-904C-4342-9ACC-45977B3E8097}" type="datetime1">
              <a:rPr lang="en-IN" smtClean="0"/>
              <a:t>28-04-2023</a:t>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p>
        </p:txBody>
      </p:sp>
      <p:sp>
        <p:nvSpPr>
          <p:cNvPr id="7" name="Slide Number Placeholder 6"/>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487034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4663E3-F8C6-4E1A-880E-12A9EC39D0A4}" type="datetime1">
              <a:rPr lang="en-IN" smtClean="0"/>
              <a:t>28-04-2023</a:t>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p>
        </p:txBody>
      </p:sp>
      <p:sp>
        <p:nvSpPr>
          <p:cNvPr id="7" name="Slide Number Placeholder 6"/>
          <p:cNvSpPr>
            <a:spLocks noGrp="1"/>
          </p:cNvSpPr>
          <p:nvPr>
            <p:ph type="sldNum" sz="quarter" idx="12"/>
          </p:nvPr>
        </p:nvSpPr>
        <p:spPr/>
        <p:txBody>
          <a:bodyPr/>
          <a:lstStyle/>
          <a:p>
            <a:fld id="{669AD40C-E5A7-4132-A31D-54A4D1BB6E89}" type="slidenum">
              <a:rPr lang="en-IN" smtClean="0"/>
              <a:t>‹#›</a:t>
            </a:fld>
            <a:endParaRPr lang="en-IN"/>
          </a:p>
        </p:txBody>
      </p:sp>
    </p:spTree>
    <p:extLst>
      <p:ext uri="{BB962C8B-B14F-4D97-AF65-F5344CB8AC3E}">
        <p14:creationId xmlns:p14="http://schemas.microsoft.com/office/powerpoint/2010/main" val="3094070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410C77-848B-4F1F-B383-63A05AF82216}" type="datetime1">
              <a:rPr lang="en-IN" smtClean="0"/>
              <a:t>28-04-2023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BATCH NO:     DEPARTMENT OF COMPUTER SCIENCE &amp;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9AD40C-E5A7-4132-A31D-54A4D1BB6E89}" type="slidenum">
              <a:rPr lang="en-IN" smtClean="0"/>
              <a:t>‹#›</a:t>
            </a:fld>
            <a:endParaRPr lang="en-IN"/>
          </a:p>
        </p:txBody>
      </p:sp>
      <p:pic>
        <p:nvPicPr>
          <p:cNvPr id="8" name="Picture 7">
            <a:extLst>
              <a:ext uri="{FF2B5EF4-FFF2-40B4-BE49-F238E27FC236}">
                <a16:creationId xmlns:a16="http://schemas.microsoft.com/office/drawing/2014/main" id="{EEEE36C1-ED18-4C35-8CA5-5A80BC52376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316787" y="197732"/>
            <a:ext cx="1370013" cy="1370013"/>
          </a:xfrm>
          <a:prstGeom prst="rect">
            <a:avLst/>
          </a:prstGeom>
        </p:spPr>
      </p:pic>
    </p:spTree>
    <p:extLst>
      <p:ext uri="{BB962C8B-B14F-4D97-AF65-F5344CB8AC3E}">
        <p14:creationId xmlns:p14="http://schemas.microsoft.com/office/powerpoint/2010/main" val="1805384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ieeexplore.ieee.org/document/9719887" TargetMode="External"/><Relationship Id="rId7" Type="http://schemas.openxmlformats.org/officeDocument/2006/relationships/hyperlink" Target="https://ieeexplore.ieee.org/document/9967973" TargetMode="External"/><Relationship Id="rId2" Type="http://schemas.openxmlformats.org/officeDocument/2006/relationships/hyperlink" Target="https://ieeexplore.ieee.org/document/9939248" TargetMode="External"/><Relationship Id="rId1" Type="http://schemas.openxmlformats.org/officeDocument/2006/relationships/slideLayout" Target="../slideLayouts/slideLayout2.xml"/><Relationship Id="rId6" Type="http://schemas.openxmlformats.org/officeDocument/2006/relationships/hyperlink" Target="https://ieeexplore.ieee.org/document/8986106" TargetMode="External"/><Relationship Id="rId5" Type="http://schemas.openxmlformats.org/officeDocument/2006/relationships/hyperlink" Target="https://ieeexplore.ieee.org/document/8999064https:/www.sciencedirect.com/sci" TargetMode="External"/><Relationship Id="rId4" Type="http://schemas.openxmlformats.org/officeDocument/2006/relationships/hyperlink" Target="https://ieeexplore.ieee.org/document/9672446"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VTU"/>
          <p:cNvPicPr/>
          <p:nvPr/>
        </p:nvPicPr>
        <p:blipFill>
          <a:blip r:embed="rId3">
            <a:extLst>
              <a:ext uri="{28A0092B-C50C-407E-A947-70E740481C1C}">
                <a14:useLocalDpi xmlns:a14="http://schemas.microsoft.com/office/drawing/2010/main" val="0"/>
              </a:ext>
            </a:extLst>
          </a:blip>
          <a:srcRect/>
          <a:stretch>
            <a:fillRect/>
          </a:stretch>
        </p:blipFill>
        <p:spPr bwMode="auto">
          <a:xfrm>
            <a:off x="2915816" y="839440"/>
            <a:ext cx="3096344" cy="710214"/>
          </a:xfrm>
          <a:prstGeom prst="rect">
            <a:avLst/>
          </a:prstGeom>
          <a:noFill/>
          <a:ln>
            <a:noFill/>
          </a:ln>
        </p:spPr>
      </p:pic>
      <p:sp>
        <p:nvSpPr>
          <p:cNvPr id="4" name="Rectangle 3"/>
          <p:cNvSpPr/>
          <p:nvPr/>
        </p:nvSpPr>
        <p:spPr>
          <a:xfrm>
            <a:off x="755576" y="1700808"/>
            <a:ext cx="7848872" cy="1877437"/>
          </a:xfrm>
          <a:prstGeom prst="rect">
            <a:avLst/>
          </a:prstGeom>
        </p:spPr>
        <p:txBody>
          <a:bodyPr wrap="square">
            <a:spAutoFit/>
          </a:bodyPr>
          <a:lstStyle/>
          <a:p>
            <a:pPr algn="ctr"/>
            <a:r>
              <a:rPr lang="en-US" sz="1600" b="1" dirty="0">
                <a:latin typeface="Times New Roman" pitchFamily="18" charset="0"/>
                <a:ea typeface="Verdana" pitchFamily="34" charset="0"/>
                <a:cs typeface="Times New Roman" pitchFamily="18" charset="0"/>
              </a:rPr>
              <a:t>DEPARTMENT OF COMPUTER SCIENCE &amp; ENGINEERING</a:t>
            </a:r>
          </a:p>
          <a:p>
            <a:pPr algn="ctr"/>
            <a:r>
              <a:rPr lang="en-US" sz="1600" b="1" dirty="0">
                <a:latin typeface="Times New Roman" pitchFamily="18" charset="0"/>
                <a:ea typeface="Verdana" pitchFamily="34" charset="0"/>
                <a:cs typeface="Times New Roman" pitchFamily="18" charset="0"/>
              </a:rPr>
              <a:t>SCHOOL OF COMPUTING</a:t>
            </a:r>
          </a:p>
          <a:p>
            <a:pPr lvl="0" algn="ctr" eaLnBrk="1" latinLnBrk="1" hangingPunct="1"/>
            <a:r>
              <a:rPr lang="en-US" altLang="en-US" sz="1600" b="1" dirty="0">
                <a:latin typeface="Times New Roman" pitchFamily="18" charset="0"/>
                <a:ea typeface="Verdana" pitchFamily="34" charset="0"/>
              </a:rPr>
              <a:t>1156CS701- MAJOR PROJECT </a:t>
            </a:r>
          </a:p>
          <a:p>
            <a:pPr algn="ctr" rtl="0">
              <a:spcBef>
                <a:spcPts val="0"/>
              </a:spcBef>
              <a:spcAft>
                <a:spcPts val="0"/>
              </a:spcAft>
            </a:pPr>
            <a:r>
              <a:rPr lang="en-IN" sz="1800" b="1" i="0" u="none" strike="noStrike" dirty="0">
                <a:solidFill>
                  <a:srgbClr val="000000"/>
                </a:solidFill>
                <a:effectLst/>
                <a:latin typeface="Times New Roman" panose="02020603050405020304" pitchFamily="18" charset="0"/>
              </a:rPr>
              <a:t>INTERNSHIP THROUGH </a:t>
            </a:r>
            <a:r>
              <a:rPr lang="en-IN" b="1" dirty="0">
                <a:solidFill>
                  <a:srgbClr val="000000"/>
                </a:solidFill>
                <a:latin typeface="Times New Roman" panose="02020603050405020304" pitchFamily="18" charset="0"/>
              </a:rPr>
              <a:t>DIND</a:t>
            </a:r>
            <a:endParaRPr lang="en-IN" sz="1600" b="0" dirty="0">
              <a:effectLst/>
            </a:endParaRPr>
          </a:p>
          <a:p>
            <a:pPr algn="ctr"/>
            <a:r>
              <a:rPr lang="en-US" sz="1600" b="1" dirty="0">
                <a:latin typeface="Times New Roman" pitchFamily="18" charset="0"/>
                <a:ea typeface="Verdana" pitchFamily="34" charset="0"/>
                <a:cs typeface="Times New Roman" pitchFamily="18" charset="0"/>
              </a:rPr>
              <a:t>WINTER SEMESTER(22-23) </a:t>
            </a:r>
          </a:p>
          <a:p>
            <a:pPr algn="ctr"/>
            <a:r>
              <a:rPr lang="en-US" sz="1600" b="1" dirty="0">
                <a:latin typeface="Times New Roman" pitchFamily="18" charset="0"/>
                <a:ea typeface="Verdana" pitchFamily="34" charset="0"/>
                <a:cs typeface="Times New Roman" pitchFamily="18" charset="0"/>
              </a:rPr>
              <a:t>SEMESTER END PROJECT VIVA VOCE EXAMINATIONS</a:t>
            </a:r>
            <a:endParaRPr lang="en-IN" sz="1600" dirty="0">
              <a:latin typeface="Times New Roman" pitchFamily="18" charset="0"/>
              <a:ea typeface="Verdana" pitchFamily="34" charset="0"/>
              <a:cs typeface="Times New Roman" pitchFamily="18" charset="0"/>
            </a:endParaRPr>
          </a:p>
          <a:p>
            <a:pPr algn="ctr"/>
            <a:endParaRPr lang="en-IN" dirty="0"/>
          </a:p>
        </p:txBody>
      </p:sp>
      <p:sp>
        <p:nvSpPr>
          <p:cNvPr id="7" name="Rectangle 6"/>
          <p:cNvSpPr/>
          <p:nvPr/>
        </p:nvSpPr>
        <p:spPr>
          <a:xfrm>
            <a:off x="557808" y="3362801"/>
            <a:ext cx="7848872" cy="707886"/>
          </a:xfrm>
          <a:prstGeom prst="rect">
            <a:avLst/>
          </a:prstGeom>
        </p:spPr>
        <p:txBody>
          <a:bodyPr wrap="square">
            <a:spAutoFit/>
          </a:bodyPr>
          <a:lstStyle/>
          <a:p>
            <a:pPr algn="ctr"/>
            <a:r>
              <a:rPr lang="en-IN" sz="2000" b="1" dirty="0">
                <a:latin typeface="Times New Roman" pitchFamily="18" charset="0"/>
                <a:cs typeface="Times New Roman" pitchFamily="18" charset="0"/>
              </a:rPr>
              <a:t>“</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TOPIC-LEVERAGING  TO PREDICT FOREST FIRES USING MACHINE LEARNING</a:t>
            </a:r>
            <a:r>
              <a:rPr lang="en-IN" sz="2000" b="1" dirty="0">
                <a:latin typeface="Times New Roman" pitchFamily="18" charset="0"/>
                <a:cs typeface="Times New Roman" pitchFamily="18" charset="0"/>
              </a:rPr>
              <a:t>”</a:t>
            </a:r>
            <a:endParaRPr lang="en-IN" sz="2000" dirty="0"/>
          </a:p>
        </p:txBody>
      </p:sp>
      <p:sp>
        <p:nvSpPr>
          <p:cNvPr id="8" name="Rectangle 7"/>
          <p:cNvSpPr/>
          <p:nvPr/>
        </p:nvSpPr>
        <p:spPr>
          <a:xfrm>
            <a:off x="3707904" y="4874528"/>
            <a:ext cx="5220072" cy="1384995"/>
          </a:xfrm>
          <a:prstGeom prst="rect">
            <a:avLst/>
          </a:prstGeom>
        </p:spPr>
        <p:txBody>
          <a:bodyPr wrap="square">
            <a:spAutoFit/>
          </a:bodyPr>
          <a:lstStyle/>
          <a:p>
            <a:pPr algn="just"/>
            <a:r>
              <a:rPr lang="en-IN" sz="1400" b="1" dirty="0">
                <a:latin typeface="Times New Roman" pitchFamily="18" charset="0"/>
                <a:cs typeface="Times New Roman" pitchFamily="18" charset="0"/>
              </a:rPr>
              <a:t>PRESENTED BY</a:t>
            </a:r>
          </a:p>
          <a:p>
            <a:pPr algn="just"/>
            <a:endParaRPr lang="en-IN" sz="1400" b="1" dirty="0">
              <a:latin typeface="Times New Roman" pitchFamily="18" charset="0"/>
              <a:cs typeface="Times New Roman" pitchFamily="18" charset="0"/>
            </a:endParaRPr>
          </a:p>
          <a:p>
            <a:pPr algn="just"/>
            <a:r>
              <a:rPr lang="en-IN" sz="1400" b="1" dirty="0">
                <a:latin typeface="Times New Roman" pitchFamily="18" charset="0"/>
                <a:cs typeface="Times New Roman" pitchFamily="18" charset="0"/>
              </a:rPr>
              <a:t>1. Goli Pavan   		(VTU14400)(19UECS0313)           </a:t>
            </a:r>
          </a:p>
          <a:p>
            <a:pPr algn="just"/>
            <a:r>
              <a:rPr lang="en-IN" sz="1400" b="1" dirty="0">
                <a:latin typeface="Times New Roman" pitchFamily="18" charset="0"/>
                <a:cs typeface="Times New Roman" pitchFamily="18" charset="0"/>
              </a:rPr>
              <a:t>2. V.C </a:t>
            </a:r>
            <a:r>
              <a:rPr lang="en-IN" sz="1400" b="1" dirty="0" err="1">
                <a:latin typeface="Times New Roman" pitchFamily="18" charset="0"/>
                <a:cs typeface="Times New Roman" pitchFamily="18" charset="0"/>
              </a:rPr>
              <a:t>Jagapathi</a:t>
            </a:r>
            <a:r>
              <a:rPr lang="en-IN" sz="1400" b="1" dirty="0">
                <a:latin typeface="Times New Roman" pitchFamily="18" charset="0"/>
                <a:cs typeface="Times New Roman" pitchFamily="18" charset="0"/>
              </a:rPr>
              <a:t> Babu 		(VTU13952)(19UECS1107)</a:t>
            </a:r>
          </a:p>
          <a:p>
            <a:pPr algn="just"/>
            <a:r>
              <a:rPr lang="en-IN" sz="1400" b="1" dirty="0">
                <a:latin typeface="Times New Roman" pitchFamily="18" charset="0"/>
                <a:cs typeface="Times New Roman" pitchFamily="18" charset="0"/>
              </a:rPr>
              <a:t>3. G Krishna Chaitanya		 (VTU12658)(19UECS0281)</a:t>
            </a:r>
          </a:p>
          <a:p>
            <a:pPr algn="just"/>
            <a:endParaRPr lang="en-IN" sz="1400" b="1" dirty="0">
              <a:latin typeface="Times New Roman" pitchFamily="18" charset="0"/>
              <a:cs typeface="Times New Roman" pitchFamily="18" charset="0"/>
            </a:endParaRPr>
          </a:p>
        </p:txBody>
      </p:sp>
      <p:sp>
        <p:nvSpPr>
          <p:cNvPr id="9" name="Rectangle 8"/>
          <p:cNvSpPr/>
          <p:nvPr/>
        </p:nvSpPr>
        <p:spPr>
          <a:xfrm>
            <a:off x="216024" y="4831998"/>
            <a:ext cx="3185592" cy="954107"/>
          </a:xfrm>
          <a:prstGeom prst="rect">
            <a:avLst/>
          </a:prstGeom>
        </p:spPr>
        <p:txBody>
          <a:bodyPr wrap="square">
            <a:spAutoFit/>
          </a:bodyPr>
          <a:lstStyle/>
          <a:p>
            <a:r>
              <a:rPr lang="en-IN" sz="1400" b="1" dirty="0">
                <a:latin typeface="Times New Roman" pitchFamily="18" charset="0"/>
                <a:cs typeface="Times New Roman" pitchFamily="18" charset="0"/>
              </a:rPr>
              <a:t>SUPERVISED BY</a:t>
            </a:r>
          </a:p>
          <a:p>
            <a:endParaRPr lang="en-IN" sz="1400" b="1" dirty="0">
              <a:latin typeface="Times New Roman" pitchFamily="18" charset="0"/>
              <a:cs typeface="Times New Roman" pitchFamily="18" charset="0"/>
            </a:endParaRPr>
          </a:p>
          <a:p>
            <a:pPr>
              <a:defRPr/>
            </a:pPr>
            <a:r>
              <a:rPr lang="en-IN" sz="1400" b="1" dirty="0" err="1">
                <a:latin typeface="Times New Roman" pitchFamily="18" charset="0"/>
                <a:cs typeface="Times New Roman" pitchFamily="18" charset="0"/>
              </a:rPr>
              <a:t>Ms.R.VAISHANAVI</a:t>
            </a:r>
            <a:r>
              <a:rPr lang="en-IN" sz="1400" b="1" dirty="0">
                <a:latin typeface="Times New Roman" pitchFamily="18" charset="0"/>
                <a:cs typeface="Times New Roman" pitchFamily="18" charset="0"/>
              </a:rPr>
              <a:t> M.E</a:t>
            </a:r>
          </a:p>
          <a:p>
            <a:pPr>
              <a:defRPr/>
            </a:pPr>
            <a:r>
              <a:rPr lang="en-US" sz="1400" b="1" spc="-25" dirty="0">
                <a:latin typeface="Times New Roman"/>
                <a:cs typeface="Times New Roman"/>
              </a:rPr>
              <a:t>Assistant professor</a:t>
            </a:r>
            <a:endParaRPr lang="en-US" sz="1400" dirty="0">
              <a:latin typeface="Times New Roman"/>
              <a:cs typeface="Times New Roman"/>
            </a:endParaRPr>
          </a:p>
        </p:txBody>
      </p:sp>
      <p:sp>
        <p:nvSpPr>
          <p:cNvPr id="2" name="Date Placeholder 1">
            <a:extLst>
              <a:ext uri="{FF2B5EF4-FFF2-40B4-BE49-F238E27FC236}">
                <a16:creationId xmlns:a16="http://schemas.microsoft.com/office/drawing/2014/main" id="{0AAA78FB-F602-4DCA-A36C-E9E40BCA6B79}"/>
              </a:ext>
            </a:extLst>
          </p:cNvPr>
          <p:cNvSpPr>
            <a:spLocks noGrp="1"/>
          </p:cNvSpPr>
          <p:nvPr>
            <p:ph type="dt" sz="half" idx="10"/>
          </p:nvPr>
        </p:nvSpPr>
        <p:spPr/>
        <p:txBody>
          <a:bodyPr/>
          <a:lstStyle/>
          <a:p>
            <a:r>
              <a:rPr lang="en-US" dirty="0"/>
              <a:t>27-04-2023</a:t>
            </a:r>
            <a:endParaRPr lang="en-IN" dirty="0"/>
          </a:p>
        </p:txBody>
      </p:sp>
      <p:sp>
        <p:nvSpPr>
          <p:cNvPr id="3" name="Footer Placeholder 2">
            <a:extLst>
              <a:ext uri="{FF2B5EF4-FFF2-40B4-BE49-F238E27FC236}">
                <a16:creationId xmlns:a16="http://schemas.microsoft.com/office/drawing/2014/main" id="{69B93914-0C82-4A5B-9835-B0D18B34098C}"/>
              </a:ext>
            </a:extLst>
          </p:cNvPr>
          <p:cNvSpPr>
            <a:spLocks noGrp="1"/>
          </p:cNvSpPr>
          <p:nvPr>
            <p:ph type="ftr" sz="quarter" idx="11"/>
          </p:nvPr>
        </p:nvSpPr>
        <p:spPr/>
        <p:txBody>
          <a:bodyPr/>
          <a:lstStyle/>
          <a:p>
            <a:r>
              <a:rPr lang="en-IN" dirty="0"/>
              <a:t>BATCH NO:118        DEPARTMENT OF COMPUTER SCIENCE &amp; ENGINEERING</a:t>
            </a:r>
          </a:p>
        </p:txBody>
      </p:sp>
      <p:sp>
        <p:nvSpPr>
          <p:cNvPr id="10" name="Slide Number Placeholder 9"/>
          <p:cNvSpPr>
            <a:spLocks noGrp="1"/>
          </p:cNvSpPr>
          <p:nvPr>
            <p:ph type="sldNum" sz="quarter" idx="12"/>
          </p:nvPr>
        </p:nvSpPr>
        <p:spPr>
          <a:xfrm>
            <a:off x="380868" y="6356350"/>
            <a:ext cx="8166239" cy="365125"/>
          </a:xfrm>
        </p:spPr>
        <p:txBody>
          <a:bodyPr/>
          <a:lstStyle/>
          <a:p>
            <a:fld id="{FA00FD27-8DB0-4CB2-BD37-BEA95C6A1008}" type="slidenum">
              <a:rPr lang="en-IN" smtClean="0"/>
              <a:t>1</a:t>
            </a:fld>
            <a:endParaRPr lang="en-IN" dirty="0"/>
          </a:p>
        </p:txBody>
      </p:sp>
    </p:spTree>
    <p:extLst>
      <p:ext uri="{BB962C8B-B14F-4D97-AF65-F5344CB8AC3E}">
        <p14:creationId xmlns:p14="http://schemas.microsoft.com/office/powerpoint/2010/main" val="2270932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itchFamily="18" charset="0"/>
                <a:cs typeface="Times New Roman" pitchFamily="18" charset="0"/>
              </a:rPr>
              <a:t>LITERATURE REVIEW</a:t>
            </a:r>
            <a:endParaRPr lang="en-IN" dirty="0"/>
          </a:p>
        </p:txBody>
      </p:sp>
      <p:sp>
        <p:nvSpPr>
          <p:cNvPr id="4" name="Footer Placeholder 3"/>
          <p:cNvSpPr>
            <a:spLocks noGrp="1"/>
          </p:cNvSpPr>
          <p:nvPr>
            <p:ph type="ftr" sz="quarter" idx="11"/>
          </p:nvPr>
        </p:nvSpPr>
        <p:spPr/>
        <p:txBody>
          <a:bodyPr/>
          <a:lstStyle/>
          <a:p>
            <a:r>
              <a:rPr lang="en-IN" dirty="0"/>
              <a:t>BATCH NO:  118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10</a:t>
            </a:fld>
            <a:endParaRPr lang="en-IN"/>
          </a:p>
        </p:txBody>
      </p:sp>
      <p:sp>
        <p:nvSpPr>
          <p:cNvPr id="8" name="Content Placeholder 2"/>
          <p:cNvSpPr>
            <a:spLocks noGrp="1"/>
          </p:cNvSpPr>
          <p:nvPr>
            <p:ph idx="1"/>
          </p:nvPr>
        </p:nvSpPr>
        <p:spPr>
          <a:xfrm>
            <a:off x="457200" y="1600200"/>
            <a:ext cx="8229600" cy="4525963"/>
          </a:xfrm>
        </p:spPr>
        <p:txBody>
          <a:bodyPr>
            <a:normAutofit/>
          </a:bodyPr>
          <a:lstStyle/>
          <a:p>
            <a:r>
              <a:rPr lang="en-US" sz="2000" b="1" dirty="0" err="1">
                <a:latin typeface="Times New Roman" pitchFamily="18" charset="0"/>
                <a:cs typeface="Times New Roman" pitchFamily="18" charset="0"/>
              </a:rPr>
              <a:t>Neri</a:t>
            </a:r>
            <a:r>
              <a:rPr lang="en-US" sz="2000" b="1" dirty="0">
                <a:latin typeface="Times New Roman" pitchFamily="18" charset="0"/>
                <a:cs typeface="Times New Roman" pitchFamily="18" charset="0"/>
              </a:rPr>
              <a:t>, A., &amp; Angelini, M. G. (2019). Fire risk forecasting using machine learning models based on meteorological data</a:t>
            </a:r>
          </a:p>
          <a:p>
            <a:pPr marL="0" indent="0" algn="just">
              <a:buNone/>
            </a:pPr>
            <a:r>
              <a:rPr lang="en-US" sz="2000" dirty="0">
                <a:latin typeface="Times New Roman" pitchFamily="18" charset="0"/>
                <a:cs typeface="Times New Roman" pitchFamily="18" charset="0"/>
              </a:rPr>
              <a:t>In this paper, the authors propose a fire risk forecasting model based on machine learning algorithms and meteorological data. They apply their model to different forest areas in Italy and find it to be effective in predicting the risk of forest fires.</a:t>
            </a:r>
            <a:endParaRPr lang="en-IN" sz="2000" dirty="0">
              <a:latin typeface="Times New Roman" pitchFamily="18" charset="0"/>
              <a:cs typeface="Times New Roman" pitchFamily="18" charset="0"/>
            </a:endParaRPr>
          </a:p>
        </p:txBody>
      </p:sp>
      <p:sp>
        <p:nvSpPr>
          <p:cNvPr id="3" name="Date Placeholder 2">
            <a:extLst>
              <a:ext uri="{FF2B5EF4-FFF2-40B4-BE49-F238E27FC236}">
                <a16:creationId xmlns:a16="http://schemas.microsoft.com/office/drawing/2014/main" id="{18B0BC8C-9D88-4629-A536-251C523F783F}"/>
              </a:ext>
            </a:extLst>
          </p:cNvPr>
          <p:cNvSpPr>
            <a:spLocks noGrp="1"/>
          </p:cNvSpPr>
          <p:nvPr>
            <p:ph type="dt" sz="half" idx="10"/>
          </p:nvPr>
        </p:nvSpPr>
        <p:spPr/>
        <p:txBody>
          <a:bodyPr/>
          <a:lstStyle/>
          <a:p>
            <a:r>
              <a:rPr lang="en-US" dirty="0"/>
              <a:t>27-04-2023</a:t>
            </a:r>
            <a:endParaRPr lang="en-IN" dirty="0"/>
          </a:p>
          <a:p>
            <a:endParaRPr lang="en-IN" dirty="0"/>
          </a:p>
        </p:txBody>
      </p:sp>
    </p:spTree>
    <p:extLst>
      <p:ext uri="{BB962C8B-B14F-4D97-AF65-F5344CB8AC3E}">
        <p14:creationId xmlns:p14="http://schemas.microsoft.com/office/powerpoint/2010/main" val="1824108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000" dirty="0">
                <a:latin typeface="Times New Roman" pitchFamily="18" charset="0"/>
                <a:cs typeface="Times New Roman" pitchFamily="18" charset="0"/>
              </a:rPr>
              <a:t>MODULE 1 : Data Collection and Pre processing</a:t>
            </a:r>
          </a:p>
          <a:p>
            <a:r>
              <a:rPr lang="en-IN" sz="2000" dirty="0">
                <a:latin typeface="Times New Roman" pitchFamily="18" charset="0"/>
                <a:cs typeface="Times New Roman" pitchFamily="18" charset="0"/>
              </a:rPr>
              <a:t>MODULE 2 : Feature Selection</a:t>
            </a:r>
          </a:p>
          <a:p>
            <a:r>
              <a:rPr lang="en-IN" sz="2000" dirty="0">
                <a:latin typeface="Times New Roman" pitchFamily="18" charset="0"/>
                <a:cs typeface="Times New Roman" pitchFamily="18" charset="0"/>
              </a:rPr>
              <a:t>MODULE 3 : Model Development</a:t>
            </a:r>
          </a:p>
          <a:p>
            <a:r>
              <a:rPr lang="en-IN" sz="2000" dirty="0">
                <a:latin typeface="Times New Roman" pitchFamily="18" charset="0"/>
                <a:cs typeface="Times New Roman" pitchFamily="18" charset="0"/>
              </a:rPr>
              <a:t>MODULE 4 : Model Deployment</a:t>
            </a:r>
          </a:p>
          <a:p>
            <a:r>
              <a:rPr lang="en-IN" sz="2000" dirty="0">
                <a:latin typeface="Times New Roman" pitchFamily="18" charset="0"/>
                <a:cs typeface="Times New Roman" pitchFamily="18" charset="0"/>
              </a:rPr>
              <a:t>MODULE 5 : Model Monitoring and Maintenance</a:t>
            </a: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dirty="0"/>
              <a:t>BATCH NO:  118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11</a:t>
            </a:fld>
            <a:endParaRPr lang="en-IN"/>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DESIGN AND METHODOLOGIES</a:t>
            </a:r>
            <a:endParaRPr lang="en-IN" dirty="0"/>
          </a:p>
        </p:txBody>
      </p:sp>
      <p:sp>
        <p:nvSpPr>
          <p:cNvPr id="2" name="Date Placeholder 1">
            <a:extLst>
              <a:ext uri="{FF2B5EF4-FFF2-40B4-BE49-F238E27FC236}">
                <a16:creationId xmlns:a16="http://schemas.microsoft.com/office/drawing/2014/main" id="{C3397D96-83FE-4216-8172-3654D20CA535}"/>
              </a:ext>
            </a:extLst>
          </p:cNvPr>
          <p:cNvSpPr>
            <a:spLocks noGrp="1"/>
          </p:cNvSpPr>
          <p:nvPr>
            <p:ph type="dt" sz="half" idx="10"/>
          </p:nvPr>
        </p:nvSpPr>
        <p:spPr/>
        <p:txBody>
          <a:bodyPr/>
          <a:lstStyle/>
          <a:p>
            <a:r>
              <a:rPr lang="en-US" dirty="0"/>
              <a:t>27-04-2023</a:t>
            </a:r>
            <a:endParaRPr lang="en-IN" dirty="0"/>
          </a:p>
          <a:p>
            <a:endParaRPr lang="en-IN" dirty="0"/>
          </a:p>
        </p:txBody>
      </p:sp>
    </p:spTree>
    <p:extLst>
      <p:ext uri="{BB962C8B-B14F-4D97-AF65-F5344CB8AC3E}">
        <p14:creationId xmlns:p14="http://schemas.microsoft.com/office/powerpoint/2010/main" val="4020428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473FD-CC0D-D292-6744-D0E714150BB9}"/>
              </a:ext>
            </a:extLst>
          </p:cNvPr>
          <p:cNvSpPr>
            <a:spLocks noGrp="1"/>
          </p:cNvSpPr>
          <p:nvPr>
            <p:ph type="title"/>
          </p:nvPr>
        </p:nvSpPr>
        <p:spPr/>
        <p:txBody>
          <a:bodyPr/>
          <a:lstStyle/>
          <a:p>
            <a:r>
              <a:rPr lang="en-IN" sz="4400" dirty="0">
                <a:latin typeface="Times New Roman" pitchFamily="18" charset="0"/>
                <a:cs typeface="Times New Roman" pitchFamily="18" charset="0"/>
              </a:rPr>
              <a:t>MODULE 1</a:t>
            </a:r>
            <a:endParaRPr lang="en-IN" dirty="0"/>
          </a:p>
        </p:txBody>
      </p:sp>
      <p:sp>
        <p:nvSpPr>
          <p:cNvPr id="3" name="Content Placeholder 2">
            <a:extLst>
              <a:ext uri="{FF2B5EF4-FFF2-40B4-BE49-F238E27FC236}">
                <a16:creationId xmlns:a16="http://schemas.microsoft.com/office/drawing/2014/main" id="{B061F321-6C51-D6DE-6A27-E74032F20CF8}"/>
              </a:ext>
            </a:extLst>
          </p:cNvPr>
          <p:cNvSpPr>
            <a:spLocks noGrp="1"/>
          </p:cNvSpPr>
          <p:nvPr>
            <p:ph idx="1"/>
          </p:nvPr>
        </p:nvSpPr>
        <p:spPr/>
        <p:txBody>
          <a:bodyPr>
            <a:normAutofit/>
          </a:bodyPr>
          <a:lstStyle/>
          <a:p>
            <a:pPr algn="just"/>
            <a:r>
              <a:rPr lang="en-US" sz="2400" b="1" dirty="0"/>
              <a:t>Step 1</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Gather information on historical forest fires, including their locations and any variables that may have influenced their occurrence (such as weather, human activity, etc.)</a:t>
            </a:r>
          </a:p>
          <a:p>
            <a:r>
              <a:rPr lang="en-US" sz="2400" b="1" dirty="0"/>
              <a:t>Step 2:</a:t>
            </a:r>
            <a:r>
              <a:rPr lang="en-US" dirty="0"/>
              <a:t> </a:t>
            </a:r>
            <a:r>
              <a:rPr lang="en-US" sz="2000" dirty="0">
                <a:latin typeface="Times New Roman" panose="02020603050405020304" pitchFamily="18" charset="0"/>
                <a:cs typeface="Times New Roman" panose="02020603050405020304" pitchFamily="18" charset="0"/>
              </a:rPr>
              <a:t>Cleanse the data, examine it for outliers or missing numbers, and then convert it into a format that machine learning algorithms can </a:t>
            </a:r>
            <a:r>
              <a:rPr lang="en-US" sz="2000" dirty="0" err="1">
                <a:latin typeface="Times New Roman" panose="02020603050405020304" pitchFamily="18" charset="0"/>
                <a:cs typeface="Times New Roman" panose="02020603050405020304" pitchFamily="18" charset="0"/>
              </a:rPr>
              <a:t>utilise</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89DEB66-17BD-41AE-63AF-FE2D36F99AD8}"/>
              </a:ext>
            </a:extLst>
          </p:cNvPr>
          <p:cNvSpPr>
            <a:spLocks noGrp="1"/>
          </p:cNvSpPr>
          <p:nvPr>
            <p:ph type="dt" sz="half" idx="10"/>
          </p:nvPr>
        </p:nvSpPr>
        <p:spPr/>
        <p:txBody>
          <a:bodyPr/>
          <a:lstStyle/>
          <a:p>
            <a:r>
              <a:rPr lang="en-US" dirty="0"/>
              <a:t>27-04-2023</a:t>
            </a:r>
            <a:endParaRPr lang="en-IN" dirty="0"/>
          </a:p>
          <a:p>
            <a:endParaRPr lang="en-IN" dirty="0"/>
          </a:p>
        </p:txBody>
      </p:sp>
      <p:sp>
        <p:nvSpPr>
          <p:cNvPr id="5" name="Footer Placeholder 4">
            <a:extLst>
              <a:ext uri="{FF2B5EF4-FFF2-40B4-BE49-F238E27FC236}">
                <a16:creationId xmlns:a16="http://schemas.microsoft.com/office/drawing/2014/main" id="{97A3471F-CAA2-3E72-50B4-B612832898E1}"/>
              </a:ext>
            </a:extLst>
          </p:cNvPr>
          <p:cNvSpPr>
            <a:spLocks noGrp="1"/>
          </p:cNvSpPr>
          <p:nvPr>
            <p:ph type="ftr" sz="quarter" idx="11"/>
          </p:nvPr>
        </p:nvSpPr>
        <p:spPr/>
        <p:txBody>
          <a:bodyPr/>
          <a:lstStyle/>
          <a:p>
            <a:r>
              <a:rPr lang="en-IN" dirty="0"/>
              <a:t>BATCH NO:118     DEPARTMENT OF COMPUTER SCIENCE &amp; ENGINEERING</a:t>
            </a:r>
          </a:p>
        </p:txBody>
      </p:sp>
      <p:sp>
        <p:nvSpPr>
          <p:cNvPr id="6" name="Slide Number Placeholder 5">
            <a:extLst>
              <a:ext uri="{FF2B5EF4-FFF2-40B4-BE49-F238E27FC236}">
                <a16:creationId xmlns:a16="http://schemas.microsoft.com/office/drawing/2014/main" id="{FE183E28-6EBE-BFDF-5628-829D4F83E62E}"/>
              </a:ext>
            </a:extLst>
          </p:cNvPr>
          <p:cNvSpPr>
            <a:spLocks noGrp="1"/>
          </p:cNvSpPr>
          <p:nvPr>
            <p:ph type="sldNum" sz="quarter" idx="12"/>
          </p:nvPr>
        </p:nvSpPr>
        <p:spPr/>
        <p:txBody>
          <a:bodyPr/>
          <a:lstStyle/>
          <a:p>
            <a:fld id="{669AD40C-E5A7-4132-A31D-54A4D1BB6E89}" type="slidenum">
              <a:rPr lang="en-IN" smtClean="0"/>
              <a:t>12</a:t>
            </a:fld>
            <a:endParaRPr lang="en-IN"/>
          </a:p>
        </p:txBody>
      </p:sp>
    </p:spTree>
    <p:extLst>
      <p:ext uri="{BB962C8B-B14F-4D97-AF65-F5344CB8AC3E}">
        <p14:creationId xmlns:p14="http://schemas.microsoft.com/office/powerpoint/2010/main" val="1700952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473FD-CC0D-D292-6744-D0E714150BB9}"/>
              </a:ext>
            </a:extLst>
          </p:cNvPr>
          <p:cNvSpPr>
            <a:spLocks noGrp="1"/>
          </p:cNvSpPr>
          <p:nvPr>
            <p:ph type="title"/>
          </p:nvPr>
        </p:nvSpPr>
        <p:spPr/>
        <p:txBody>
          <a:bodyPr/>
          <a:lstStyle/>
          <a:p>
            <a:r>
              <a:rPr lang="en-IN" sz="4400" dirty="0">
                <a:latin typeface="Times New Roman" pitchFamily="18" charset="0"/>
                <a:cs typeface="Times New Roman" pitchFamily="18" charset="0"/>
              </a:rPr>
              <a:t>MODULE 2</a:t>
            </a:r>
            <a:endParaRPr lang="en-IN" dirty="0"/>
          </a:p>
        </p:txBody>
      </p:sp>
      <p:sp>
        <p:nvSpPr>
          <p:cNvPr id="3" name="Content Placeholder 2">
            <a:extLst>
              <a:ext uri="{FF2B5EF4-FFF2-40B4-BE49-F238E27FC236}">
                <a16:creationId xmlns:a16="http://schemas.microsoft.com/office/drawing/2014/main" id="{B061F321-6C51-D6DE-6A27-E74032F20CF8}"/>
              </a:ext>
            </a:extLst>
          </p:cNvPr>
          <p:cNvSpPr>
            <a:spLocks noGrp="1"/>
          </p:cNvSpPr>
          <p:nvPr>
            <p:ph idx="1"/>
          </p:nvPr>
        </p:nvSpPr>
        <p:spPr/>
        <p:txBody>
          <a:bodyPr>
            <a:normAutofit/>
          </a:bodyPr>
          <a:lstStyle/>
          <a:p>
            <a:pPr algn="just"/>
            <a:r>
              <a:rPr lang="en-US" sz="2400" b="1" dirty="0"/>
              <a:t>Step 1</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Do a data analysis to pinpoint the key elements that are most likely to have an impact on the occurrence of forest fires.</a:t>
            </a:r>
          </a:p>
          <a:p>
            <a:r>
              <a:rPr lang="en-US" sz="2400" b="1" dirty="0"/>
              <a:t>Step 2:</a:t>
            </a:r>
            <a:r>
              <a:rPr lang="en-US" dirty="0"/>
              <a:t> </a:t>
            </a:r>
            <a:r>
              <a:rPr lang="en-US" sz="2000" dirty="0">
                <a:latin typeface="Times New Roman" panose="02020603050405020304" pitchFamily="18" charset="0"/>
                <a:cs typeface="Times New Roman" panose="02020603050405020304" pitchFamily="18" charset="0"/>
              </a:rPr>
              <a:t>Choose a portion of these features to include in the model, being careful to avoid having them substantially associated with one another.</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89DEB66-17BD-41AE-63AF-FE2D36F99AD8}"/>
              </a:ext>
            </a:extLst>
          </p:cNvPr>
          <p:cNvSpPr>
            <a:spLocks noGrp="1"/>
          </p:cNvSpPr>
          <p:nvPr>
            <p:ph type="dt" sz="half" idx="10"/>
          </p:nvPr>
        </p:nvSpPr>
        <p:spPr/>
        <p:txBody>
          <a:bodyPr/>
          <a:lstStyle/>
          <a:p>
            <a:r>
              <a:rPr lang="en-US" dirty="0"/>
              <a:t>27-04-2023</a:t>
            </a:r>
            <a:endParaRPr lang="en-IN" dirty="0"/>
          </a:p>
          <a:p>
            <a:endParaRPr lang="en-IN" dirty="0"/>
          </a:p>
        </p:txBody>
      </p:sp>
      <p:sp>
        <p:nvSpPr>
          <p:cNvPr id="5" name="Footer Placeholder 4">
            <a:extLst>
              <a:ext uri="{FF2B5EF4-FFF2-40B4-BE49-F238E27FC236}">
                <a16:creationId xmlns:a16="http://schemas.microsoft.com/office/drawing/2014/main" id="{97A3471F-CAA2-3E72-50B4-B612832898E1}"/>
              </a:ext>
            </a:extLst>
          </p:cNvPr>
          <p:cNvSpPr>
            <a:spLocks noGrp="1"/>
          </p:cNvSpPr>
          <p:nvPr>
            <p:ph type="ftr" sz="quarter" idx="11"/>
          </p:nvPr>
        </p:nvSpPr>
        <p:spPr/>
        <p:txBody>
          <a:bodyPr/>
          <a:lstStyle/>
          <a:p>
            <a:r>
              <a:rPr lang="en-IN" dirty="0"/>
              <a:t>BATCH NO: 118    DEPARTMENT OF COMPUTER SCIENCE &amp; ENGINEERING</a:t>
            </a:r>
          </a:p>
        </p:txBody>
      </p:sp>
      <p:sp>
        <p:nvSpPr>
          <p:cNvPr id="6" name="Slide Number Placeholder 5">
            <a:extLst>
              <a:ext uri="{FF2B5EF4-FFF2-40B4-BE49-F238E27FC236}">
                <a16:creationId xmlns:a16="http://schemas.microsoft.com/office/drawing/2014/main" id="{FE183E28-6EBE-BFDF-5628-829D4F83E62E}"/>
              </a:ext>
            </a:extLst>
          </p:cNvPr>
          <p:cNvSpPr>
            <a:spLocks noGrp="1"/>
          </p:cNvSpPr>
          <p:nvPr>
            <p:ph type="sldNum" sz="quarter" idx="12"/>
          </p:nvPr>
        </p:nvSpPr>
        <p:spPr/>
        <p:txBody>
          <a:bodyPr/>
          <a:lstStyle/>
          <a:p>
            <a:fld id="{669AD40C-E5A7-4132-A31D-54A4D1BB6E89}" type="slidenum">
              <a:rPr lang="en-IN" smtClean="0"/>
              <a:t>13</a:t>
            </a:fld>
            <a:endParaRPr lang="en-IN"/>
          </a:p>
        </p:txBody>
      </p:sp>
    </p:spTree>
    <p:extLst>
      <p:ext uri="{BB962C8B-B14F-4D97-AF65-F5344CB8AC3E}">
        <p14:creationId xmlns:p14="http://schemas.microsoft.com/office/powerpoint/2010/main" val="3025227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473FD-CC0D-D292-6744-D0E714150BB9}"/>
              </a:ext>
            </a:extLst>
          </p:cNvPr>
          <p:cNvSpPr>
            <a:spLocks noGrp="1"/>
          </p:cNvSpPr>
          <p:nvPr>
            <p:ph type="title"/>
          </p:nvPr>
        </p:nvSpPr>
        <p:spPr/>
        <p:txBody>
          <a:bodyPr/>
          <a:lstStyle/>
          <a:p>
            <a:r>
              <a:rPr lang="en-IN" sz="4400" dirty="0">
                <a:latin typeface="Times New Roman" pitchFamily="18" charset="0"/>
                <a:cs typeface="Times New Roman" pitchFamily="18" charset="0"/>
              </a:rPr>
              <a:t>MODULE 3</a:t>
            </a:r>
            <a:endParaRPr lang="en-IN" dirty="0"/>
          </a:p>
        </p:txBody>
      </p:sp>
      <p:sp>
        <p:nvSpPr>
          <p:cNvPr id="3" name="Content Placeholder 2">
            <a:extLst>
              <a:ext uri="{FF2B5EF4-FFF2-40B4-BE49-F238E27FC236}">
                <a16:creationId xmlns:a16="http://schemas.microsoft.com/office/drawing/2014/main" id="{B061F321-6C51-D6DE-6A27-E74032F20CF8}"/>
              </a:ext>
            </a:extLst>
          </p:cNvPr>
          <p:cNvSpPr>
            <a:spLocks noGrp="1"/>
          </p:cNvSpPr>
          <p:nvPr>
            <p:ph idx="1"/>
          </p:nvPr>
        </p:nvSpPr>
        <p:spPr/>
        <p:txBody>
          <a:bodyPr>
            <a:normAutofit/>
          </a:bodyPr>
          <a:lstStyle/>
          <a:p>
            <a:pPr algn="just"/>
            <a:r>
              <a:rPr lang="en-US" sz="2400" b="1" dirty="0"/>
              <a:t>Step 1</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Separate the data into training and testing sets.</a:t>
            </a:r>
          </a:p>
          <a:p>
            <a:pPr algn="just"/>
            <a:r>
              <a:rPr lang="en-US" sz="2400" b="1" dirty="0"/>
              <a:t>Step 2</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Use the training data to train the random forest algorithm.</a:t>
            </a:r>
          </a:p>
          <a:p>
            <a:pPr algn="just"/>
            <a:r>
              <a:rPr lang="en-US" sz="2400" b="1" dirty="0"/>
              <a:t>Step 3: </a:t>
            </a:r>
            <a:r>
              <a:rPr lang="en-US" sz="2000" dirty="0">
                <a:latin typeface="Times New Roman" panose="02020603050405020304" pitchFamily="18" charset="0"/>
                <a:cs typeface="Times New Roman" panose="02020603050405020304" pitchFamily="18" charset="0"/>
              </a:rPr>
              <a:t>Assess the model's performance on the testing set and adjust the algorithm's parameters as necessary.</a:t>
            </a:r>
          </a:p>
          <a:p>
            <a:pPr algn="just"/>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89DEB66-17BD-41AE-63AF-FE2D36F99AD8}"/>
              </a:ext>
            </a:extLst>
          </p:cNvPr>
          <p:cNvSpPr>
            <a:spLocks noGrp="1"/>
          </p:cNvSpPr>
          <p:nvPr>
            <p:ph type="dt" sz="half" idx="10"/>
          </p:nvPr>
        </p:nvSpPr>
        <p:spPr/>
        <p:txBody>
          <a:bodyPr/>
          <a:lstStyle/>
          <a:p>
            <a:r>
              <a:rPr lang="en-US" dirty="0"/>
              <a:t>27-04-2023</a:t>
            </a:r>
            <a:endParaRPr lang="en-IN" dirty="0"/>
          </a:p>
          <a:p>
            <a:endParaRPr lang="en-IN" dirty="0"/>
          </a:p>
        </p:txBody>
      </p:sp>
      <p:sp>
        <p:nvSpPr>
          <p:cNvPr id="5" name="Footer Placeholder 4">
            <a:extLst>
              <a:ext uri="{FF2B5EF4-FFF2-40B4-BE49-F238E27FC236}">
                <a16:creationId xmlns:a16="http://schemas.microsoft.com/office/drawing/2014/main" id="{97A3471F-CAA2-3E72-50B4-B612832898E1}"/>
              </a:ext>
            </a:extLst>
          </p:cNvPr>
          <p:cNvSpPr>
            <a:spLocks noGrp="1"/>
          </p:cNvSpPr>
          <p:nvPr>
            <p:ph type="ftr" sz="quarter" idx="11"/>
          </p:nvPr>
        </p:nvSpPr>
        <p:spPr/>
        <p:txBody>
          <a:bodyPr/>
          <a:lstStyle/>
          <a:p>
            <a:r>
              <a:rPr lang="en-IN" dirty="0"/>
              <a:t>BATCH NO:118     DEPARTMENT OF COMPUTER SCIENCE &amp; ENGINEERING</a:t>
            </a:r>
          </a:p>
        </p:txBody>
      </p:sp>
      <p:sp>
        <p:nvSpPr>
          <p:cNvPr id="6" name="Slide Number Placeholder 5">
            <a:extLst>
              <a:ext uri="{FF2B5EF4-FFF2-40B4-BE49-F238E27FC236}">
                <a16:creationId xmlns:a16="http://schemas.microsoft.com/office/drawing/2014/main" id="{FE183E28-6EBE-BFDF-5628-829D4F83E62E}"/>
              </a:ext>
            </a:extLst>
          </p:cNvPr>
          <p:cNvSpPr>
            <a:spLocks noGrp="1"/>
          </p:cNvSpPr>
          <p:nvPr>
            <p:ph type="sldNum" sz="quarter" idx="12"/>
          </p:nvPr>
        </p:nvSpPr>
        <p:spPr/>
        <p:txBody>
          <a:bodyPr/>
          <a:lstStyle/>
          <a:p>
            <a:fld id="{669AD40C-E5A7-4132-A31D-54A4D1BB6E89}" type="slidenum">
              <a:rPr lang="en-IN" smtClean="0"/>
              <a:t>14</a:t>
            </a:fld>
            <a:endParaRPr lang="en-IN"/>
          </a:p>
        </p:txBody>
      </p:sp>
    </p:spTree>
    <p:extLst>
      <p:ext uri="{BB962C8B-B14F-4D97-AF65-F5344CB8AC3E}">
        <p14:creationId xmlns:p14="http://schemas.microsoft.com/office/powerpoint/2010/main" val="624447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473FD-CC0D-D292-6744-D0E714150BB9}"/>
              </a:ext>
            </a:extLst>
          </p:cNvPr>
          <p:cNvSpPr>
            <a:spLocks noGrp="1"/>
          </p:cNvSpPr>
          <p:nvPr>
            <p:ph type="title"/>
          </p:nvPr>
        </p:nvSpPr>
        <p:spPr/>
        <p:txBody>
          <a:bodyPr/>
          <a:lstStyle/>
          <a:p>
            <a:r>
              <a:rPr lang="en-IN" sz="4400" dirty="0">
                <a:latin typeface="Times New Roman" pitchFamily="18" charset="0"/>
                <a:cs typeface="Times New Roman" pitchFamily="18" charset="0"/>
              </a:rPr>
              <a:t>MODULE 4</a:t>
            </a:r>
            <a:endParaRPr lang="en-IN" dirty="0"/>
          </a:p>
        </p:txBody>
      </p:sp>
      <p:sp>
        <p:nvSpPr>
          <p:cNvPr id="3" name="Content Placeholder 2">
            <a:extLst>
              <a:ext uri="{FF2B5EF4-FFF2-40B4-BE49-F238E27FC236}">
                <a16:creationId xmlns:a16="http://schemas.microsoft.com/office/drawing/2014/main" id="{B061F321-6C51-D6DE-6A27-E74032F20CF8}"/>
              </a:ext>
            </a:extLst>
          </p:cNvPr>
          <p:cNvSpPr>
            <a:spLocks noGrp="1"/>
          </p:cNvSpPr>
          <p:nvPr>
            <p:ph idx="1"/>
          </p:nvPr>
        </p:nvSpPr>
        <p:spPr/>
        <p:txBody>
          <a:bodyPr>
            <a:normAutofit/>
          </a:bodyPr>
          <a:lstStyle/>
          <a:p>
            <a:pPr algn="just"/>
            <a:r>
              <a:rPr lang="en-US" sz="2400" b="1" dirty="0"/>
              <a:t>Step 1</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To create predictions on new data, use the trained random forest algorithm. </a:t>
            </a:r>
          </a:p>
          <a:p>
            <a:pPr algn="just"/>
            <a:r>
              <a:rPr lang="en-US" sz="2400" b="1" dirty="0"/>
              <a:t>Step 2:</a:t>
            </a:r>
            <a:r>
              <a:rPr lang="en-US" dirty="0"/>
              <a:t> </a:t>
            </a:r>
            <a:r>
              <a:rPr lang="en-US" sz="2000" dirty="0">
                <a:latin typeface="Times New Roman" panose="02020603050405020304" pitchFamily="18" charset="0"/>
                <a:cs typeface="Times New Roman" panose="02020603050405020304" pitchFamily="18" charset="0"/>
              </a:rPr>
              <a:t>Install the model in a user-friendly interface (e.g., a web app) so that users may enter information about their location and other relevant factors and obtain a prediction about their probability of being affected by a forest fire.</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89DEB66-17BD-41AE-63AF-FE2D36F99AD8}"/>
              </a:ext>
            </a:extLst>
          </p:cNvPr>
          <p:cNvSpPr>
            <a:spLocks noGrp="1"/>
          </p:cNvSpPr>
          <p:nvPr>
            <p:ph type="dt" sz="half" idx="10"/>
          </p:nvPr>
        </p:nvSpPr>
        <p:spPr/>
        <p:txBody>
          <a:bodyPr/>
          <a:lstStyle/>
          <a:p>
            <a:r>
              <a:rPr lang="en-US" dirty="0"/>
              <a:t>27-04-2023</a:t>
            </a:r>
            <a:endParaRPr lang="en-IN" dirty="0"/>
          </a:p>
          <a:p>
            <a:endParaRPr lang="en-IN" dirty="0"/>
          </a:p>
        </p:txBody>
      </p:sp>
      <p:sp>
        <p:nvSpPr>
          <p:cNvPr id="5" name="Footer Placeholder 4">
            <a:extLst>
              <a:ext uri="{FF2B5EF4-FFF2-40B4-BE49-F238E27FC236}">
                <a16:creationId xmlns:a16="http://schemas.microsoft.com/office/drawing/2014/main" id="{97A3471F-CAA2-3E72-50B4-B612832898E1}"/>
              </a:ext>
            </a:extLst>
          </p:cNvPr>
          <p:cNvSpPr>
            <a:spLocks noGrp="1"/>
          </p:cNvSpPr>
          <p:nvPr>
            <p:ph type="ftr" sz="quarter" idx="11"/>
          </p:nvPr>
        </p:nvSpPr>
        <p:spPr/>
        <p:txBody>
          <a:bodyPr/>
          <a:lstStyle/>
          <a:p>
            <a:r>
              <a:rPr lang="en-IN" dirty="0"/>
              <a:t>BATCH NO: 118    DEPARTMENT OF COMPUTER SCIENCE &amp; ENGINEERING</a:t>
            </a:r>
          </a:p>
        </p:txBody>
      </p:sp>
      <p:sp>
        <p:nvSpPr>
          <p:cNvPr id="6" name="Slide Number Placeholder 5">
            <a:extLst>
              <a:ext uri="{FF2B5EF4-FFF2-40B4-BE49-F238E27FC236}">
                <a16:creationId xmlns:a16="http://schemas.microsoft.com/office/drawing/2014/main" id="{FE183E28-6EBE-BFDF-5628-829D4F83E62E}"/>
              </a:ext>
            </a:extLst>
          </p:cNvPr>
          <p:cNvSpPr>
            <a:spLocks noGrp="1"/>
          </p:cNvSpPr>
          <p:nvPr>
            <p:ph type="sldNum" sz="quarter" idx="12"/>
          </p:nvPr>
        </p:nvSpPr>
        <p:spPr/>
        <p:txBody>
          <a:bodyPr/>
          <a:lstStyle/>
          <a:p>
            <a:fld id="{669AD40C-E5A7-4132-A31D-54A4D1BB6E89}" type="slidenum">
              <a:rPr lang="en-IN" smtClean="0"/>
              <a:t>15</a:t>
            </a:fld>
            <a:endParaRPr lang="en-IN"/>
          </a:p>
        </p:txBody>
      </p:sp>
    </p:spTree>
    <p:extLst>
      <p:ext uri="{BB962C8B-B14F-4D97-AF65-F5344CB8AC3E}">
        <p14:creationId xmlns:p14="http://schemas.microsoft.com/office/powerpoint/2010/main" val="1174647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473FD-CC0D-D292-6744-D0E714150BB9}"/>
              </a:ext>
            </a:extLst>
          </p:cNvPr>
          <p:cNvSpPr>
            <a:spLocks noGrp="1"/>
          </p:cNvSpPr>
          <p:nvPr>
            <p:ph type="title"/>
          </p:nvPr>
        </p:nvSpPr>
        <p:spPr/>
        <p:txBody>
          <a:bodyPr/>
          <a:lstStyle/>
          <a:p>
            <a:r>
              <a:rPr lang="en-IN" sz="4400" dirty="0">
                <a:latin typeface="Times New Roman" pitchFamily="18" charset="0"/>
                <a:cs typeface="Times New Roman" pitchFamily="18" charset="0"/>
              </a:rPr>
              <a:t>MODULE 5</a:t>
            </a:r>
            <a:endParaRPr lang="en-IN" dirty="0"/>
          </a:p>
        </p:txBody>
      </p:sp>
      <p:sp>
        <p:nvSpPr>
          <p:cNvPr id="3" name="Content Placeholder 2">
            <a:extLst>
              <a:ext uri="{FF2B5EF4-FFF2-40B4-BE49-F238E27FC236}">
                <a16:creationId xmlns:a16="http://schemas.microsoft.com/office/drawing/2014/main" id="{B061F321-6C51-D6DE-6A27-E74032F20CF8}"/>
              </a:ext>
            </a:extLst>
          </p:cNvPr>
          <p:cNvSpPr>
            <a:spLocks noGrp="1"/>
          </p:cNvSpPr>
          <p:nvPr>
            <p:ph idx="1"/>
          </p:nvPr>
        </p:nvSpPr>
        <p:spPr/>
        <p:txBody>
          <a:bodyPr>
            <a:normAutofit/>
          </a:bodyPr>
          <a:lstStyle/>
          <a:p>
            <a:pPr algn="just"/>
            <a:r>
              <a:rPr lang="en-US" sz="2400" b="1" dirty="0"/>
              <a:t>Step 1:</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Monitor the model's performance over time to ensure that it continues to make correct predictions. </a:t>
            </a:r>
          </a:p>
          <a:p>
            <a:pPr algn="just"/>
            <a:r>
              <a:rPr lang="en-US" sz="2400" b="1" dirty="0"/>
              <a:t>Step 2:</a:t>
            </a:r>
            <a:r>
              <a:rPr lang="en-US" dirty="0"/>
              <a:t> </a:t>
            </a:r>
            <a:r>
              <a:rPr lang="en-US" sz="2000" dirty="0">
                <a:latin typeface="Times New Roman" panose="02020603050405020304" pitchFamily="18" charset="0"/>
                <a:cs typeface="Times New Roman" panose="02020603050405020304" pitchFamily="18" charset="0"/>
              </a:rPr>
              <a:t>Retrain the model on new data on a regular basis and tweak the feature selection and model parameters as needed to increase accuracy.</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89DEB66-17BD-41AE-63AF-FE2D36F99AD8}"/>
              </a:ext>
            </a:extLst>
          </p:cNvPr>
          <p:cNvSpPr>
            <a:spLocks noGrp="1"/>
          </p:cNvSpPr>
          <p:nvPr>
            <p:ph type="dt" sz="half" idx="10"/>
          </p:nvPr>
        </p:nvSpPr>
        <p:spPr/>
        <p:txBody>
          <a:bodyPr/>
          <a:lstStyle/>
          <a:p>
            <a:r>
              <a:rPr lang="en-US" dirty="0"/>
              <a:t>27-04-2023</a:t>
            </a:r>
            <a:endParaRPr lang="en-IN" dirty="0"/>
          </a:p>
          <a:p>
            <a:endParaRPr lang="en-IN" dirty="0"/>
          </a:p>
        </p:txBody>
      </p:sp>
      <p:sp>
        <p:nvSpPr>
          <p:cNvPr id="5" name="Footer Placeholder 4">
            <a:extLst>
              <a:ext uri="{FF2B5EF4-FFF2-40B4-BE49-F238E27FC236}">
                <a16:creationId xmlns:a16="http://schemas.microsoft.com/office/drawing/2014/main" id="{97A3471F-CAA2-3E72-50B4-B612832898E1}"/>
              </a:ext>
            </a:extLst>
          </p:cNvPr>
          <p:cNvSpPr>
            <a:spLocks noGrp="1"/>
          </p:cNvSpPr>
          <p:nvPr>
            <p:ph type="ftr" sz="quarter" idx="11"/>
          </p:nvPr>
        </p:nvSpPr>
        <p:spPr/>
        <p:txBody>
          <a:bodyPr/>
          <a:lstStyle/>
          <a:p>
            <a:r>
              <a:rPr lang="en-IN" dirty="0"/>
              <a:t>BATCH NO:  118   DEPARTMENT OF COMPUTER SCIENCE &amp; ENGINEERING</a:t>
            </a:r>
          </a:p>
        </p:txBody>
      </p:sp>
      <p:sp>
        <p:nvSpPr>
          <p:cNvPr id="6" name="Slide Number Placeholder 5">
            <a:extLst>
              <a:ext uri="{FF2B5EF4-FFF2-40B4-BE49-F238E27FC236}">
                <a16:creationId xmlns:a16="http://schemas.microsoft.com/office/drawing/2014/main" id="{FE183E28-6EBE-BFDF-5628-829D4F83E62E}"/>
              </a:ext>
            </a:extLst>
          </p:cNvPr>
          <p:cNvSpPr>
            <a:spLocks noGrp="1"/>
          </p:cNvSpPr>
          <p:nvPr>
            <p:ph type="sldNum" sz="quarter" idx="12"/>
          </p:nvPr>
        </p:nvSpPr>
        <p:spPr/>
        <p:txBody>
          <a:bodyPr/>
          <a:lstStyle/>
          <a:p>
            <a:fld id="{669AD40C-E5A7-4132-A31D-54A4D1BB6E89}" type="slidenum">
              <a:rPr lang="en-IN" smtClean="0"/>
              <a:t>16</a:t>
            </a:fld>
            <a:endParaRPr lang="en-IN"/>
          </a:p>
        </p:txBody>
      </p:sp>
    </p:spTree>
    <p:extLst>
      <p:ext uri="{BB962C8B-B14F-4D97-AF65-F5344CB8AC3E}">
        <p14:creationId xmlns:p14="http://schemas.microsoft.com/office/powerpoint/2010/main" val="1753017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6CEBD-E670-387B-8261-BD402F5FB4A8}"/>
              </a:ext>
            </a:extLst>
          </p:cNvPr>
          <p:cNvSpPr>
            <a:spLocks noGrp="1"/>
          </p:cNvSpPr>
          <p:nvPr>
            <p:ph type="title"/>
          </p:nvPr>
        </p:nvSpPr>
        <p:spPr>
          <a:xfrm>
            <a:off x="0" y="234950"/>
            <a:ext cx="8229600" cy="1143000"/>
          </a:xfrm>
        </p:spPr>
        <p:txBody>
          <a:bodyPr/>
          <a:lstStyle/>
          <a:p>
            <a:r>
              <a:rPr lang="en-US" dirty="0"/>
              <a:t>STANDARDS AND POLICIES</a:t>
            </a:r>
            <a:endParaRPr lang="en-IN" dirty="0"/>
          </a:p>
        </p:txBody>
      </p:sp>
      <p:sp>
        <p:nvSpPr>
          <p:cNvPr id="3" name="Content Placeholder 2">
            <a:extLst>
              <a:ext uri="{FF2B5EF4-FFF2-40B4-BE49-F238E27FC236}">
                <a16:creationId xmlns:a16="http://schemas.microsoft.com/office/drawing/2014/main" id="{9C8E437A-6033-A1C5-243F-61824EF328C3}"/>
              </a:ext>
            </a:extLst>
          </p:cNvPr>
          <p:cNvSpPr>
            <a:spLocks noGrp="1"/>
          </p:cNvSpPr>
          <p:nvPr>
            <p:ph idx="1"/>
          </p:nvPr>
        </p:nvSpPr>
        <p:spPr/>
        <p:txBody>
          <a:bodyPr/>
          <a:lstStyle/>
          <a:p>
            <a:r>
              <a:rPr lang="en-IN" sz="2000" dirty="0">
                <a:latin typeface="Times New Roman" panose="02020603050405020304" pitchFamily="18" charset="0"/>
                <a:cs typeface="Times New Roman" panose="02020603050405020304" pitchFamily="18" charset="0"/>
              </a:rPr>
              <a:t>IEEE 829 - Software Test Documentation. </a:t>
            </a:r>
          </a:p>
          <a:p>
            <a:r>
              <a:rPr lang="en-IN" sz="2000" dirty="0">
                <a:latin typeface="Times New Roman" panose="02020603050405020304" pitchFamily="18" charset="0"/>
                <a:cs typeface="Times New Roman" panose="02020603050405020304" pitchFamily="18" charset="0"/>
              </a:rPr>
              <a:t>IEEE 830 - Software Requirements Specifications. </a:t>
            </a:r>
          </a:p>
          <a:p>
            <a:r>
              <a:rPr lang="en-IN" sz="2000" dirty="0">
                <a:latin typeface="Times New Roman" panose="02020603050405020304" pitchFamily="18" charset="0"/>
                <a:cs typeface="Times New Roman" panose="02020603050405020304" pitchFamily="18" charset="0"/>
              </a:rPr>
              <a:t>IEEE 1012 - Software verification and validation.</a:t>
            </a:r>
          </a:p>
          <a:p>
            <a:r>
              <a:rPr lang="en-IN" sz="2000" dirty="0">
                <a:latin typeface="Times New Roman" panose="02020603050405020304" pitchFamily="18" charset="0"/>
                <a:cs typeface="Times New Roman" panose="02020603050405020304" pitchFamily="18" charset="0"/>
              </a:rPr>
              <a:t>IEEE 1016 - Software design description.</a:t>
            </a: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8CF654A-AEA7-57CD-86A3-BE29AFAFB306}"/>
              </a:ext>
            </a:extLst>
          </p:cNvPr>
          <p:cNvSpPr>
            <a:spLocks noGrp="1"/>
          </p:cNvSpPr>
          <p:nvPr>
            <p:ph type="dt" sz="half" idx="10"/>
          </p:nvPr>
        </p:nvSpPr>
        <p:spPr/>
        <p:txBody>
          <a:bodyPr/>
          <a:lstStyle/>
          <a:p>
            <a:fld id="{526DEE5C-195B-4209-9085-526B148D6B3E}" type="datetime1">
              <a:rPr lang="en-IN" smtClean="0"/>
              <a:t>28-04-2023</a:t>
            </a:fld>
            <a:endParaRPr lang="en-IN"/>
          </a:p>
        </p:txBody>
      </p:sp>
      <p:sp>
        <p:nvSpPr>
          <p:cNvPr id="5" name="Footer Placeholder 4">
            <a:extLst>
              <a:ext uri="{FF2B5EF4-FFF2-40B4-BE49-F238E27FC236}">
                <a16:creationId xmlns:a16="http://schemas.microsoft.com/office/drawing/2014/main" id="{6979BEFB-309A-6177-35CA-0D7C52728075}"/>
              </a:ext>
            </a:extLst>
          </p:cNvPr>
          <p:cNvSpPr>
            <a:spLocks noGrp="1"/>
          </p:cNvSpPr>
          <p:nvPr>
            <p:ph type="ftr" sz="quarter" idx="11"/>
          </p:nvPr>
        </p:nvSpPr>
        <p:spPr/>
        <p:txBody>
          <a:bodyPr/>
          <a:lstStyle/>
          <a:p>
            <a:r>
              <a:rPr lang="en-IN" dirty="0"/>
              <a:t>BATCH NO:  118   DEPARTMENT OF COMPUTER SCIENCE &amp; ENGINEERING</a:t>
            </a:r>
          </a:p>
        </p:txBody>
      </p:sp>
      <p:sp>
        <p:nvSpPr>
          <p:cNvPr id="6" name="Slide Number Placeholder 5">
            <a:extLst>
              <a:ext uri="{FF2B5EF4-FFF2-40B4-BE49-F238E27FC236}">
                <a16:creationId xmlns:a16="http://schemas.microsoft.com/office/drawing/2014/main" id="{CF72D917-7206-0169-B096-E2AEC2AD4FEB}"/>
              </a:ext>
            </a:extLst>
          </p:cNvPr>
          <p:cNvSpPr>
            <a:spLocks noGrp="1"/>
          </p:cNvSpPr>
          <p:nvPr>
            <p:ph type="sldNum" sz="quarter" idx="12"/>
          </p:nvPr>
        </p:nvSpPr>
        <p:spPr/>
        <p:txBody>
          <a:bodyPr/>
          <a:lstStyle/>
          <a:p>
            <a:fld id="{669AD40C-E5A7-4132-A31D-54A4D1BB6E89}" type="slidenum">
              <a:rPr lang="en-IN" smtClean="0"/>
              <a:t>17</a:t>
            </a:fld>
            <a:endParaRPr lang="en-IN"/>
          </a:p>
        </p:txBody>
      </p:sp>
    </p:spTree>
    <p:extLst>
      <p:ext uri="{BB962C8B-B14F-4D97-AF65-F5344CB8AC3E}">
        <p14:creationId xmlns:p14="http://schemas.microsoft.com/office/powerpoint/2010/main" val="3355455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0768"/>
            <a:ext cx="8435280" cy="4765675"/>
          </a:xfrm>
        </p:spPr>
        <p:txBody>
          <a:bodyPr>
            <a:normAutofit/>
          </a:bodyPr>
          <a:lstStyle/>
          <a:p>
            <a:pPr marL="0" indent="0">
              <a:buNone/>
            </a:pPr>
            <a:r>
              <a:rPr lang="en-IN" sz="2400" b="1" dirty="0">
                <a:latin typeface="Times New Roman" pitchFamily="18" charset="0"/>
                <a:cs typeface="Times New Roman" pitchFamily="18" charset="0"/>
              </a:rPr>
              <a:t>ARCHITECTURE DIAGRAM</a:t>
            </a:r>
          </a:p>
          <a:p>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dirty="0"/>
              <a:t>BATCH NO: 118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18</a:t>
            </a:fld>
            <a:endParaRPr lang="en-IN"/>
          </a:p>
        </p:txBody>
      </p:sp>
      <p:sp>
        <p:nvSpPr>
          <p:cNvPr id="6" name="Title 1"/>
          <p:cNvSpPr>
            <a:spLocks noGrp="1"/>
          </p:cNvSpPr>
          <p:nvPr>
            <p:ph type="title"/>
          </p:nvPr>
        </p:nvSpPr>
        <p:spPr>
          <a:xfrm>
            <a:off x="457200" y="354039"/>
            <a:ext cx="8229600" cy="1143000"/>
          </a:xfrm>
        </p:spPr>
        <p:txBody>
          <a:bodyPr/>
          <a:lstStyle/>
          <a:p>
            <a:pPr algn="l"/>
            <a:r>
              <a:rPr lang="en-IN" sz="2400" b="1" dirty="0">
                <a:latin typeface="Times New Roman" pitchFamily="18" charset="0"/>
                <a:cs typeface="Times New Roman" pitchFamily="18" charset="0"/>
              </a:rPr>
              <a:t>IMPLEMENTATION</a:t>
            </a:r>
            <a:endParaRPr lang="en-IN" dirty="0"/>
          </a:p>
        </p:txBody>
      </p:sp>
      <p:sp>
        <p:nvSpPr>
          <p:cNvPr id="2" name="Date Placeholder 1">
            <a:extLst>
              <a:ext uri="{FF2B5EF4-FFF2-40B4-BE49-F238E27FC236}">
                <a16:creationId xmlns:a16="http://schemas.microsoft.com/office/drawing/2014/main" id="{AA985A69-0755-4001-90B0-C293B4BFDF3D}"/>
              </a:ext>
            </a:extLst>
          </p:cNvPr>
          <p:cNvSpPr>
            <a:spLocks noGrp="1"/>
          </p:cNvSpPr>
          <p:nvPr>
            <p:ph type="dt" sz="half" idx="10"/>
          </p:nvPr>
        </p:nvSpPr>
        <p:spPr/>
        <p:txBody>
          <a:bodyPr/>
          <a:lstStyle/>
          <a:p>
            <a:r>
              <a:rPr lang="en-US" dirty="0"/>
              <a:t>27-04-2023</a:t>
            </a:r>
            <a:endParaRPr lang="en-IN" dirty="0"/>
          </a:p>
          <a:p>
            <a:endParaRPr lang="en-IN" dirty="0"/>
          </a:p>
        </p:txBody>
      </p:sp>
      <p:pic>
        <p:nvPicPr>
          <p:cNvPr id="7" name="Content Placeholder 7">
            <a:extLst>
              <a:ext uri="{FF2B5EF4-FFF2-40B4-BE49-F238E27FC236}">
                <a16:creationId xmlns:a16="http://schemas.microsoft.com/office/drawing/2014/main" id="{E7200274-DB4C-0A1C-F874-3A6B5BFF12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04270"/>
            <a:ext cx="7646106" cy="4104455"/>
          </a:xfrm>
          <a:prstGeom prst="rect">
            <a:avLst/>
          </a:prstGeom>
        </p:spPr>
      </p:pic>
    </p:spTree>
    <p:extLst>
      <p:ext uri="{BB962C8B-B14F-4D97-AF65-F5344CB8AC3E}">
        <p14:creationId xmlns:p14="http://schemas.microsoft.com/office/powerpoint/2010/main" val="683870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56791"/>
            <a:ext cx="8023920" cy="4607423"/>
          </a:xfrm>
        </p:spPr>
        <p:txBody>
          <a:bodyPr>
            <a:normAutofit/>
          </a:bodyPr>
          <a:lstStyle/>
          <a:p>
            <a:pPr marL="0" indent="0">
              <a:buNone/>
            </a:pPr>
            <a:r>
              <a:rPr lang="en-IN" sz="2400" b="1" dirty="0">
                <a:latin typeface="Times New Roman" pitchFamily="18" charset="0"/>
                <a:cs typeface="Times New Roman" pitchFamily="18" charset="0"/>
              </a:rPr>
              <a:t>DATA FLOW DIAGRAM</a:t>
            </a:r>
          </a:p>
          <a:p>
            <a:pPr marL="0" indent="0">
              <a:buNone/>
            </a:pPr>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dirty="0"/>
              <a:t>BATCH NO: 118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19</a:t>
            </a:fld>
            <a:endParaRPr lang="en-IN"/>
          </a:p>
        </p:txBody>
      </p:sp>
      <p:sp>
        <p:nvSpPr>
          <p:cNvPr id="6" name="Title 1"/>
          <p:cNvSpPr>
            <a:spLocks noGrp="1"/>
          </p:cNvSpPr>
          <p:nvPr>
            <p:ph type="title"/>
          </p:nvPr>
        </p:nvSpPr>
        <p:spPr>
          <a:xfrm>
            <a:off x="457200" y="476672"/>
            <a:ext cx="8023920" cy="1215008"/>
          </a:xfrm>
        </p:spPr>
        <p:txBody>
          <a:bodyPr/>
          <a:lstStyle/>
          <a:p>
            <a:pPr algn="l"/>
            <a:r>
              <a:rPr lang="en-IN" sz="2400" b="1" dirty="0">
                <a:latin typeface="Times New Roman" pitchFamily="18" charset="0"/>
                <a:cs typeface="Times New Roman" pitchFamily="18" charset="0"/>
              </a:rPr>
              <a:t>IMPLEMENTATION</a:t>
            </a:r>
            <a:endParaRPr lang="en-IN" dirty="0"/>
          </a:p>
        </p:txBody>
      </p:sp>
      <p:sp>
        <p:nvSpPr>
          <p:cNvPr id="2" name="Date Placeholder 1">
            <a:extLst>
              <a:ext uri="{FF2B5EF4-FFF2-40B4-BE49-F238E27FC236}">
                <a16:creationId xmlns:a16="http://schemas.microsoft.com/office/drawing/2014/main" id="{AA985A69-0755-4001-90B0-C293B4BFDF3D}"/>
              </a:ext>
            </a:extLst>
          </p:cNvPr>
          <p:cNvSpPr>
            <a:spLocks noGrp="1"/>
          </p:cNvSpPr>
          <p:nvPr>
            <p:ph type="dt" sz="half" idx="10"/>
          </p:nvPr>
        </p:nvSpPr>
        <p:spPr/>
        <p:txBody>
          <a:bodyPr/>
          <a:lstStyle/>
          <a:p>
            <a:r>
              <a:rPr lang="en-US" dirty="0"/>
              <a:t>27-04-2023</a:t>
            </a:r>
            <a:endParaRPr lang="en-IN" dirty="0"/>
          </a:p>
          <a:p>
            <a:endParaRPr lang="en-IN" dirty="0"/>
          </a:p>
        </p:txBody>
      </p:sp>
      <p:pic>
        <p:nvPicPr>
          <p:cNvPr id="7" name="Content Placeholder 9">
            <a:extLst>
              <a:ext uri="{FF2B5EF4-FFF2-40B4-BE49-F238E27FC236}">
                <a16:creationId xmlns:a16="http://schemas.microsoft.com/office/drawing/2014/main" id="{A146C08B-13FD-1737-9D03-6FA07FB615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2060848"/>
            <a:ext cx="5931054" cy="3943425"/>
          </a:xfrm>
          <a:prstGeom prst="rect">
            <a:avLst/>
          </a:prstGeom>
        </p:spPr>
      </p:pic>
    </p:spTree>
    <p:extLst>
      <p:ext uri="{BB962C8B-B14F-4D97-AF65-F5344CB8AC3E}">
        <p14:creationId xmlns:p14="http://schemas.microsoft.com/office/powerpoint/2010/main" val="1767329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BC389A8-5CC5-41EC-A0F3-FA25EA2B46F5}"/>
              </a:ext>
            </a:extLst>
          </p:cNvPr>
          <p:cNvSpPr>
            <a:spLocks noGrp="1"/>
          </p:cNvSpPr>
          <p:nvPr>
            <p:ph type="dt" sz="half" idx="10"/>
          </p:nvPr>
        </p:nvSpPr>
        <p:spPr/>
        <p:txBody>
          <a:bodyPr/>
          <a:lstStyle/>
          <a:p>
            <a:r>
              <a:rPr lang="en-US" dirty="0"/>
              <a:t>27-04-2023</a:t>
            </a:r>
            <a:endParaRPr lang="en-IN" dirty="0"/>
          </a:p>
        </p:txBody>
      </p:sp>
      <p:sp>
        <p:nvSpPr>
          <p:cNvPr id="4" name="Footer Placeholder 3">
            <a:extLst>
              <a:ext uri="{FF2B5EF4-FFF2-40B4-BE49-F238E27FC236}">
                <a16:creationId xmlns:a16="http://schemas.microsoft.com/office/drawing/2014/main" id="{1E91FF6E-38D9-43EB-8A92-32D20D42C16E}"/>
              </a:ext>
            </a:extLst>
          </p:cNvPr>
          <p:cNvSpPr>
            <a:spLocks noGrp="1"/>
          </p:cNvSpPr>
          <p:nvPr>
            <p:ph type="ftr" sz="quarter" idx="11"/>
          </p:nvPr>
        </p:nvSpPr>
        <p:spPr/>
        <p:txBody>
          <a:bodyPr/>
          <a:lstStyle/>
          <a:p>
            <a:r>
              <a:rPr lang="en-IN" dirty="0"/>
              <a:t>BATCH NO:118     DEPARTMENT OF COMPUTER SCIENCE &amp; ENGINEERING</a:t>
            </a:r>
          </a:p>
        </p:txBody>
      </p:sp>
      <p:sp>
        <p:nvSpPr>
          <p:cNvPr id="5" name="Slide Number Placeholder 4">
            <a:extLst>
              <a:ext uri="{FF2B5EF4-FFF2-40B4-BE49-F238E27FC236}">
                <a16:creationId xmlns:a16="http://schemas.microsoft.com/office/drawing/2014/main" id="{D14D24B7-5582-4180-BBD3-1C2F6EF30501}"/>
              </a:ext>
            </a:extLst>
          </p:cNvPr>
          <p:cNvSpPr>
            <a:spLocks noGrp="1"/>
          </p:cNvSpPr>
          <p:nvPr>
            <p:ph type="sldNum" sz="quarter" idx="12"/>
          </p:nvPr>
        </p:nvSpPr>
        <p:spPr/>
        <p:txBody>
          <a:bodyPr/>
          <a:lstStyle/>
          <a:p>
            <a:fld id="{669AD40C-E5A7-4132-A31D-54A4D1BB6E89}" type="slidenum">
              <a:rPr lang="en-IN" smtClean="0"/>
              <a:t>2</a:t>
            </a:fld>
            <a:endParaRPr lang="en-IN"/>
          </a:p>
        </p:txBody>
      </p:sp>
      <p:sp>
        <p:nvSpPr>
          <p:cNvPr id="6" name="TextBox 5">
            <a:extLst>
              <a:ext uri="{FF2B5EF4-FFF2-40B4-BE49-F238E27FC236}">
                <a16:creationId xmlns:a16="http://schemas.microsoft.com/office/drawing/2014/main" id="{FE8F6FA9-0205-4D57-BE0B-3A59B5D7C35A}"/>
              </a:ext>
            </a:extLst>
          </p:cNvPr>
          <p:cNvSpPr txBox="1"/>
          <p:nvPr/>
        </p:nvSpPr>
        <p:spPr>
          <a:xfrm>
            <a:off x="1403648" y="980728"/>
            <a:ext cx="5400600" cy="369332"/>
          </a:xfrm>
          <a:prstGeom prst="rect">
            <a:avLst/>
          </a:prstGeom>
          <a:noFill/>
        </p:spPr>
        <p:txBody>
          <a:bodyPr wrap="square" rtlCol="0">
            <a:spAutoFit/>
          </a:bodyPr>
          <a:lstStyle/>
          <a:p>
            <a:pPr algn="ctr"/>
            <a:r>
              <a:rPr lang="en-IN" b="1" dirty="0"/>
              <a:t>INDUSTRY DETAILS </a:t>
            </a:r>
          </a:p>
        </p:txBody>
      </p:sp>
      <p:sp>
        <p:nvSpPr>
          <p:cNvPr id="8" name="TextBox 7">
            <a:extLst>
              <a:ext uri="{FF2B5EF4-FFF2-40B4-BE49-F238E27FC236}">
                <a16:creationId xmlns:a16="http://schemas.microsoft.com/office/drawing/2014/main" id="{3F270743-440A-422F-9C2B-6BB4B8C3F5C9}"/>
              </a:ext>
            </a:extLst>
          </p:cNvPr>
          <p:cNvSpPr txBox="1"/>
          <p:nvPr/>
        </p:nvSpPr>
        <p:spPr>
          <a:xfrm>
            <a:off x="971600" y="2420888"/>
            <a:ext cx="7488832" cy="2585323"/>
          </a:xfrm>
          <a:prstGeom prst="rect">
            <a:avLst/>
          </a:prstGeom>
          <a:noFill/>
        </p:spPr>
        <p:txBody>
          <a:bodyPr wrap="square" rtlCol="0">
            <a:spAutoFit/>
          </a:bodyPr>
          <a:lstStyle/>
          <a:p>
            <a:pPr marL="342900" indent="-342900">
              <a:buAutoNum type="arabicPeriod"/>
            </a:pPr>
            <a:r>
              <a:rPr lang="en-IN" dirty="0"/>
              <a:t>Industry Name/Institute Name: Boston IT solutions </a:t>
            </a:r>
            <a:r>
              <a:rPr lang="en-IN" dirty="0" err="1"/>
              <a:t>india</a:t>
            </a:r>
            <a:r>
              <a:rPr lang="en-IN" dirty="0"/>
              <a:t> </a:t>
            </a:r>
            <a:r>
              <a:rPr lang="en-IN" dirty="0" err="1"/>
              <a:t>pvt</a:t>
            </a:r>
            <a:r>
              <a:rPr lang="en-IN" dirty="0"/>
              <a:t> limited</a:t>
            </a:r>
          </a:p>
          <a:p>
            <a:pPr marL="342900" indent="-342900">
              <a:buFontTx/>
              <a:buAutoNum type="arabicPeriod"/>
            </a:pPr>
            <a:r>
              <a:rPr lang="en-IN" dirty="0"/>
              <a:t>Duration of Internship (From Date – To Date):( Feb 18-May 20)</a:t>
            </a:r>
          </a:p>
          <a:p>
            <a:pPr marL="342900" indent="-342900">
              <a:buFontTx/>
              <a:buAutoNum type="arabicPeriod"/>
            </a:pPr>
            <a:r>
              <a:rPr lang="en-IN" dirty="0"/>
              <a:t>Duration of Internship in Months:3Months</a:t>
            </a:r>
          </a:p>
          <a:p>
            <a:pPr marL="342900" indent="-342900">
              <a:buAutoNum type="arabicPeriod"/>
            </a:pPr>
            <a:r>
              <a:rPr lang="en-IN" dirty="0"/>
              <a:t>Industry Guide Name:  </a:t>
            </a:r>
            <a:r>
              <a:rPr lang="en-IN" dirty="0" err="1"/>
              <a:t>Rethishwar</a:t>
            </a:r>
            <a:endParaRPr lang="en-IN" dirty="0"/>
          </a:p>
          <a:p>
            <a:pPr marL="342900" indent="-342900">
              <a:buAutoNum type="arabicPeriod"/>
            </a:pPr>
            <a:r>
              <a:rPr lang="en-IN" dirty="0"/>
              <a:t>Industry Guide Mobile No : 6369358668</a:t>
            </a:r>
          </a:p>
          <a:p>
            <a:pPr marL="342900" indent="-342900">
              <a:buAutoNum type="arabicPeriod"/>
            </a:pPr>
            <a:r>
              <a:rPr lang="en-IN" dirty="0"/>
              <a:t>Industry Guide Mail ID:  rethishvaar.selvakumar@bostonindia.in</a:t>
            </a:r>
          </a:p>
          <a:p>
            <a:pPr marL="342900" indent="-342900">
              <a:buAutoNum type="arabicPeriod"/>
            </a:pPr>
            <a:r>
              <a:rPr lang="en-IN" dirty="0"/>
              <a:t>Industry Address: Bangalore</a:t>
            </a:r>
          </a:p>
          <a:p>
            <a:pPr marL="342900" indent="-342900">
              <a:buAutoNum type="arabicPeriod"/>
            </a:pPr>
            <a:r>
              <a:rPr lang="en-IN" dirty="0"/>
              <a:t>Project Completion Status as of now(Completed/In-Progress):InProgress</a:t>
            </a:r>
          </a:p>
          <a:p>
            <a:pPr marL="342900" indent="-342900">
              <a:buAutoNum type="arabicPeriod"/>
            </a:pPr>
            <a:endParaRPr lang="en-IN" dirty="0"/>
          </a:p>
        </p:txBody>
      </p:sp>
    </p:spTree>
    <p:extLst>
      <p:ext uri="{BB962C8B-B14F-4D97-AF65-F5344CB8AC3E}">
        <p14:creationId xmlns:p14="http://schemas.microsoft.com/office/powerpoint/2010/main" val="3417969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7638"/>
            <a:ext cx="8229600" cy="4424834"/>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CLASS DIAGRAM</a:t>
            </a:r>
          </a:p>
          <a:p>
            <a:pPr marL="0" indent="0">
              <a:buNone/>
            </a:pPr>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dirty="0"/>
              <a:t>BATCH NO: 118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20</a:t>
            </a:fld>
            <a:endParaRPr lang="en-IN"/>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IMPLEMENTATION</a:t>
            </a:r>
            <a:endParaRPr lang="en-IN" dirty="0"/>
          </a:p>
        </p:txBody>
      </p:sp>
      <p:sp>
        <p:nvSpPr>
          <p:cNvPr id="2" name="Date Placeholder 1">
            <a:extLst>
              <a:ext uri="{FF2B5EF4-FFF2-40B4-BE49-F238E27FC236}">
                <a16:creationId xmlns:a16="http://schemas.microsoft.com/office/drawing/2014/main" id="{AA985A69-0755-4001-90B0-C293B4BFDF3D}"/>
              </a:ext>
            </a:extLst>
          </p:cNvPr>
          <p:cNvSpPr>
            <a:spLocks noGrp="1"/>
          </p:cNvSpPr>
          <p:nvPr>
            <p:ph type="dt" sz="half" idx="10"/>
          </p:nvPr>
        </p:nvSpPr>
        <p:spPr/>
        <p:txBody>
          <a:bodyPr/>
          <a:lstStyle/>
          <a:p>
            <a:r>
              <a:rPr lang="en-US" dirty="0"/>
              <a:t>27-04-2023</a:t>
            </a:r>
            <a:endParaRPr lang="en-IN" dirty="0"/>
          </a:p>
          <a:p>
            <a:endParaRPr lang="en-IN" dirty="0"/>
          </a:p>
        </p:txBody>
      </p:sp>
      <p:pic>
        <p:nvPicPr>
          <p:cNvPr id="7" name="Content Placeholder 7">
            <a:extLst>
              <a:ext uri="{FF2B5EF4-FFF2-40B4-BE49-F238E27FC236}">
                <a16:creationId xmlns:a16="http://schemas.microsoft.com/office/drawing/2014/main" id="{76DCECF8-1F8B-E7AB-B5A1-863BA24301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865808"/>
            <a:ext cx="7623478" cy="4288207"/>
          </a:xfrm>
          <a:prstGeom prst="rect">
            <a:avLst/>
          </a:prstGeom>
        </p:spPr>
      </p:pic>
    </p:spTree>
    <p:extLst>
      <p:ext uri="{BB962C8B-B14F-4D97-AF65-F5344CB8AC3E}">
        <p14:creationId xmlns:p14="http://schemas.microsoft.com/office/powerpoint/2010/main" val="763778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7638"/>
            <a:ext cx="8229600" cy="4708525"/>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USER CASE DIAGRAM</a:t>
            </a:r>
            <a:endParaRPr lang="en-IN" sz="2400" b="1" dirty="0">
              <a:latin typeface="Times New Roman" panose="02020603050405020304" pitchFamily="18" charset="0"/>
              <a:cs typeface="Times New Roman" pitchFamily="18" charset="0"/>
            </a:endParaRPr>
          </a:p>
          <a:p>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dirty="0"/>
              <a:t>BATCH NO: 118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21</a:t>
            </a:fld>
            <a:endParaRPr lang="en-IN"/>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IMPLEMENTATION</a:t>
            </a:r>
            <a:endParaRPr lang="en-IN" dirty="0"/>
          </a:p>
        </p:txBody>
      </p:sp>
      <p:sp>
        <p:nvSpPr>
          <p:cNvPr id="2" name="Date Placeholder 1">
            <a:extLst>
              <a:ext uri="{FF2B5EF4-FFF2-40B4-BE49-F238E27FC236}">
                <a16:creationId xmlns:a16="http://schemas.microsoft.com/office/drawing/2014/main" id="{AA985A69-0755-4001-90B0-C293B4BFDF3D}"/>
              </a:ext>
            </a:extLst>
          </p:cNvPr>
          <p:cNvSpPr>
            <a:spLocks noGrp="1"/>
          </p:cNvSpPr>
          <p:nvPr>
            <p:ph type="dt" sz="half" idx="10"/>
          </p:nvPr>
        </p:nvSpPr>
        <p:spPr/>
        <p:txBody>
          <a:bodyPr/>
          <a:lstStyle/>
          <a:p>
            <a:r>
              <a:rPr lang="en-US" dirty="0"/>
              <a:t>27-04-2023</a:t>
            </a:r>
            <a:endParaRPr lang="en-IN" dirty="0"/>
          </a:p>
          <a:p>
            <a:endParaRPr lang="en-IN" dirty="0"/>
          </a:p>
        </p:txBody>
      </p:sp>
      <p:pic>
        <p:nvPicPr>
          <p:cNvPr id="7" name="Content Placeholder 7">
            <a:extLst>
              <a:ext uri="{FF2B5EF4-FFF2-40B4-BE49-F238E27FC236}">
                <a16:creationId xmlns:a16="http://schemas.microsoft.com/office/drawing/2014/main" id="{606451A0-B784-DD09-171F-6CF7F12FD5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2171640"/>
            <a:ext cx="6975406" cy="3923666"/>
          </a:xfrm>
          <a:prstGeom prst="rect">
            <a:avLst/>
          </a:prstGeom>
        </p:spPr>
      </p:pic>
    </p:spTree>
    <p:extLst>
      <p:ext uri="{BB962C8B-B14F-4D97-AF65-F5344CB8AC3E}">
        <p14:creationId xmlns:p14="http://schemas.microsoft.com/office/powerpoint/2010/main" val="3051752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31950"/>
            <a:ext cx="8229600" cy="4805362"/>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ACTIVITY DIAGRAM</a:t>
            </a:r>
            <a:endParaRPr lang="en-IN" sz="2400" b="1" dirty="0">
              <a:latin typeface="Times New Roman" panose="02020603050405020304" pitchFamily="18" charset="0"/>
              <a:cs typeface="Times New Roman" pitchFamily="18" charset="0"/>
            </a:endParaRPr>
          </a:p>
          <a:p>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dirty="0"/>
              <a:t>BATCH NO: 118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22</a:t>
            </a:fld>
            <a:endParaRPr lang="en-IN"/>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IMPLEMENTATION</a:t>
            </a:r>
            <a:endParaRPr lang="en-IN" dirty="0"/>
          </a:p>
        </p:txBody>
      </p:sp>
      <p:sp>
        <p:nvSpPr>
          <p:cNvPr id="2" name="Date Placeholder 1">
            <a:extLst>
              <a:ext uri="{FF2B5EF4-FFF2-40B4-BE49-F238E27FC236}">
                <a16:creationId xmlns:a16="http://schemas.microsoft.com/office/drawing/2014/main" id="{AA985A69-0755-4001-90B0-C293B4BFDF3D}"/>
              </a:ext>
            </a:extLst>
          </p:cNvPr>
          <p:cNvSpPr>
            <a:spLocks noGrp="1"/>
          </p:cNvSpPr>
          <p:nvPr>
            <p:ph type="dt" sz="half" idx="10"/>
          </p:nvPr>
        </p:nvSpPr>
        <p:spPr/>
        <p:txBody>
          <a:bodyPr/>
          <a:lstStyle/>
          <a:p>
            <a:r>
              <a:rPr lang="en-US" dirty="0"/>
              <a:t>27-04-2023</a:t>
            </a:r>
            <a:endParaRPr lang="en-IN" dirty="0"/>
          </a:p>
          <a:p>
            <a:endParaRPr lang="en-IN" dirty="0"/>
          </a:p>
        </p:txBody>
      </p:sp>
      <p:pic>
        <p:nvPicPr>
          <p:cNvPr id="7" name="Content Placeholder 9">
            <a:extLst>
              <a:ext uri="{FF2B5EF4-FFF2-40B4-BE49-F238E27FC236}">
                <a16:creationId xmlns:a16="http://schemas.microsoft.com/office/drawing/2014/main" id="{E7B4009E-284B-01C6-D198-0B77AD35C4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2121488"/>
            <a:ext cx="7119422" cy="4004675"/>
          </a:xfrm>
          <a:prstGeom prst="rect">
            <a:avLst/>
          </a:prstGeom>
        </p:spPr>
      </p:pic>
    </p:spTree>
    <p:extLst>
      <p:ext uri="{BB962C8B-B14F-4D97-AF65-F5344CB8AC3E}">
        <p14:creationId xmlns:p14="http://schemas.microsoft.com/office/powerpoint/2010/main" val="2629790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2400" b="1" dirty="0">
                <a:latin typeface="Times New Roman" pitchFamily="18" charset="0"/>
                <a:cs typeface="Times New Roman" pitchFamily="18" charset="0"/>
              </a:rPr>
              <a:t>SEQUENCE DIAGRAM</a:t>
            </a:r>
          </a:p>
          <a:p>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dirty="0"/>
              <a:t>BATCH NO: 118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23</a:t>
            </a:fld>
            <a:endParaRPr lang="en-IN"/>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IMPLEMENTATION</a:t>
            </a:r>
            <a:endParaRPr lang="en-IN" dirty="0"/>
          </a:p>
        </p:txBody>
      </p:sp>
      <p:sp>
        <p:nvSpPr>
          <p:cNvPr id="2" name="Date Placeholder 1">
            <a:extLst>
              <a:ext uri="{FF2B5EF4-FFF2-40B4-BE49-F238E27FC236}">
                <a16:creationId xmlns:a16="http://schemas.microsoft.com/office/drawing/2014/main" id="{AA985A69-0755-4001-90B0-C293B4BFDF3D}"/>
              </a:ext>
            </a:extLst>
          </p:cNvPr>
          <p:cNvSpPr>
            <a:spLocks noGrp="1"/>
          </p:cNvSpPr>
          <p:nvPr>
            <p:ph type="dt" sz="half" idx="10"/>
          </p:nvPr>
        </p:nvSpPr>
        <p:spPr/>
        <p:txBody>
          <a:bodyPr/>
          <a:lstStyle/>
          <a:p>
            <a:r>
              <a:rPr lang="en-US" dirty="0"/>
              <a:t>27-04-2023</a:t>
            </a:r>
            <a:endParaRPr lang="en-IN" dirty="0"/>
          </a:p>
          <a:p>
            <a:endParaRPr lang="en-IN" dirty="0"/>
          </a:p>
        </p:txBody>
      </p:sp>
      <p:pic>
        <p:nvPicPr>
          <p:cNvPr id="7" name="Content Placeholder 7">
            <a:extLst>
              <a:ext uri="{FF2B5EF4-FFF2-40B4-BE49-F238E27FC236}">
                <a16:creationId xmlns:a16="http://schemas.microsoft.com/office/drawing/2014/main" id="{4190C910-DAEA-A902-AA8C-50BC31403C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285" y="2080983"/>
            <a:ext cx="7191430" cy="4045180"/>
          </a:xfrm>
          <a:prstGeom prst="rect">
            <a:avLst/>
          </a:prstGeom>
        </p:spPr>
      </p:pic>
    </p:spTree>
    <p:extLst>
      <p:ext uri="{BB962C8B-B14F-4D97-AF65-F5344CB8AC3E}">
        <p14:creationId xmlns:p14="http://schemas.microsoft.com/office/powerpoint/2010/main" val="2301541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7638"/>
            <a:ext cx="8229600" cy="4708525"/>
          </a:xfrm>
        </p:spPr>
        <p:txBody>
          <a:bodyPr>
            <a:normAutofit/>
          </a:bodyPr>
          <a:lstStyle/>
          <a:p>
            <a:pPr marL="0" indent="0">
              <a:buNone/>
            </a:pPr>
            <a:r>
              <a:rPr lang="en-IN" sz="2400" b="1" dirty="0">
                <a:latin typeface="Times New Roman" pitchFamily="18" charset="0"/>
                <a:cs typeface="Times New Roman" pitchFamily="18" charset="0"/>
              </a:rPr>
              <a:t>COLLABORATION DIAGRAM</a:t>
            </a: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dirty="0"/>
              <a:t>BATCH NO: 118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24</a:t>
            </a:fld>
            <a:endParaRPr lang="en-IN"/>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IMPLEMENTATION</a:t>
            </a:r>
            <a:endParaRPr lang="en-IN" dirty="0"/>
          </a:p>
        </p:txBody>
      </p:sp>
      <p:sp>
        <p:nvSpPr>
          <p:cNvPr id="2" name="Date Placeholder 1">
            <a:extLst>
              <a:ext uri="{FF2B5EF4-FFF2-40B4-BE49-F238E27FC236}">
                <a16:creationId xmlns:a16="http://schemas.microsoft.com/office/drawing/2014/main" id="{AA985A69-0755-4001-90B0-C293B4BFDF3D}"/>
              </a:ext>
            </a:extLst>
          </p:cNvPr>
          <p:cNvSpPr>
            <a:spLocks noGrp="1"/>
          </p:cNvSpPr>
          <p:nvPr>
            <p:ph type="dt" sz="half" idx="10"/>
          </p:nvPr>
        </p:nvSpPr>
        <p:spPr/>
        <p:txBody>
          <a:bodyPr/>
          <a:lstStyle/>
          <a:p>
            <a:r>
              <a:rPr lang="en-US" dirty="0"/>
              <a:t>27-04-2023</a:t>
            </a:r>
            <a:endParaRPr lang="en-IN" dirty="0"/>
          </a:p>
          <a:p>
            <a:endParaRPr lang="en-IN" dirty="0"/>
          </a:p>
        </p:txBody>
      </p:sp>
      <p:pic>
        <p:nvPicPr>
          <p:cNvPr id="7" name="Content Placeholder 9">
            <a:extLst>
              <a:ext uri="{FF2B5EF4-FFF2-40B4-BE49-F238E27FC236}">
                <a16:creationId xmlns:a16="http://schemas.microsoft.com/office/drawing/2014/main" id="{D7B28197-50B6-3E49-70DD-E92D6F1BB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995067"/>
            <a:ext cx="7344172" cy="4131096"/>
          </a:xfrm>
          <a:prstGeom prst="rect">
            <a:avLst/>
          </a:prstGeom>
        </p:spPr>
      </p:pic>
    </p:spTree>
    <p:extLst>
      <p:ext uri="{BB962C8B-B14F-4D97-AF65-F5344CB8AC3E}">
        <p14:creationId xmlns:p14="http://schemas.microsoft.com/office/powerpoint/2010/main" val="1702799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UNIT TESTING</a:t>
            </a:r>
            <a:endParaRPr lang="en-IN" sz="2000" i="1" dirty="0">
              <a:latin typeface="Times New Roman" pitchFamily="18" charset="0"/>
              <a:cs typeface="Times New Roman" pitchFamily="18" charset="0"/>
            </a:endParaRPr>
          </a:p>
          <a:p>
            <a:r>
              <a:rPr lang="en-US" sz="2000" dirty="0">
                <a:latin typeface="Times New Roman" pitchFamily="18" charset="0"/>
                <a:cs typeface="Times New Roman" pitchFamily="18" charset="0"/>
              </a:rPr>
              <a:t>INTEGRATION TESTING</a:t>
            </a:r>
          </a:p>
          <a:p>
            <a:r>
              <a:rPr lang="en-US" sz="2000" dirty="0">
                <a:latin typeface="Times New Roman" pitchFamily="18" charset="0"/>
                <a:cs typeface="Times New Roman" pitchFamily="18" charset="0"/>
              </a:rPr>
              <a:t>FUNCTIONAL TESTING</a:t>
            </a:r>
          </a:p>
          <a:p>
            <a:r>
              <a:rPr lang="en-US" sz="2000" dirty="0">
                <a:latin typeface="Times New Roman" pitchFamily="18" charset="0"/>
                <a:cs typeface="Times New Roman" pitchFamily="18" charset="0"/>
              </a:rPr>
              <a:t>WHITE BOX TESTING</a:t>
            </a:r>
          </a:p>
          <a:p>
            <a:r>
              <a:rPr lang="en-US" sz="2000" dirty="0">
                <a:latin typeface="Times New Roman" pitchFamily="18" charset="0"/>
                <a:cs typeface="Times New Roman" pitchFamily="18" charset="0"/>
              </a:rPr>
              <a:t>BLACK BOX TESTING</a:t>
            </a:r>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dirty="0"/>
              <a:t>BATCH NO:  118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25</a:t>
            </a:fld>
            <a:endParaRPr lang="en-IN"/>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TESTING</a:t>
            </a:r>
            <a:endParaRPr lang="en-IN" dirty="0"/>
          </a:p>
        </p:txBody>
      </p:sp>
      <p:sp>
        <p:nvSpPr>
          <p:cNvPr id="2" name="Date Placeholder 1">
            <a:extLst>
              <a:ext uri="{FF2B5EF4-FFF2-40B4-BE49-F238E27FC236}">
                <a16:creationId xmlns:a16="http://schemas.microsoft.com/office/drawing/2014/main" id="{D96C4A2D-9017-42E0-A2CF-28CE0011F500}"/>
              </a:ext>
            </a:extLst>
          </p:cNvPr>
          <p:cNvSpPr>
            <a:spLocks noGrp="1"/>
          </p:cNvSpPr>
          <p:nvPr>
            <p:ph type="dt" sz="half" idx="10"/>
          </p:nvPr>
        </p:nvSpPr>
        <p:spPr/>
        <p:txBody>
          <a:bodyPr/>
          <a:lstStyle/>
          <a:p>
            <a:r>
              <a:rPr lang="en-US" dirty="0"/>
              <a:t>27-04-2023</a:t>
            </a:r>
            <a:endParaRPr lang="en-IN" dirty="0"/>
          </a:p>
          <a:p>
            <a:endParaRPr lang="en-IN" dirty="0"/>
          </a:p>
        </p:txBody>
      </p:sp>
    </p:spTree>
    <p:extLst>
      <p:ext uri="{BB962C8B-B14F-4D97-AF65-F5344CB8AC3E}">
        <p14:creationId xmlns:p14="http://schemas.microsoft.com/office/powerpoint/2010/main" val="24197829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5C67-8E78-4644-CAA1-CCFCE0CD1ADC}"/>
              </a:ext>
            </a:extLst>
          </p:cNvPr>
          <p:cNvSpPr>
            <a:spLocks noGrp="1"/>
          </p:cNvSpPr>
          <p:nvPr>
            <p:ph type="title"/>
          </p:nvPr>
        </p:nvSpPr>
        <p:spPr>
          <a:xfrm>
            <a:off x="107504" y="404664"/>
            <a:ext cx="8579296" cy="1012974"/>
          </a:xfrm>
        </p:spPr>
        <p:txBody>
          <a:bodyPr>
            <a:normAutofit fontScale="90000"/>
          </a:bodyPr>
          <a:lstStyle/>
          <a:p>
            <a:r>
              <a:rPr lang="en-US" sz="4400" dirty="0">
                <a:latin typeface="Times New Roman" pitchFamily="18" charset="0"/>
                <a:cs typeface="Times New Roman" pitchFamily="18" charset="0"/>
              </a:rPr>
              <a:t>UNIT TESTING</a:t>
            </a:r>
            <a:br>
              <a:rPr lang="en-IN" sz="4400" i="1" dirty="0">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B1751B09-4E9A-E812-D18B-530501EC372D}"/>
              </a:ext>
            </a:extLst>
          </p:cNvPr>
          <p:cNvSpPr>
            <a:spLocks noGrp="1"/>
          </p:cNvSpPr>
          <p:nvPr>
            <p:ph idx="1"/>
          </p:nvPr>
        </p:nvSpPr>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Unit testing entails putting individual pieces of code to the test to make sure they all function as they should. For this project, we may unit test the methods and functions needed to prepare the data, build the model, and provide predictions. To make sure the functions are operating properly and producing the desired outputs, test cases may be written. We may check things like whether the input data has been correctly cleaned, if the model is being trained with the right parameters, and whether the predictions are valid.</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48E2099-9131-5EB4-387C-CC0FDD0933CD}"/>
              </a:ext>
            </a:extLst>
          </p:cNvPr>
          <p:cNvSpPr>
            <a:spLocks noGrp="1"/>
          </p:cNvSpPr>
          <p:nvPr>
            <p:ph type="dt" sz="half" idx="10"/>
          </p:nvPr>
        </p:nvSpPr>
        <p:spPr/>
        <p:txBody>
          <a:bodyPr/>
          <a:lstStyle/>
          <a:p>
            <a:r>
              <a:rPr lang="en-US" dirty="0"/>
              <a:t>27-04-2023</a:t>
            </a:r>
            <a:endParaRPr lang="en-IN" dirty="0"/>
          </a:p>
          <a:p>
            <a:endParaRPr lang="en-IN" dirty="0"/>
          </a:p>
        </p:txBody>
      </p:sp>
      <p:sp>
        <p:nvSpPr>
          <p:cNvPr id="5" name="Footer Placeholder 4">
            <a:extLst>
              <a:ext uri="{FF2B5EF4-FFF2-40B4-BE49-F238E27FC236}">
                <a16:creationId xmlns:a16="http://schemas.microsoft.com/office/drawing/2014/main" id="{867DFCF7-42D6-0BB7-22AC-62943A48F9FE}"/>
              </a:ext>
            </a:extLst>
          </p:cNvPr>
          <p:cNvSpPr>
            <a:spLocks noGrp="1"/>
          </p:cNvSpPr>
          <p:nvPr>
            <p:ph type="ftr" sz="quarter" idx="11"/>
          </p:nvPr>
        </p:nvSpPr>
        <p:spPr/>
        <p:txBody>
          <a:bodyPr/>
          <a:lstStyle/>
          <a:p>
            <a:r>
              <a:rPr lang="en-IN" dirty="0"/>
              <a:t>BATCH NO: 118    DEPARTMENT OF COMPUTER SCIENCE &amp; ENGINEERING</a:t>
            </a:r>
          </a:p>
        </p:txBody>
      </p:sp>
      <p:sp>
        <p:nvSpPr>
          <p:cNvPr id="6" name="Slide Number Placeholder 5">
            <a:extLst>
              <a:ext uri="{FF2B5EF4-FFF2-40B4-BE49-F238E27FC236}">
                <a16:creationId xmlns:a16="http://schemas.microsoft.com/office/drawing/2014/main" id="{BB05E53D-E139-A56C-97C9-2D84242A2B64}"/>
              </a:ext>
            </a:extLst>
          </p:cNvPr>
          <p:cNvSpPr>
            <a:spLocks noGrp="1"/>
          </p:cNvSpPr>
          <p:nvPr>
            <p:ph type="sldNum" sz="quarter" idx="12"/>
          </p:nvPr>
        </p:nvSpPr>
        <p:spPr/>
        <p:txBody>
          <a:bodyPr/>
          <a:lstStyle/>
          <a:p>
            <a:fld id="{669AD40C-E5A7-4132-A31D-54A4D1BB6E89}" type="slidenum">
              <a:rPr lang="en-IN" smtClean="0"/>
              <a:t>26</a:t>
            </a:fld>
            <a:endParaRPr lang="en-IN"/>
          </a:p>
        </p:txBody>
      </p:sp>
    </p:spTree>
    <p:extLst>
      <p:ext uri="{BB962C8B-B14F-4D97-AF65-F5344CB8AC3E}">
        <p14:creationId xmlns:p14="http://schemas.microsoft.com/office/powerpoint/2010/main" val="369517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45ED6-E67E-0382-6DBA-7394550785C3}"/>
              </a:ext>
            </a:extLst>
          </p:cNvPr>
          <p:cNvSpPr>
            <a:spLocks noGrp="1"/>
          </p:cNvSpPr>
          <p:nvPr>
            <p:ph type="title"/>
          </p:nvPr>
        </p:nvSpPr>
        <p:spPr/>
        <p:txBody>
          <a:bodyPr>
            <a:normAutofit fontScale="90000"/>
          </a:bodyPr>
          <a:lstStyle/>
          <a:p>
            <a:r>
              <a:rPr lang="en-US" sz="4400" dirty="0">
                <a:latin typeface="Times New Roman" pitchFamily="18" charset="0"/>
                <a:cs typeface="Times New Roman" pitchFamily="18" charset="0"/>
              </a:rPr>
              <a:t>INTEGRATION TESTING</a:t>
            </a:r>
            <a:br>
              <a:rPr lang="en-US" sz="4400" dirty="0">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5C33331A-9E5A-58DF-C52E-72F9E4966D61}"/>
              </a:ext>
            </a:extLst>
          </p:cNvPr>
          <p:cNvSpPr>
            <a:spLocks noGrp="1"/>
          </p:cNvSpPr>
          <p:nvPr>
            <p:ph idx="1"/>
          </p:nvPr>
        </p:nvSpPr>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Integration testing examines the relationships between the various software modules. To make sure the preprocessing, training, and prediction algorithms in this project all function properly, we may undertake integration testing. Also, we may examine how well the data is transferred across the various components. For instance, we may check to see if the model's predictions are accurate and the training data is appropriately translated and fed into it.</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DEDB5B8-EA07-53AA-D0CB-E018B26FF081}"/>
              </a:ext>
            </a:extLst>
          </p:cNvPr>
          <p:cNvSpPr>
            <a:spLocks noGrp="1"/>
          </p:cNvSpPr>
          <p:nvPr>
            <p:ph type="dt" sz="half" idx="10"/>
          </p:nvPr>
        </p:nvSpPr>
        <p:spPr/>
        <p:txBody>
          <a:bodyPr/>
          <a:lstStyle/>
          <a:p>
            <a:r>
              <a:rPr lang="en-US" dirty="0"/>
              <a:t>27-04-2023</a:t>
            </a:r>
            <a:endParaRPr lang="en-IN" dirty="0"/>
          </a:p>
          <a:p>
            <a:endParaRPr lang="en-IN" dirty="0"/>
          </a:p>
        </p:txBody>
      </p:sp>
      <p:sp>
        <p:nvSpPr>
          <p:cNvPr id="5" name="Footer Placeholder 4">
            <a:extLst>
              <a:ext uri="{FF2B5EF4-FFF2-40B4-BE49-F238E27FC236}">
                <a16:creationId xmlns:a16="http://schemas.microsoft.com/office/drawing/2014/main" id="{05A068C3-68DB-D4B3-1BFA-90F29CE4661B}"/>
              </a:ext>
            </a:extLst>
          </p:cNvPr>
          <p:cNvSpPr>
            <a:spLocks noGrp="1"/>
          </p:cNvSpPr>
          <p:nvPr>
            <p:ph type="ftr" sz="quarter" idx="11"/>
          </p:nvPr>
        </p:nvSpPr>
        <p:spPr/>
        <p:txBody>
          <a:bodyPr/>
          <a:lstStyle/>
          <a:p>
            <a:r>
              <a:rPr lang="en-IN" dirty="0"/>
              <a:t>BATCH NO:  118   DEPARTMENT OF COMPUTER SCIENCE &amp; ENGINEERING</a:t>
            </a:r>
          </a:p>
        </p:txBody>
      </p:sp>
      <p:sp>
        <p:nvSpPr>
          <p:cNvPr id="6" name="Slide Number Placeholder 5">
            <a:extLst>
              <a:ext uri="{FF2B5EF4-FFF2-40B4-BE49-F238E27FC236}">
                <a16:creationId xmlns:a16="http://schemas.microsoft.com/office/drawing/2014/main" id="{7B929308-B21D-034F-C833-D1100B5C7F91}"/>
              </a:ext>
            </a:extLst>
          </p:cNvPr>
          <p:cNvSpPr>
            <a:spLocks noGrp="1"/>
          </p:cNvSpPr>
          <p:nvPr>
            <p:ph type="sldNum" sz="quarter" idx="12"/>
          </p:nvPr>
        </p:nvSpPr>
        <p:spPr/>
        <p:txBody>
          <a:bodyPr/>
          <a:lstStyle/>
          <a:p>
            <a:fld id="{669AD40C-E5A7-4132-A31D-54A4D1BB6E89}" type="slidenum">
              <a:rPr lang="en-IN" smtClean="0"/>
              <a:t>27</a:t>
            </a:fld>
            <a:endParaRPr lang="en-IN"/>
          </a:p>
        </p:txBody>
      </p:sp>
    </p:spTree>
    <p:extLst>
      <p:ext uri="{BB962C8B-B14F-4D97-AF65-F5344CB8AC3E}">
        <p14:creationId xmlns:p14="http://schemas.microsoft.com/office/powerpoint/2010/main" val="25110782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910CD-99BA-22B4-852F-50BB07314C41}"/>
              </a:ext>
            </a:extLst>
          </p:cNvPr>
          <p:cNvSpPr>
            <a:spLocks noGrp="1"/>
          </p:cNvSpPr>
          <p:nvPr>
            <p:ph type="title"/>
          </p:nvPr>
        </p:nvSpPr>
        <p:spPr/>
        <p:txBody>
          <a:bodyPr>
            <a:normAutofit fontScale="90000"/>
          </a:bodyPr>
          <a:lstStyle/>
          <a:p>
            <a:r>
              <a:rPr lang="en-US" sz="4400" dirty="0">
                <a:latin typeface="Times New Roman" pitchFamily="18" charset="0"/>
                <a:cs typeface="Times New Roman" pitchFamily="18" charset="0"/>
              </a:rPr>
              <a:t>FUNCTIONAL TESTING</a:t>
            </a:r>
            <a:br>
              <a:rPr lang="en-US" sz="4400" dirty="0">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C781735E-DD5A-6AEF-6AEF-5FAD5FA06582}"/>
              </a:ext>
            </a:extLst>
          </p:cNvPr>
          <p:cNvSpPr>
            <a:spLocks noGrp="1"/>
          </p:cNvSpPr>
          <p:nvPr>
            <p:ph idx="1"/>
          </p:nvPr>
        </p:nvSpPr>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Functional testing involves testing if the software meets the specified functional requirements. In the case of this project, we can perform functional testing by checking if the model can predict forest fires accurately. We can also test if the application's user interface works correctly and if the data is properly displayed. For example, we can test if the model can predict forest fires with a certain level of accuracy, and if the application displays the predicted results in a clear and easy-to-understand way.</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7667465-58F7-6F39-59BB-07F028A31CFF}"/>
              </a:ext>
            </a:extLst>
          </p:cNvPr>
          <p:cNvSpPr>
            <a:spLocks noGrp="1"/>
          </p:cNvSpPr>
          <p:nvPr>
            <p:ph type="dt" sz="half" idx="10"/>
          </p:nvPr>
        </p:nvSpPr>
        <p:spPr/>
        <p:txBody>
          <a:bodyPr/>
          <a:lstStyle/>
          <a:p>
            <a:r>
              <a:rPr lang="en-US" dirty="0"/>
              <a:t>27-04-2023</a:t>
            </a:r>
            <a:endParaRPr lang="en-IN" dirty="0"/>
          </a:p>
          <a:p>
            <a:endParaRPr lang="en-IN" dirty="0"/>
          </a:p>
        </p:txBody>
      </p:sp>
      <p:sp>
        <p:nvSpPr>
          <p:cNvPr id="5" name="Footer Placeholder 4">
            <a:extLst>
              <a:ext uri="{FF2B5EF4-FFF2-40B4-BE49-F238E27FC236}">
                <a16:creationId xmlns:a16="http://schemas.microsoft.com/office/drawing/2014/main" id="{3DD7934F-03CD-4078-1A8F-FFB65F37B34B}"/>
              </a:ext>
            </a:extLst>
          </p:cNvPr>
          <p:cNvSpPr>
            <a:spLocks noGrp="1"/>
          </p:cNvSpPr>
          <p:nvPr>
            <p:ph type="ftr" sz="quarter" idx="11"/>
          </p:nvPr>
        </p:nvSpPr>
        <p:spPr/>
        <p:txBody>
          <a:bodyPr/>
          <a:lstStyle/>
          <a:p>
            <a:r>
              <a:rPr lang="en-IN" dirty="0"/>
              <a:t>BATCH NO:118     DEPARTMENT OF COMPUTER SCIENCE &amp; ENGINEERING</a:t>
            </a:r>
          </a:p>
        </p:txBody>
      </p:sp>
      <p:sp>
        <p:nvSpPr>
          <p:cNvPr id="6" name="Slide Number Placeholder 5">
            <a:extLst>
              <a:ext uri="{FF2B5EF4-FFF2-40B4-BE49-F238E27FC236}">
                <a16:creationId xmlns:a16="http://schemas.microsoft.com/office/drawing/2014/main" id="{45507373-798A-48EA-3E5C-0A534C3635A0}"/>
              </a:ext>
            </a:extLst>
          </p:cNvPr>
          <p:cNvSpPr>
            <a:spLocks noGrp="1"/>
          </p:cNvSpPr>
          <p:nvPr>
            <p:ph type="sldNum" sz="quarter" idx="12"/>
          </p:nvPr>
        </p:nvSpPr>
        <p:spPr/>
        <p:txBody>
          <a:bodyPr/>
          <a:lstStyle/>
          <a:p>
            <a:fld id="{669AD40C-E5A7-4132-A31D-54A4D1BB6E89}" type="slidenum">
              <a:rPr lang="en-IN" smtClean="0"/>
              <a:t>28</a:t>
            </a:fld>
            <a:endParaRPr lang="en-IN"/>
          </a:p>
        </p:txBody>
      </p:sp>
    </p:spTree>
    <p:extLst>
      <p:ext uri="{BB962C8B-B14F-4D97-AF65-F5344CB8AC3E}">
        <p14:creationId xmlns:p14="http://schemas.microsoft.com/office/powerpoint/2010/main" val="38251173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86E96-7F24-9FC3-03E1-89F44AC18671}"/>
              </a:ext>
            </a:extLst>
          </p:cNvPr>
          <p:cNvSpPr>
            <a:spLocks noGrp="1"/>
          </p:cNvSpPr>
          <p:nvPr>
            <p:ph type="title"/>
          </p:nvPr>
        </p:nvSpPr>
        <p:spPr/>
        <p:txBody>
          <a:bodyPr>
            <a:normAutofit fontScale="90000"/>
          </a:bodyPr>
          <a:lstStyle/>
          <a:p>
            <a:r>
              <a:rPr lang="en-US" sz="4400" dirty="0">
                <a:latin typeface="Times New Roman" pitchFamily="18" charset="0"/>
                <a:cs typeface="Times New Roman" pitchFamily="18" charset="0"/>
              </a:rPr>
              <a:t>WHITE BOX TESTING</a:t>
            </a:r>
            <a:br>
              <a:rPr lang="en-US" sz="4400" dirty="0">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A5511F57-3374-0C92-23D8-11E9872E2F6A}"/>
              </a:ext>
            </a:extLst>
          </p:cNvPr>
          <p:cNvSpPr>
            <a:spLocks noGrp="1"/>
          </p:cNvSpPr>
          <p:nvPr>
            <p:ph idx="1"/>
          </p:nvPr>
        </p:nvSpPr>
        <p:spPr>
          <a:xfrm>
            <a:off x="457200" y="1600201"/>
            <a:ext cx="8229600" cy="4493096"/>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White box testing involves testing the internal workings of the software, including the code and its logic. In this project, we can perform white box testing by examining the source code to ensure that it follows the best practices of programming, such as proper indentation, variable naming conventions, and comments. We can also test if the code is optimized for performance.</a:t>
            </a:r>
            <a:endParaRPr lang="en-IN" dirty="0"/>
          </a:p>
        </p:txBody>
      </p:sp>
      <p:sp>
        <p:nvSpPr>
          <p:cNvPr id="4" name="Date Placeholder 3">
            <a:extLst>
              <a:ext uri="{FF2B5EF4-FFF2-40B4-BE49-F238E27FC236}">
                <a16:creationId xmlns:a16="http://schemas.microsoft.com/office/drawing/2014/main" id="{FFF8CB12-2222-953B-F975-852455C836BC}"/>
              </a:ext>
            </a:extLst>
          </p:cNvPr>
          <p:cNvSpPr>
            <a:spLocks noGrp="1"/>
          </p:cNvSpPr>
          <p:nvPr>
            <p:ph type="dt" sz="half" idx="10"/>
          </p:nvPr>
        </p:nvSpPr>
        <p:spPr/>
        <p:txBody>
          <a:bodyPr/>
          <a:lstStyle/>
          <a:p>
            <a:r>
              <a:rPr lang="en-US" dirty="0"/>
              <a:t>27-04-2023</a:t>
            </a:r>
            <a:endParaRPr lang="en-IN" dirty="0"/>
          </a:p>
          <a:p>
            <a:endParaRPr lang="en-IN" dirty="0"/>
          </a:p>
        </p:txBody>
      </p:sp>
      <p:sp>
        <p:nvSpPr>
          <p:cNvPr id="5" name="Footer Placeholder 4">
            <a:extLst>
              <a:ext uri="{FF2B5EF4-FFF2-40B4-BE49-F238E27FC236}">
                <a16:creationId xmlns:a16="http://schemas.microsoft.com/office/drawing/2014/main" id="{9AE403FE-C547-A8B5-A4F2-1DD890C843C4}"/>
              </a:ext>
            </a:extLst>
          </p:cNvPr>
          <p:cNvSpPr>
            <a:spLocks noGrp="1"/>
          </p:cNvSpPr>
          <p:nvPr>
            <p:ph type="ftr" sz="quarter" idx="11"/>
          </p:nvPr>
        </p:nvSpPr>
        <p:spPr/>
        <p:txBody>
          <a:bodyPr/>
          <a:lstStyle/>
          <a:p>
            <a:r>
              <a:rPr lang="en-IN" dirty="0"/>
              <a:t>BATCH NO: 118    DEPARTMENT OF COMPUTER SCIENCE &amp; ENGINEERING</a:t>
            </a:r>
          </a:p>
        </p:txBody>
      </p:sp>
      <p:sp>
        <p:nvSpPr>
          <p:cNvPr id="6" name="Slide Number Placeholder 5">
            <a:extLst>
              <a:ext uri="{FF2B5EF4-FFF2-40B4-BE49-F238E27FC236}">
                <a16:creationId xmlns:a16="http://schemas.microsoft.com/office/drawing/2014/main" id="{BFE63DB3-52CE-2EF2-D5D6-8B18AE20F338}"/>
              </a:ext>
            </a:extLst>
          </p:cNvPr>
          <p:cNvSpPr>
            <a:spLocks noGrp="1"/>
          </p:cNvSpPr>
          <p:nvPr>
            <p:ph type="sldNum" sz="quarter" idx="12"/>
          </p:nvPr>
        </p:nvSpPr>
        <p:spPr/>
        <p:txBody>
          <a:bodyPr/>
          <a:lstStyle/>
          <a:p>
            <a:fld id="{669AD40C-E5A7-4132-A31D-54A4D1BB6E89}" type="slidenum">
              <a:rPr lang="en-IN" smtClean="0"/>
              <a:t>29</a:t>
            </a:fld>
            <a:endParaRPr lang="en-IN"/>
          </a:p>
        </p:txBody>
      </p:sp>
    </p:spTree>
    <p:extLst>
      <p:ext uri="{BB962C8B-B14F-4D97-AF65-F5344CB8AC3E}">
        <p14:creationId xmlns:p14="http://schemas.microsoft.com/office/powerpoint/2010/main" val="179845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dirty="0"/>
              <a:t>BATCH NO:118     DEPARTMENT OF COMPUTER SCIENCE &amp; ENGINEERING</a:t>
            </a:r>
          </a:p>
        </p:txBody>
      </p:sp>
      <p:sp>
        <p:nvSpPr>
          <p:cNvPr id="3" name="Slide Number Placeholder 2"/>
          <p:cNvSpPr>
            <a:spLocks noGrp="1"/>
          </p:cNvSpPr>
          <p:nvPr>
            <p:ph type="sldNum" sz="quarter" idx="12"/>
          </p:nvPr>
        </p:nvSpPr>
        <p:spPr/>
        <p:txBody>
          <a:bodyPr/>
          <a:lstStyle/>
          <a:p>
            <a:fld id="{FA00FD27-8DB0-4CB2-BD37-BEA95C6A1008}" type="slidenum">
              <a:rPr lang="en-IN" smtClean="0"/>
              <a:t>3</a:t>
            </a:fld>
            <a:endParaRPr lang="en-IN"/>
          </a:p>
        </p:txBody>
      </p:sp>
      <p:sp>
        <p:nvSpPr>
          <p:cNvPr id="4" name="Title 1"/>
          <p:cNvSpPr txBox="1">
            <a:spLocks/>
          </p:cNvSpPr>
          <p:nvPr/>
        </p:nvSpPr>
        <p:spPr>
          <a:xfrm>
            <a:off x="457200" y="326593"/>
            <a:ext cx="8229600" cy="726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AGENDA</a:t>
            </a:r>
            <a:endParaRPr lang="en-IN" b="1" dirty="0">
              <a:latin typeface="Times New Roman" pitchFamily="18" charset="0"/>
              <a:cs typeface="Times New Roman" pitchFamily="18" charset="0"/>
            </a:endParaRPr>
          </a:p>
        </p:txBody>
      </p:sp>
      <p:sp>
        <p:nvSpPr>
          <p:cNvPr id="6" name="Content Placeholder 2"/>
          <p:cNvSpPr txBox="1">
            <a:spLocks/>
          </p:cNvSpPr>
          <p:nvPr/>
        </p:nvSpPr>
        <p:spPr>
          <a:xfrm>
            <a:off x="457200" y="1340768"/>
            <a:ext cx="8229600" cy="4525963"/>
          </a:xfrm>
          <a:prstGeom prst="rect">
            <a:avLst/>
          </a:prstGeom>
        </p:spPr>
        <p:txBody>
          <a:bodyPr>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IN" sz="2400" dirty="0">
                <a:latin typeface="Times New Roman" pitchFamily="18" charset="0"/>
                <a:cs typeface="Times New Roman" pitchFamily="18" charset="0"/>
              </a:rPr>
              <a:t>ABSTRACT</a:t>
            </a:r>
          </a:p>
          <a:p>
            <a:pPr>
              <a:lnSpc>
                <a:spcPct val="150000"/>
              </a:lnSpc>
            </a:pPr>
            <a:r>
              <a:rPr lang="en-IN" sz="2400" dirty="0">
                <a:latin typeface="Times New Roman" pitchFamily="18" charset="0"/>
                <a:cs typeface="Times New Roman" pitchFamily="18" charset="0"/>
              </a:rPr>
              <a:t>OBJECTIVE</a:t>
            </a:r>
          </a:p>
          <a:p>
            <a:pPr>
              <a:lnSpc>
                <a:spcPct val="150000"/>
              </a:lnSpc>
            </a:pPr>
            <a:r>
              <a:rPr lang="en-IN" sz="2400" dirty="0">
                <a:latin typeface="Times New Roman" pitchFamily="18" charset="0"/>
                <a:cs typeface="Times New Roman" pitchFamily="18" charset="0"/>
              </a:rPr>
              <a:t>INTRODUCTION</a:t>
            </a:r>
          </a:p>
          <a:p>
            <a:pPr>
              <a:lnSpc>
                <a:spcPct val="150000"/>
              </a:lnSpc>
            </a:pPr>
            <a:r>
              <a:rPr lang="en-IN" sz="2400" dirty="0">
                <a:latin typeface="Times New Roman" pitchFamily="18" charset="0"/>
                <a:cs typeface="Times New Roman" pitchFamily="18" charset="0"/>
              </a:rPr>
              <a:t>LITERATURE REVIEW (SOFT COPY OF PAPERS TO BE LINKED AS HYPERLINK)</a:t>
            </a:r>
          </a:p>
          <a:p>
            <a:pPr>
              <a:lnSpc>
                <a:spcPct val="150000"/>
              </a:lnSpc>
            </a:pPr>
            <a:r>
              <a:rPr lang="en-IN" sz="2400" dirty="0">
                <a:latin typeface="Times New Roman" pitchFamily="18" charset="0"/>
                <a:cs typeface="Times New Roman" pitchFamily="18" charset="0"/>
              </a:rPr>
              <a:t>DESIGN AND METHODOLOGIES</a:t>
            </a:r>
          </a:p>
          <a:p>
            <a:pPr>
              <a:lnSpc>
                <a:spcPct val="150000"/>
              </a:lnSpc>
            </a:pPr>
            <a:r>
              <a:rPr lang="en-IN" sz="2400" dirty="0">
                <a:latin typeface="Times New Roman" pitchFamily="18" charset="0"/>
                <a:cs typeface="Times New Roman" pitchFamily="18" charset="0"/>
              </a:rPr>
              <a:t>IMPLEMENTATION</a:t>
            </a:r>
          </a:p>
          <a:p>
            <a:pPr>
              <a:lnSpc>
                <a:spcPct val="150000"/>
              </a:lnSpc>
            </a:pPr>
            <a:r>
              <a:rPr lang="en-IN" sz="2400" dirty="0">
                <a:latin typeface="Times New Roman" pitchFamily="18" charset="0"/>
                <a:cs typeface="Times New Roman" pitchFamily="18" charset="0"/>
              </a:rPr>
              <a:t>TESTING</a:t>
            </a:r>
          </a:p>
          <a:p>
            <a:pPr>
              <a:lnSpc>
                <a:spcPct val="150000"/>
              </a:lnSpc>
            </a:pPr>
            <a:r>
              <a:rPr lang="en-IN" sz="2400" dirty="0">
                <a:latin typeface="Times New Roman" pitchFamily="18" charset="0"/>
                <a:cs typeface="Times New Roman" pitchFamily="18" charset="0"/>
              </a:rPr>
              <a:t>INPUT AND OUTPUT</a:t>
            </a:r>
          </a:p>
          <a:p>
            <a:pPr>
              <a:lnSpc>
                <a:spcPct val="150000"/>
              </a:lnSpc>
            </a:pPr>
            <a:r>
              <a:rPr lang="en-IN" sz="2400" dirty="0">
                <a:latin typeface="Times New Roman" pitchFamily="18" charset="0"/>
                <a:cs typeface="Times New Roman" pitchFamily="18" charset="0"/>
              </a:rPr>
              <a:t>INCLUDE DEMO VIDEO-1 (Till REVEW-1)</a:t>
            </a:r>
          </a:p>
          <a:p>
            <a:pPr>
              <a:lnSpc>
                <a:spcPct val="150000"/>
              </a:lnSpc>
            </a:pPr>
            <a:r>
              <a:rPr lang="en-IN" sz="2400" dirty="0">
                <a:latin typeface="Times New Roman" pitchFamily="18" charset="0"/>
                <a:cs typeface="Times New Roman" pitchFamily="18" charset="0"/>
              </a:rPr>
              <a:t>INCLUDE DEMO VIDEO-2(Complete Implementation of Project)</a:t>
            </a:r>
          </a:p>
          <a:p>
            <a:pPr>
              <a:lnSpc>
                <a:spcPct val="150000"/>
              </a:lnSpc>
            </a:pPr>
            <a:r>
              <a:rPr lang="en-IN" sz="2400" dirty="0">
                <a:latin typeface="Times New Roman" pitchFamily="18" charset="0"/>
                <a:cs typeface="Times New Roman" pitchFamily="18" charset="0"/>
              </a:rPr>
              <a:t>CONCLUSION</a:t>
            </a:r>
          </a:p>
          <a:p>
            <a:pPr>
              <a:lnSpc>
                <a:spcPct val="150000"/>
              </a:lnSpc>
            </a:pPr>
            <a:r>
              <a:rPr lang="en-IN" sz="2400" dirty="0">
                <a:latin typeface="Times New Roman" pitchFamily="18" charset="0"/>
                <a:cs typeface="Times New Roman" pitchFamily="18" charset="0"/>
              </a:rPr>
              <a:t>WEB REFERENCES LINK(TILL REVIEW DATE ALL LINKS TO BE INCLUDED DAY WISE)</a:t>
            </a:r>
          </a:p>
          <a:p>
            <a:pPr>
              <a:lnSpc>
                <a:spcPct val="150000"/>
              </a:lnSpc>
            </a:pPr>
            <a:r>
              <a:rPr lang="en-IN" sz="2400" dirty="0">
                <a:latin typeface="Times New Roman" pitchFamily="18" charset="0"/>
                <a:cs typeface="Times New Roman" pitchFamily="18" charset="0"/>
              </a:rPr>
              <a:t>INCLUDE YOUR 2 PHOTOS OF YOUR INDUSTRY WORKING ENVIRONMENT</a:t>
            </a:r>
          </a:p>
          <a:p>
            <a:pPr>
              <a:lnSpc>
                <a:spcPct val="150000"/>
              </a:lnSpc>
            </a:pPr>
            <a:r>
              <a:rPr lang="en-IN" sz="2400" dirty="0">
                <a:latin typeface="Times New Roman" pitchFamily="18" charset="0"/>
                <a:cs typeface="Times New Roman" pitchFamily="18" charset="0"/>
              </a:rPr>
              <a:t>PLAGIARISM REPORT OF PPT</a:t>
            </a:r>
          </a:p>
          <a:p>
            <a:pPr>
              <a:lnSpc>
                <a:spcPct val="150000"/>
              </a:lnSpc>
            </a:pPr>
            <a:r>
              <a:rPr lang="en-IN" sz="2400" dirty="0">
                <a:latin typeface="Times New Roman" pitchFamily="18" charset="0"/>
                <a:cs typeface="Times New Roman" pitchFamily="18" charset="0"/>
              </a:rPr>
              <a:t>REFERENCES</a:t>
            </a: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6960B2D8-77B2-48B6-B1A2-E5F99650650F}"/>
              </a:ext>
            </a:extLst>
          </p:cNvPr>
          <p:cNvSpPr>
            <a:spLocks noGrp="1"/>
          </p:cNvSpPr>
          <p:nvPr>
            <p:ph type="dt" sz="half" idx="10"/>
          </p:nvPr>
        </p:nvSpPr>
        <p:spPr/>
        <p:txBody>
          <a:bodyPr/>
          <a:lstStyle/>
          <a:p>
            <a:r>
              <a:rPr lang="en-US" dirty="0"/>
              <a:t>27-04-2023</a:t>
            </a:r>
            <a:endParaRPr lang="en-IN" dirty="0"/>
          </a:p>
        </p:txBody>
      </p:sp>
    </p:spTree>
    <p:extLst>
      <p:ext uri="{BB962C8B-B14F-4D97-AF65-F5344CB8AC3E}">
        <p14:creationId xmlns:p14="http://schemas.microsoft.com/office/powerpoint/2010/main" val="12330510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091CC-1EF5-3A52-7394-8BF6012BC154}"/>
              </a:ext>
            </a:extLst>
          </p:cNvPr>
          <p:cNvSpPr>
            <a:spLocks noGrp="1"/>
          </p:cNvSpPr>
          <p:nvPr>
            <p:ph type="title"/>
          </p:nvPr>
        </p:nvSpPr>
        <p:spPr/>
        <p:txBody>
          <a:bodyPr>
            <a:normAutofit fontScale="90000"/>
          </a:bodyPr>
          <a:lstStyle/>
          <a:p>
            <a:r>
              <a:rPr lang="en-US" sz="4400" dirty="0">
                <a:latin typeface="Times New Roman" pitchFamily="18" charset="0"/>
                <a:cs typeface="Times New Roman" pitchFamily="18" charset="0"/>
              </a:rPr>
              <a:t>BLACK BOX TESTING</a:t>
            </a:r>
            <a:br>
              <a:rPr lang="en-IN" sz="4400" dirty="0">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9764FAE8-FC59-FF5D-95D2-0A766416C3F4}"/>
              </a:ext>
            </a:extLst>
          </p:cNvPr>
          <p:cNvSpPr>
            <a:spLocks noGrp="1"/>
          </p:cNvSpPr>
          <p:nvPr>
            <p:ph idx="1"/>
          </p:nvPr>
        </p:nvSpPr>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Black box testing is a type of software testing in which the tester is not aware of how the system being tested operates inside. Black box testing will be carried out in this forest fire prediction project to make sure the system is operating as planned and making reliable forecasts.</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77AA8FB-E8A4-5512-FE00-EE4CFA47E15E}"/>
              </a:ext>
            </a:extLst>
          </p:cNvPr>
          <p:cNvSpPr>
            <a:spLocks noGrp="1"/>
          </p:cNvSpPr>
          <p:nvPr>
            <p:ph type="dt" sz="half" idx="10"/>
          </p:nvPr>
        </p:nvSpPr>
        <p:spPr/>
        <p:txBody>
          <a:bodyPr/>
          <a:lstStyle/>
          <a:p>
            <a:r>
              <a:rPr lang="en-US" dirty="0"/>
              <a:t>27-04-2023</a:t>
            </a:r>
            <a:endParaRPr lang="en-IN" dirty="0"/>
          </a:p>
          <a:p>
            <a:endParaRPr lang="en-IN" dirty="0"/>
          </a:p>
        </p:txBody>
      </p:sp>
      <p:sp>
        <p:nvSpPr>
          <p:cNvPr id="5" name="Footer Placeholder 4">
            <a:extLst>
              <a:ext uri="{FF2B5EF4-FFF2-40B4-BE49-F238E27FC236}">
                <a16:creationId xmlns:a16="http://schemas.microsoft.com/office/drawing/2014/main" id="{6F92D9EB-ED6B-049E-8ADF-2E18DE05CCA1}"/>
              </a:ext>
            </a:extLst>
          </p:cNvPr>
          <p:cNvSpPr>
            <a:spLocks noGrp="1"/>
          </p:cNvSpPr>
          <p:nvPr>
            <p:ph type="ftr" sz="quarter" idx="11"/>
          </p:nvPr>
        </p:nvSpPr>
        <p:spPr/>
        <p:txBody>
          <a:bodyPr/>
          <a:lstStyle/>
          <a:p>
            <a:r>
              <a:rPr lang="en-IN" dirty="0"/>
              <a:t>BATCH NO:  118   DEPARTMENT OF COMPUTER SCIENCE &amp; ENGINEERING</a:t>
            </a:r>
          </a:p>
        </p:txBody>
      </p:sp>
      <p:sp>
        <p:nvSpPr>
          <p:cNvPr id="6" name="Slide Number Placeholder 5">
            <a:extLst>
              <a:ext uri="{FF2B5EF4-FFF2-40B4-BE49-F238E27FC236}">
                <a16:creationId xmlns:a16="http://schemas.microsoft.com/office/drawing/2014/main" id="{A6359C13-BB4D-9486-74EB-B5500DD4307C}"/>
              </a:ext>
            </a:extLst>
          </p:cNvPr>
          <p:cNvSpPr>
            <a:spLocks noGrp="1"/>
          </p:cNvSpPr>
          <p:nvPr>
            <p:ph type="sldNum" sz="quarter" idx="12"/>
          </p:nvPr>
        </p:nvSpPr>
        <p:spPr/>
        <p:txBody>
          <a:bodyPr/>
          <a:lstStyle/>
          <a:p>
            <a:fld id="{669AD40C-E5A7-4132-A31D-54A4D1BB6E89}" type="slidenum">
              <a:rPr lang="en-IN" smtClean="0"/>
              <a:t>30</a:t>
            </a:fld>
            <a:endParaRPr lang="en-IN"/>
          </a:p>
        </p:txBody>
      </p:sp>
    </p:spTree>
    <p:extLst>
      <p:ext uri="{BB962C8B-B14F-4D97-AF65-F5344CB8AC3E}">
        <p14:creationId xmlns:p14="http://schemas.microsoft.com/office/powerpoint/2010/main" val="24322011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868D1E-983D-9CF6-8857-F4556F9D751E}"/>
              </a:ext>
            </a:extLst>
          </p:cNvPr>
          <p:cNvSpPr>
            <a:spLocks noGrp="1"/>
          </p:cNvSpPr>
          <p:nvPr>
            <p:ph type="dt" sz="half" idx="10"/>
          </p:nvPr>
        </p:nvSpPr>
        <p:spPr/>
        <p:txBody>
          <a:bodyPr/>
          <a:lstStyle/>
          <a:p>
            <a:r>
              <a:rPr lang="en-US" dirty="0"/>
              <a:t>27-04-2023</a:t>
            </a:r>
            <a:endParaRPr lang="en-IN" dirty="0"/>
          </a:p>
          <a:p>
            <a:endParaRPr lang="en-IN" dirty="0"/>
          </a:p>
        </p:txBody>
      </p:sp>
      <p:sp>
        <p:nvSpPr>
          <p:cNvPr id="3" name="Footer Placeholder 2">
            <a:extLst>
              <a:ext uri="{FF2B5EF4-FFF2-40B4-BE49-F238E27FC236}">
                <a16:creationId xmlns:a16="http://schemas.microsoft.com/office/drawing/2014/main" id="{FAAF2FEA-A1B9-E8E8-2CA5-F5615FDC874B}"/>
              </a:ext>
            </a:extLst>
          </p:cNvPr>
          <p:cNvSpPr>
            <a:spLocks noGrp="1"/>
          </p:cNvSpPr>
          <p:nvPr>
            <p:ph type="ftr" sz="quarter" idx="11"/>
          </p:nvPr>
        </p:nvSpPr>
        <p:spPr/>
        <p:txBody>
          <a:bodyPr/>
          <a:lstStyle/>
          <a:p>
            <a:r>
              <a:rPr lang="en-IN" dirty="0"/>
              <a:t>BATCH NO:  118   DEPARTMENT OF COMPUTER SCIENCE &amp; ENGINEERING</a:t>
            </a:r>
          </a:p>
        </p:txBody>
      </p:sp>
      <p:sp>
        <p:nvSpPr>
          <p:cNvPr id="4" name="Slide Number Placeholder 3">
            <a:extLst>
              <a:ext uri="{FF2B5EF4-FFF2-40B4-BE49-F238E27FC236}">
                <a16:creationId xmlns:a16="http://schemas.microsoft.com/office/drawing/2014/main" id="{52FF13BD-4634-FFEC-6279-6B9820573B7E}"/>
              </a:ext>
            </a:extLst>
          </p:cNvPr>
          <p:cNvSpPr>
            <a:spLocks noGrp="1"/>
          </p:cNvSpPr>
          <p:nvPr>
            <p:ph type="sldNum" sz="quarter" idx="12"/>
          </p:nvPr>
        </p:nvSpPr>
        <p:spPr/>
        <p:txBody>
          <a:bodyPr/>
          <a:lstStyle/>
          <a:p>
            <a:fld id="{669AD40C-E5A7-4132-A31D-54A4D1BB6E89}" type="slidenum">
              <a:rPr lang="en-IN" smtClean="0"/>
              <a:t>31</a:t>
            </a:fld>
            <a:endParaRPr lang="en-IN"/>
          </a:p>
        </p:txBody>
      </p:sp>
      <p:pic>
        <p:nvPicPr>
          <p:cNvPr id="5" name="Picture 4">
            <a:extLst>
              <a:ext uri="{FF2B5EF4-FFF2-40B4-BE49-F238E27FC236}">
                <a16:creationId xmlns:a16="http://schemas.microsoft.com/office/drawing/2014/main" id="{B6CABF4F-428F-8011-B63D-CD9BD2289F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772816"/>
            <a:ext cx="7488832" cy="4210412"/>
          </a:xfrm>
          <a:prstGeom prst="rect">
            <a:avLst/>
          </a:prstGeom>
        </p:spPr>
      </p:pic>
      <p:sp>
        <p:nvSpPr>
          <p:cNvPr id="7" name="TextBox 6">
            <a:extLst>
              <a:ext uri="{FF2B5EF4-FFF2-40B4-BE49-F238E27FC236}">
                <a16:creationId xmlns:a16="http://schemas.microsoft.com/office/drawing/2014/main" id="{42BB6EEF-55DA-4802-0542-8B07BEA9783A}"/>
              </a:ext>
            </a:extLst>
          </p:cNvPr>
          <p:cNvSpPr txBox="1"/>
          <p:nvPr/>
        </p:nvSpPr>
        <p:spPr>
          <a:xfrm>
            <a:off x="457200" y="690106"/>
            <a:ext cx="4572000" cy="369332"/>
          </a:xfrm>
          <a:prstGeom prst="rect">
            <a:avLst/>
          </a:prstGeom>
          <a:noFill/>
        </p:spPr>
        <p:txBody>
          <a:bodyPr wrap="square">
            <a:spAutoFit/>
          </a:bodyPr>
          <a:lstStyle/>
          <a:p>
            <a:pPr algn="l"/>
            <a:r>
              <a:rPr lang="en-IN" sz="1800" b="1" dirty="0">
                <a:latin typeface="Times New Roman" pitchFamily="18" charset="0"/>
                <a:cs typeface="Times New Roman" pitchFamily="18" charset="0"/>
              </a:rPr>
              <a:t>INPUT AND OUTPUT</a:t>
            </a:r>
            <a:endParaRPr lang="en-IN" dirty="0"/>
          </a:p>
        </p:txBody>
      </p:sp>
    </p:spTree>
    <p:extLst>
      <p:ext uri="{BB962C8B-B14F-4D97-AF65-F5344CB8AC3E}">
        <p14:creationId xmlns:p14="http://schemas.microsoft.com/office/powerpoint/2010/main" val="85455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54868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dirty="0"/>
          </a:p>
        </p:txBody>
      </p:sp>
      <p:sp>
        <p:nvSpPr>
          <p:cNvPr id="4" name="Title 1"/>
          <p:cNvSpPr txBox="1">
            <a:spLocks/>
          </p:cNvSpPr>
          <p:nvPr/>
        </p:nvSpPr>
        <p:spPr>
          <a:xfrm>
            <a:off x="483681" y="87155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INPUT AND OUTPUT</a:t>
            </a:r>
            <a:endParaRPr lang="en-IN" dirty="0"/>
          </a:p>
        </p:txBody>
      </p:sp>
      <p:sp>
        <p:nvSpPr>
          <p:cNvPr id="5" name="Date Placeholder 4">
            <a:extLst>
              <a:ext uri="{FF2B5EF4-FFF2-40B4-BE49-F238E27FC236}">
                <a16:creationId xmlns:a16="http://schemas.microsoft.com/office/drawing/2014/main" id="{3332D3A1-0E5E-472D-B745-2C025C47276F}"/>
              </a:ext>
            </a:extLst>
          </p:cNvPr>
          <p:cNvSpPr>
            <a:spLocks noGrp="1"/>
          </p:cNvSpPr>
          <p:nvPr>
            <p:ph type="dt" sz="half" idx="10"/>
          </p:nvPr>
        </p:nvSpPr>
        <p:spPr/>
        <p:txBody>
          <a:bodyPr/>
          <a:lstStyle/>
          <a:p>
            <a:r>
              <a:rPr lang="en-US" dirty="0"/>
              <a:t>27-04-2023</a:t>
            </a:r>
            <a:endParaRPr lang="en-IN" dirty="0"/>
          </a:p>
          <a:p>
            <a:endParaRPr lang="en-IN" dirty="0"/>
          </a:p>
        </p:txBody>
      </p:sp>
      <p:sp>
        <p:nvSpPr>
          <p:cNvPr id="6" name="Footer Placeholder 5">
            <a:extLst>
              <a:ext uri="{FF2B5EF4-FFF2-40B4-BE49-F238E27FC236}">
                <a16:creationId xmlns:a16="http://schemas.microsoft.com/office/drawing/2014/main" id="{6D564E81-98F8-4D91-BE4F-6D43351F06EF}"/>
              </a:ext>
            </a:extLst>
          </p:cNvPr>
          <p:cNvSpPr>
            <a:spLocks noGrp="1"/>
          </p:cNvSpPr>
          <p:nvPr>
            <p:ph type="ftr" sz="quarter" idx="11"/>
          </p:nvPr>
        </p:nvSpPr>
        <p:spPr/>
        <p:txBody>
          <a:bodyPr/>
          <a:lstStyle/>
          <a:p>
            <a:r>
              <a:rPr lang="en-IN" dirty="0"/>
              <a:t>BATCH NO: 118    DEPARTMENT OF COMPUTER SCIENCE &amp; ENGINEERING</a:t>
            </a:r>
          </a:p>
        </p:txBody>
      </p:sp>
      <p:sp>
        <p:nvSpPr>
          <p:cNvPr id="7" name="Slide Number Placeholder 6">
            <a:extLst>
              <a:ext uri="{FF2B5EF4-FFF2-40B4-BE49-F238E27FC236}">
                <a16:creationId xmlns:a16="http://schemas.microsoft.com/office/drawing/2014/main" id="{54BDD47B-C6FF-4D24-A3D9-34B0299ACF82}"/>
              </a:ext>
            </a:extLst>
          </p:cNvPr>
          <p:cNvSpPr>
            <a:spLocks noGrp="1"/>
          </p:cNvSpPr>
          <p:nvPr>
            <p:ph type="sldNum" sz="quarter" idx="12"/>
          </p:nvPr>
        </p:nvSpPr>
        <p:spPr/>
        <p:txBody>
          <a:bodyPr/>
          <a:lstStyle/>
          <a:p>
            <a:fld id="{669AD40C-E5A7-4132-A31D-54A4D1BB6E89}" type="slidenum">
              <a:rPr lang="en-IN" smtClean="0"/>
              <a:t>32</a:t>
            </a:fld>
            <a:endParaRPr lang="en-IN"/>
          </a:p>
        </p:txBody>
      </p:sp>
      <p:pic>
        <p:nvPicPr>
          <p:cNvPr id="14" name="Picture 13">
            <a:extLst>
              <a:ext uri="{FF2B5EF4-FFF2-40B4-BE49-F238E27FC236}">
                <a16:creationId xmlns:a16="http://schemas.microsoft.com/office/drawing/2014/main" id="{BE4CF2A1-04C6-B27A-7447-03D173DB65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384" y="1882446"/>
            <a:ext cx="7175975" cy="4034516"/>
          </a:xfrm>
          <a:prstGeom prst="rect">
            <a:avLst/>
          </a:prstGeom>
        </p:spPr>
      </p:pic>
    </p:spTree>
    <p:extLst>
      <p:ext uri="{BB962C8B-B14F-4D97-AF65-F5344CB8AC3E}">
        <p14:creationId xmlns:p14="http://schemas.microsoft.com/office/powerpoint/2010/main" val="350285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2812E9-9A86-FB85-8A94-CCCE8D4BC9A4}"/>
              </a:ext>
            </a:extLst>
          </p:cNvPr>
          <p:cNvSpPr>
            <a:spLocks noGrp="1"/>
          </p:cNvSpPr>
          <p:nvPr>
            <p:ph type="dt" sz="half" idx="10"/>
          </p:nvPr>
        </p:nvSpPr>
        <p:spPr/>
        <p:txBody>
          <a:bodyPr/>
          <a:lstStyle/>
          <a:p>
            <a:r>
              <a:rPr lang="en-US" dirty="0"/>
              <a:t>27-04-2023</a:t>
            </a:r>
            <a:endParaRPr lang="en-IN" dirty="0"/>
          </a:p>
          <a:p>
            <a:endParaRPr lang="en-IN" dirty="0"/>
          </a:p>
        </p:txBody>
      </p:sp>
      <p:sp>
        <p:nvSpPr>
          <p:cNvPr id="3" name="Footer Placeholder 2">
            <a:extLst>
              <a:ext uri="{FF2B5EF4-FFF2-40B4-BE49-F238E27FC236}">
                <a16:creationId xmlns:a16="http://schemas.microsoft.com/office/drawing/2014/main" id="{C26B47E7-131B-C28C-F55E-3DFBDFA7A8D8}"/>
              </a:ext>
            </a:extLst>
          </p:cNvPr>
          <p:cNvSpPr>
            <a:spLocks noGrp="1"/>
          </p:cNvSpPr>
          <p:nvPr>
            <p:ph type="ftr" sz="quarter" idx="11"/>
          </p:nvPr>
        </p:nvSpPr>
        <p:spPr/>
        <p:txBody>
          <a:bodyPr/>
          <a:lstStyle/>
          <a:p>
            <a:r>
              <a:rPr lang="en-IN" dirty="0"/>
              <a:t>BATCH NO:118     DEPARTMENT OF COMPUTER SCIENCE &amp; ENGINEERING</a:t>
            </a:r>
          </a:p>
        </p:txBody>
      </p:sp>
      <p:sp>
        <p:nvSpPr>
          <p:cNvPr id="4" name="Slide Number Placeholder 3">
            <a:extLst>
              <a:ext uri="{FF2B5EF4-FFF2-40B4-BE49-F238E27FC236}">
                <a16:creationId xmlns:a16="http://schemas.microsoft.com/office/drawing/2014/main" id="{CC00E09B-5D16-B165-8C02-4E5758BF2F76}"/>
              </a:ext>
            </a:extLst>
          </p:cNvPr>
          <p:cNvSpPr>
            <a:spLocks noGrp="1"/>
          </p:cNvSpPr>
          <p:nvPr>
            <p:ph type="sldNum" sz="quarter" idx="12"/>
          </p:nvPr>
        </p:nvSpPr>
        <p:spPr/>
        <p:txBody>
          <a:bodyPr/>
          <a:lstStyle/>
          <a:p>
            <a:fld id="{669AD40C-E5A7-4132-A31D-54A4D1BB6E89}" type="slidenum">
              <a:rPr lang="en-IN" smtClean="0"/>
              <a:t>33</a:t>
            </a:fld>
            <a:endParaRPr lang="en-IN"/>
          </a:p>
        </p:txBody>
      </p:sp>
      <p:pic>
        <p:nvPicPr>
          <p:cNvPr id="6" name="Picture 5">
            <a:extLst>
              <a:ext uri="{FF2B5EF4-FFF2-40B4-BE49-F238E27FC236}">
                <a16:creationId xmlns:a16="http://schemas.microsoft.com/office/drawing/2014/main" id="{267F7A41-6C20-CBA7-B4E5-123063790F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279" y="1513235"/>
            <a:ext cx="6892270" cy="4305566"/>
          </a:xfrm>
          <a:prstGeom prst="rect">
            <a:avLst/>
          </a:prstGeom>
        </p:spPr>
      </p:pic>
      <p:sp>
        <p:nvSpPr>
          <p:cNvPr id="8" name="TextBox 7">
            <a:extLst>
              <a:ext uri="{FF2B5EF4-FFF2-40B4-BE49-F238E27FC236}">
                <a16:creationId xmlns:a16="http://schemas.microsoft.com/office/drawing/2014/main" id="{DE44D6A7-A62B-1AA7-58D6-69BDDFA5100F}"/>
              </a:ext>
            </a:extLst>
          </p:cNvPr>
          <p:cNvSpPr txBox="1"/>
          <p:nvPr/>
        </p:nvSpPr>
        <p:spPr>
          <a:xfrm>
            <a:off x="457200" y="580954"/>
            <a:ext cx="4572000" cy="369332"/>
          </a:xfrm>
          <a:prstGeom prst="rect">
            <a:avLst/>
          </a:prstGeom>
          <a:noFill/>
        </p:spPr>
        <p:txBody>
          <a:bodyPr wrap="square">
            <a:spAutoFit/>
          </a:bodyPr>
          <a:lstStyle/>
          <a:p>
            <a:pPr algn="l"/>
            <a:r>
              <a:rPr lang="en-IN" sz="1800" b="1" dirty="0">
                <a:latin typeface="Times New Roman" pitchFamily="18" charset="0"/>
                <a:cs typeface="Times New Roman" pitchFamily="18" charset="0"/>
              </a:rPr>
              <a:t>INPUT AND OUTPUT</a:t>
            </a:r>
            <a:endParaRPr lang="en-IN" dirty="0"/>
          </a:p>
        </p:txBody>
      </p:sp>
    </p:spTree>
    <p:extLst>
      <p:ext uri="{BB962C8B-B14F-4D97-AF65-F5344CB8AC3E}">
        <p14:creationId xmlns:p14="http://schemas.microsoft.com/office/powerpoint/2010/main" val="226808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8435280" cy="1143000"/>
          </a:xfrm>
        </p:spPr>
        <p:txBody>
          <a:bodyPr vert="horz" lIns="91440" tIns="45720" rIns="91440" bIns="45720" rtlCol="0" anchor="ctr">
            <a:normAutofit/>
          </a:bodyPr>
          <a:lstStyle/>
          <a:p>
            <a:pPr algn="l"/>
            <a:r>
              <a:rPr lang="en-IN" sz="2400" b="1" dirty="0">
                <a:latin typeface="Times New Roman" pitchFamily="18" charset="0"/>
                <a:cs typeface="Times New Roman" pitchFamily="18" charset="0"/>
              </a:rPr>
              <a:t>CONCLUSION</a:t>
            </a:r>
          </a:p>
        </p:txBody>
      </p:sp>
      <p:sp>
        <p:nvSpPr>
          <p:cNvPr id="4" name="Footer Placeholder 3"/>
          <p:cNvSpPr>
            <a:spLocks noGrp="1"/>
          </p:cNvSpPr>
          <p:nvPr>
            <p:ph type="ftr" sz="quarter" idx="11"/>
          </p:nvPr>
        </p:nvSpPr>
        <p:spPr/>
        <p:txBody>
          <a:bodyPr/>
          <a:lstStyle/>
          <a:p>
            <a:r>
              <a:rPr lang="en-IN" dirty="0"/>
              <a:t>BATCH NO: 118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34</a:t>
            </a:fld>
            <a:endParaRPr lang="en-IN"/>
          </a:p>
        </p:txBody>
      </p:sp>
      <p:sp>
        <p:nvSpPr>
          <p:cNvPr id="3" name="Date Placeholder 2">
            <a:extLst>
              <a:ext uri="{FF2B5EF4-FFF2-40B4-BE49-F238E27FC236}">
                <a16:creationId xmlns:a16="http://schemas.microsoft.com/office/drawing/2014/main" id="{C76ECE0C-0A9C-4D4A-B087-C8D4A46AFB8F}"/>
              </a:ext>
            </a:extLst>
          </p:cNvPr>
          <p:cNvSpPr>
            <a:spLocks noGrp="1"/>
          </p:cNvSpPr>
          <p:nvPr>
            <p:ph type="dt" sz="half" idx="10"/>
          </p:nvPr>
        </p:nvSpPr>
        <p:spPr/>
        <p:txBody>
          <a:bodyPr/>
          <a:lstStyle/>
          <a:p>
            <a:r>
              <a:rPr lang="en-US" dirty="0"/>
              <a:t>27-04-2023</a:t>
            </a:r>
            <a:endParaRPr lang="en-IN" dirty="0"/>
          </a:p>
          <a:p>
            <a:endParaRPr lang="en-IN" dirty="0"/>
          </a:p>
        </p:txBody>
      </p:sp>
      <p:sp>
        <p:nvSpPr>
          <p:cNvPr id="7" name="TextBox 6">
            <a:extLst>
              <a:ext uri="{FF2B5EF4-FFF2-40B4-BE49-F238E27FC236}">
                <a16:creationId xmlns:a16="http://schemas.microsoft.com/office/drawing/2014/main" id="{CC1EB54F-79CC-FCA5-6FBB-E62AE3FAC1D5}"/>
              </a:ext>
            </a:extLst>
          </p:cNvPr>
          <p:cNvSpPr txBox="1"/>
          <p:nvPr/>
        </p:nvSpPr>
        <p:spPr>
          <a:xfrm>
            <a:off x="150936" y="1624836"/>
            <a:ext cx="8813552" cy="4478149"/>
          </a:xfrm>
          <a:prstGeom prst="rect">
            <a:avLst/>
          </a:prstGeom>
          <a:noFill/>
        </p:spPr>
        <p:txBody>
          <a:bodyPr wrap="square">
            <a:spAutoFit/>
          </a:bodyPr>
          <a:lstStyle/>
          <a:p>
            <a:pPr algn="just"/>
            <a:r>
              <a:rPr lang="en-IN" sz="1900" dirty="0">
                <a:latin typeface="Times New Roman" panose="02020603050405020304" pitchFamily="18" charset="0"/>
                <a:cs typeface="Times New Roman" panose="02020603050405020304" pitchFamily="18" charset="0"/>
              </a:rPr>
              <a:t>Machine learning's creative and difficult approach to fire prediction. It is conceivable to employ surveillance systems to stop loss and damage brought on by random fire accidents if this system with a low mistake rate can be applied on a broad scale, such as in major companies, homes, or woods. The algorithm shows considerable potential in terms of environment adaptation. The experimental findings demonstrate that, even with an unstable measure, the suggested technique still yields high and steady outcomes . Throughout the wildlife, forest fires are a common occurrence. The globe loses millions of hectares of forest each year . Due to the priceless human lives that were lost, this also caused enormous environmental devastation. The threat of forest preservation is posed by forest fires, which also impair  the ecology . Less fire damage can be achieved by quick fire detection and response. To enhance early fire prediction, several investigations are carried out. Our study was done, and we developed a system that uses user-provided meteorological information on temperature, oxygen content, and humidity to anticipate the proportions of fires that may occur. The amount of flames that might occur is properly predicted by the technique.</a:t>
            </a:r>
          </a:p>
        </p:txBody>
      </p:sp>
    </p:spTree>
    <p:extLst>
      <p:ext uri="{BB962C8B-B14F-4D97-AF65-F5344CB8AC3E}">
        <p14:creationId xmlns:p14="http://schemas.microsoft.com/office/powerpoint/2010/main" val="25278462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8C50B-253C-9F1C-2FEC-BAA59DCF6D0D}"/>
              </a:ext>
            </a:extLst>
          </p:cNvPr>
          <p:cNvSpPr>
            <a:spLocks noGrp="1"/>
          </p:cNvSpPr>
          <p:nvPr>
            <p:ph type="title"/>
          </p:nvPr>
        </p:nvSpPr>
        <p:spPr>
          <a:xfrm>
            <a:off x="251520" y="259631"/>
            <a:ext cx="8229600" cy="1143000"/>
          </a:xfrm>
        </p:spPr>
        <p:txBody>
          <a:bodyPr/>
          <a:lstStyle/>
          <a:p>
            <a:r>
              <a:rPr lang="en-US" dirty="0">
                <a:latin typeface="Times New Roman" panose="02020603050405020304" pitchFamily="18" charset="0"/>
                <a:cs typeface="Times New Roman" panose="02020603050405020304" pitchFamily="18" charset="0"/>
              </a:rPr>
              <a:t>Future Enhancements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391EDB-C52E-98DF-F162-1F36D430BE4A}"/>
              </a:ext>
            </a:extLst>
          </p:cNvPr>
          <p:cNvSpPr>
            <a:spLocks noGrp="1"/>
          </p:cNvSpPr>
          <p:nvPr>
            <p:ph idx="1"/>
          </p:nvPr>
        </p:nvSpPr>
        <p:spPr/>
        <p:txBody>
          <a:bodyPr>
            <a:normAutofit/>
          </a:bodyPr>
          <a:lstStyle/>
          <a:p>
            <a:pPr marL="0" indent="0" algn="just">
              <a:buNone/>
            </a:pPr>
            <a:r>
              <a:rPr lang="en-US" sz="1900" dirty="0">
                <a:latin typeface="Times New Roman" panose="02020603050405020304" pitchFamily="18" charset="0"/>
                <a:cs typeface="Times New Roman" panose="02020603050405020304" pitchFamily="18" charset="0"/>
              </a:rPr>
              <a:t>Forest fire detection is an ongoing project that may always be improved and upgraded by the addition of new features. Analyses of structure and function are giving new information on fire prediction. The new features that will be included in the future aid in not only fire prediction but also fire prevention. In the future, we may have an extra alerting mechanism that, by simply uploading a station’s weather data, might be </a:t>
            </a:r>
            <a:r>
              <a:rPr lang="en-US" sz="1900" dirty="0" err="1">
                <a:latin typeface="Times New Roman" panose="02020603050405020304" pitchFamily="18" charset="0"/>
                <a:cs typeface="Times New Roman" panose="02020603050405020304" pitchFamily="18" charset="0"/>
              </a:rPr>
              <a:t>utilised</a:t>
            </a:r>
            <a:r>
              <a:rPr lang="en-US" sz="1900" dirty="0">
                <a:latin typeface="Times New Roman" panose="02020603050405020304" pitchFamily="18" charset="0"/>
                <a:cs typeface="Times New Roman" panose="02020603050405020304" pitchFamily="18" charset="0"/>
              </a:rPr>
              <a:t> to notify a certain department. By doing this, we can aid in mitigating forest fires before they completely damage the forest. Because forest fires can be easily predicted, prevention is much simpler. We intend to enhance the accuracy and speed of our model in the future. Moreover, we would like to provide forecasts that are real-time, local, and based on satellite imagery</a:t>
            </a:r>
            <a:endParaRPr lang="en-IN" sz="19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306A909-AFEA-6E01-6AED-4E3B95C5A80F}"/>
              </a:ext>
            </a:extLst>
          </p:cNvPr>
          <p:cNvSpPr>
            <a:spLocks noGrp="1"/>
          </p:cNvSpPr>
          <p:nvPr>
            <p:ph type="dt" sz="half" idx="10"/>
          </p:nvPr>
        </p:nvSpPr>
        <p:spPr/>
        <p:txBody>
          <a:bodyPr/>
          <a:lstStyle/>
          <a:p>
            <a:fld id="{526DEE5C-195B-4209-9085-526B148D6B3E}" type="datetime1">
              <a:rPr lang="en-IN" smtClean="0"/>
              <a:t>28-04-2023</a:t>
            </a:fld>
            <a:endParaRPr lang="en-IN"/>
          </a:p>
        </p:txBody>
      </p:sp>
      <p:sp>
        <p:nvSpPr>
          <p:cNvPr id="5" name="Footer Placeholder 4">
            <a:extLst>
              <a:ext uri="{FF2B5EF4-FFF2-40B4-BE49-F238E27FC236}">
                <a16:creationId xmlns:a16="http://schemas.microsoft.com/office/drawing/2014/main" id="{3110A3C0-1E10-2532-9DBB-FE4867ED7C25}"/>
              </a:ext>
            </a:extLst>
          </p:cNvPr>
          <p:cNvSpPr>
            <a:spLocks noGrp="1"/>
          </p:cNvSpPr>
          <p:nvPr>
            <p:ph type="ftr" sz="quarter" idx="11"/>
          </p:nvPr>
        </p:nvSpPr>
        <p:spPr/>
        <p:txBody>
          <a:bodyPr/>
          <a:lstStyle/>
          <a:p>
            <a:r>
              <a:rPr lang="en-IN" dirty="0"/>
              <a:t>BATCH NO: 118    DEPARTMENT OF COMPUTER SCIENCE &amp; ENGINEERING</a:t>
            </a:r>
          </a:p>
        </p:txBody>
      </p:sp>
      <p:sp>
        <p:nvSpPr>
          <p:cNvPr id="6" name="Slide Number Placeholder 5">
            <a:extLst>
              <a:ext uri="{FF2B5EF4-FFF2-40B4-BE49-F238E27FC236}">
                <a16:creationId xmlns:a16="http://schemas.microsoft.com/office/drawing/2014/main" id="{E8A4A844-92B5-DC3A-595F-C3C56C4D36CC}"/>
              </a:ext>
            </a:extLst>
          </p:cNvPr>
          <p:cNvSpPr>
            <a:spLocks noGrp="1"/>
          </p:cNvSpPr>
          <p:nvPr>
            <p:ph type="sldNum" sz="quarter" idx="12"/>
          </p:nvPr>
        </p:nvSpPr>
        <p:spPr/>
        <p:txBody>
          <a:bodyPr/>
          <a:lstStyle/>
          <a:p>
            <a:fld id="{669AD40C-E5A7-4132-A31D-54A4D1BB6E89}" type="slidenum">
              <a:rPr lang="en-IN" smtClean="0"/>
              <a:t>35</a:t>
            </a:fld>
            <a:endParaRPr lang="en-IN"/>
          </a:p>
        </p:txBody>
      </p:sp>
    </p:spTree>
    <p:extLst>
      <p:ext uri="{BB962C8B-B14F-4D97-AF65-F5344CB8AC3E}">
        <p14:creationId xmlns:p14="http://schemas.microsoft.com/office/powerpoint/2010/main" val="27178306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8BE4E-8738-74D3-868B-0893619220CB}"/>
              </a:ext>
            </a:extLst>
          </p:cNvPr>
          <p:cNvSpPr>
            <a:spLocks noGrp="1"/>
          </p:cNvSpPr>
          <p:nvPr>
            <p:ph type="title"/>
          </p:nvPr>
        </p:nvSpPr>
        <p:spPr/>
        <p:txBody>
          <a:bodyPr/>
          <a:lstStyle/>
          <a:p>
            <a:r>
              <a:rPr lang="en-US" dirty="0"/>
              <a:t>DEMO VIDEO</a:t>
            </a:r>
            <a:endParaRPr lang="en-IN" dirty="0"/>
          </a:p>
        </p:txBody>
      </p:sp>
      <p:sp>
        <p:nvSpPr>
          <p:cNvPr id="3" name="Content Placeholder 2">
            <a:extLst>
              <a:ext uri="{FF2B5EF4-FFF2-40B4-BE49-F238E27FC236}">
                <a16:creationId xmlns:a16="http://schemas.microsoft.com/office/drawing/2014/main" id="{841364F6-3268-EC17-E553-A6BB98AE2BDA}"/>
              </a:ext>
            </a:extLst>
          </p:cNvPr>
          <p:cNvSpPr>
            <a:spLocks noGrp="1"/>
          </p:cNvSpPr>
          <p:nvPr>
            <p:ph idx="1"/>
          </p:nvPr>
        </p:nvSpPr>
        <p:spPr/>
        <p:txBody>
          <a:bodyPr/>
          <a:lstStyle/>
          <a:p>
            <a:pPr marL="0" indent="0">
              <a:buNone/>
            </a:pPr>
            <a:r>
              <a:rPr lang="en-IN" dirty="0"/>
              <a:t>https://youtu.be/9nu7UiK7FYI</a:t>
            </a:r>
          </a:p>
        </p:txBody>
      </p:sp>
      <p:sp>
        <p:nvSpPr>
          <p:cNvPr id="4" name="Date Placeholder 3">
            <a:extLst>
              <a:ext uri="{FF2B5EF4-FFF2-40B4-BE49-F238E27FC236}">
                <a16:creationId xmlns:a16="http://schemas.microsoft.com/office/drawing/2014/main" id="{D7E669D4-29FC-B33A-B503-90E1D089ED6B}"/>
              </a:ext>
            </a:extLst>
          </p:cNvPr>
          <p:cNvSpPr>
            <a:spLocks noGrp="1"/>
          </p:cNvSpPr>
          <p:nvPr>
            <p:ph type="dt" sz="half" idx="10"/>
          </p:nvPr>
        </p:nvSpPr>
        <p:spPr/>
        <p:txBody>
          <a:bodyPr/>
          <a:lstStyle/>
          <a:p>
            <a:fld id="{526DEE5C-195B-4209-9085-526B148D6B3E}" type="datetime1">
              <a:rPr lang="en-IN" smtClean="0"/>
              <a:t>28-04-2023</a:t>
            </a:fld>
            <a:endParaRPr lang="en-IN"/>
          </a:p>
        </p:txBody>
      </p:sp>
      <p:sp>
        <p:nvSpPr>
          <p:cNvPr id="5" name="Footer Placeholder 4">
            <a:extLst>
              <a:ext uri="{FF2B5EF4-FFF2-40B4-BE49-F238E27FC236}">
                <a16:creationId xmlns:a16="http://schemas.microsoft.com/office/drawing/2014/main" id="{C4577B34-A904-E0B9-DC61-CA6970F5FDD1}"/>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id="{B4BD69E5-7BF5-13E6-D0B2-A0684182F057}"/>
              </a:ext>
            </a:extLst>
          </p:cNvPr>
          <p:cNvSpPr>
            <a:spLocks noGrp="1"/>
          </p:cNvSpPr>
          <p:nvPr>
            <p:ph type="sldNum" sz="quarter" idx="12"/>
          </p:nvPr>
        </p:nvSpPr>
        <p:spPr/>
        <p:txBody>
          <a:bodyPr/>
          <a:lstStyle/>
          <a:p>
            <a:fld id="{669AD40C-E5A7-4132-A31D-54A4D1BB6E89}" type="slidenum">
              <a:rPr lang="en-IN" smtClean="0"/>
              <a:t>36</a:t>
            </a:fld>
            <a:endParaRPr lang="en-IN"/>
          </a:p>
        </p:txBody>
      </p:sp>
    </p:spTree>
    <p:extLst>
      <p:ext uri="{BB962C8B-B14F-4D97-AF65-F5344CB8AC3E}">
        <p14:creationId xmlns:p14="http://schemas.microsoft.com/office/powerpoint/2010/main" val="26073271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CCCA6-20BF-4D09-AD69-57399D1B8055}"/>
              </a:ext>
            </a:extLst>
          </p:cNvPr>
          <p:cNvSpPr>
            <a:spLocks noGrp="1"/>
          </p:cNvSpPr>
          <p:nvPr>
            <p:ph type="title"/>
          </p:nvPr>
        </p:nvSpPr>
        <p:spPr>
          <a:xfrm>
            <a:off x="-180528" y="342107"/>
            <a:ext cx="8229600" cy="1143000"/>
          </a:xfrm>
        </p:spPr>
        <p:txBody>
          <a:bodyPr/>
          <a:lstStyle/>
          <a:p>
            <a:r>
              <a:rPr lang="en-IN" dirty="0"/>
              <a:t>Web references/video links</a:t>
            </a:r>
          </a:p>
        </p:txBody>
      </p:sp>
      <p:sp>
        <p:nvSpPr>
          <p:cNvPr id="3" name="Content Placeholder 2">
            <a:extLst>
              <a:ext uri="{FF2B5EF4-FFF2-40B4-BE49-F238E27FC236}">
                <a16:creationId xmlns:a16="http://schemas.microsoft.com/office/drawing/2014/main" id="{DAD31865-4208-4F13-90B9-3BE89F64F2FC}"/>
              </a:ext>
            </a:extLst>
          </p:cNvPr>
          <p:cNvSpPr>
            <a:spLocks noGrp="1"/>
          </p:cNvSpPr>
          <p:nvPr>
            <p:ph idx="1"/>
          </p:nvPr>
        </p:nvSpPr>
        <p:spPr>
          <a:xfrm>
            <a:off x="457200" y="1600200"/>
            <a:ext cx="8507288" cy="4525963"/>
          </a:xfrm>
        </p:spPr>
        <p:txBody>
          <a:bodyPr>
            <a:normAutofit/>
          </a:bodyPr>
          <a:lstStyle/>
          <a:p>
            <a:r>
              <a:rPr lang="en-IN" dirty="0">
                <a:hlinkClick r:id="rId2"/>
              </a:rPr>
              <a:t>https://ieeexplore.ieee.org/document/9939248</a:t>
            </a:r>
            <a:endParaRPr lang="en-IN" dirty="0"/>
          </a:p>
          <a:p>
            <a:r>
              <a:rPr lang="en-IN" dirty="0">
                <a:hlinkClick r:id="rId3"/>
              </a:rPr>
              <a:t>https://ieeexplore.ieee.org/document/9719887</a:t>
            </a:r>
            <a:endParaRPr lang="en-IN" dirty="0"/>
          </a:p>
          <a:p>
            <a:r>
              <a:rPr lang="en-IN" dirty="0">
                <a:hlinkClick r:id="rId4"/>
              </a:rPr>
              <a:t>https://ieeexplore.ieee.org/document/9672446</a:t>
            </a:r>
            <a:endParaRPr lang="en-IN" dirty="0"/>
          </a:p>
          <a:p>
            <a:r>
              <a:rPr lang="en-IN" dirty="0">
                <a:hlinkClick r:id="rId5"/>
              </a:rPr>
              <a:t>https://ieeexplore.ieee.org/document/8999064</a:t>
            </a:r>
          </a:p>
          <a:p>
            <a:r>
              <a:rPr lang="en-IN" dirty="0">
                <a:hlinkClick r:id="rId6"/>
              </a:rPr>
              <a:t>https://ieeexplore.ieee.org/document/8986106</a:t>
            </a:r>
            <a:endParaRPr lang="en-IN" dirty="0"/>
          </a:p>
          <a:p>
            <a:r>
              <a:rPr lang="en-IN" dirty="0">
                <a:hlinkClick r:id="rId7"/>
              </a:rPr>
              <a:t>https://ieeexplore.ieee.org/document/9967973</a:t>
            </a:r>
            <a:endParaRPr lang="en-IN" dirty="0"/>
          </a:p>
          <a:p>
            <a:pPr marL="0" indent="0">
              <a:buNone/>
            </a:pPr>
            <a:endParaRPr lang="en-IN" dirty="0"/>
          </a:p>
        </p:txBody>
      </p:sp>
      <p:sp>
        <p:nvSpPr>
          <p:cNvPr id="4" name="Date Placeholder 3">
            <a:extLst>
              <a:ext uri="{FF2B5EF4-FFF2-40B4-BE49-F238E27FC236}">
                <a16:creationId xmlns:a16="http://schemas.microsoft.com/office/drawing/2014/main" id="{06B2152A-1ED7-4CD2-BEDD-9A37295544C8}"/>
              </a:ext>
            </a:extLst>
          </p:cNvPr>
          <p:cNvSpPr>
            <a:spLocks noGrp="1"/>
          </p:cNvSpPr>
          <p:nvPr>
            <p:ph type="dt" sz="half" idx="10"/>
          </p:nvPr>
        </p:nvSpPr>
        <p:spPr/>
        <p:txBody>
          <a:bodyPr/>
          <a:lstStyle/>
          <a:p>
            <a:r>
              <a:rPr lang="en-US" dirty="0"/>
              <a:t>27-04-2023</a:t>
            </a:r>
            <a:endParaRPr lang="en-IN" dirty="0"/>
          </a:p>
          <a:p>
            <a:endParaRPr lang="en-IN" dirty="0"/>
          </a:p>
        </p:txBody>
      </p:sp>
      <p:sp>
        <p:nvSpPr>
          <p:cNvPr id="5" name="Footer Placeholder 4">
            <a:extLst>
              <a:ext uri="{FF2B5EF4-FFF2-40B4-BE49-F238E27FC236}">
                <a16:creationId xmlns:a16="http://schemas.microsoft.com/office/drawing/2014/main" id="{9864DCDF-B212-4AFE-BEB2-F9D6FA65D2B3}"/>
              </a:ext>
            </a:extLst>
          </p:cNvPr>
          <p:cNvSpPr>
            <a:spLocks noGrp="1"/>
          </p:cNvSpPr>
          <p:nvPr>
            <p:ph type="ftr" sz="quarter" idx="11"/>
          </p:nvPr>
        </p:nvSpPr>
        <p:spPr/>
        <p:txBody>
          <a:bodyPr/>
          <a:lstStyle/>
          <a:p>
            <a:r>
              <a:rPr lang="en-IN" dirty="0"/>
              <a:t>BATCH NO:  118   DEPARTMENT OF COMPUTER SCIENCE &amp; ENGINEERING</a:t>
            </a:r>
          </a:p>
        </p:txBody>
      </p:sp>
      <p:sp>
        <p:nvSpPr>
          <p:cNvPr id="6" name="Slide Number Placeholder 5">
            <a:extLst>
              <a:ext uri="{FF2B5EF4-FFF2-40B4-BE49-F238E27FC236}">
                <a16:creationId xmlns:a16="http://schemas.microsoft.com/office/drawing/2014/main" id="{F1F50027-1274-4E42-B16A-155C96F0EB89}"/>
              </a:ext>
            </a:extLst>
          </p:cNvPr>
          <p:cNvSpPr>
            <a:spLocks noGrp="1"/>
          </p:cNvSpPr>
          <p:nvPr>
            <p:ph type="sldNum" sz="quarter" idx="12"/>
          </p:nvPr>
        </p:nvSpPr>
        <p:spPr/>
        <p:txBody>
          <a:bodyPr/>
          <a:lstStyle/>
          <a:p>
            <a:fld id="{669AD40C-E5A7-4132-A31D-54A4D1BB6E89}" type="slidenum">
              <a:rPr lang="en-IN" smtClean="0"/>
              <a:t>37</a:t>
            </a:fld>
            <a:endParaRPr lang="en-IN"/>
          </a:p>
        </p:txBody>
      </p:sp>
    </p:spTree>
    <p:extLst>
      <p:ext uri="{BB962C8B-B14F-4D97-AF65-F5344CB8AC3E}">
        <p14:creationId xmlns:p14="http://schemas.microsoft.com/office/powerpoint/2010/main" val="6556012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dirty="0"/>
              <a:t>BATCH NO: 118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38</a:t>
            </a:fld>
            <a:endParaRPr lang="en-IN"/>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REFERENCES</a:t>
            </a:r>
            <a:endParaRPr lang="en-IN" dirty="0"/>
          </a:p>
        </p:txBody>
      </p:sp>
      <p:sp>
        <p:nvSpPr>
          <p:cNvPr id="7" name="Title 1"/>
          <p:cNvSpPr>
            <a:spLocks noGrp="1"/>
          </p:cNvSpPr>
          <p:nvPr>
            <p:ph idx="1"/>
          </p:nvPr>
        </p:nvSpPr>
        <p:spPr/>
        <p:txBody>
          <a:bodyPr>
            <a:normAutofit lnSpcReduction="10000"/>
          </a:bodyPr>
          <a:lstStyle/>
          <a:p>
            <a:pPr>
              <a:buFont typeface="Wingdings" panose="05000000000000000000" pitchFamily="2" charset="2"/>
              <a:buChar char="Ø"/>
            </a:pPr>
            <a:r>
              <a:rPr lang="en-US" sz="1900" dirty="0">
                <a:latin typeface="Times New Roman" pitchFamily="18" charset="0"/>
                <a:cs typeface="Times New Roman" pitchFamily="18" charset="0"/>
              </a:rPr>
              <a:t>A. Singh and A. Singh, "Application of random forest in predicting forest fires in India," Environ. </a:t>
            </a:r>
            <a:r>
              <a:rPr lang="en-US" sz="1900" dirty="0" err="1">
                <a:latin typeface="Times New Roman" pitchFamily="18" charset="0"/>
                <a:cs typeface="Times New Roman" pitchFamily="18" charset="0"/>
              </a:rPr>
              <a:t>Monit</a:t>
            </a:r>
            <a:r>
              <a:rPr lang="en-US" sz="1900" dirty="0">
                <a:latin typeface="Times New Roman" pitchFamily="18" charset="0"/>
                <a:cs typeface="Times New Roman" pitchFamily="18" charset="0"/>
              </a:rPr>
              <a:t>. Assess., vol. 192, no. 4, pp. 1-13, 2020.</a:t>
            </a:r>
          </a:p>
          <a:p>
            <a:pPr>
              <a:buFont typeface="Wingdings" panose="05000000000000000000" pitchFamily="2" charset="2"/>
              <a:buChar char="Ø"/>
            </a:pPr>
            <a:r>
              <a:rPr lang="en-US" sz="1900" dirty="0">
                <a:latin typeface="Times New Roman" pitchFamily="18" charset="0"/>
                <a:cs typeface="Times New Roman" pitchFamily="18" charset="0"/>
              </a:rPr>
              <a:t> D. D. </a:t>
            </a:r>
            <a:r>
              <a:rPr lang="en-US" sz="1900" dirty="0" err="1">
                <a:latin typeface="Times New Roman" pitchFamily="18" charset="0"/>
                <a:cs typeface="Times New Roman" pitchFamily="18" charset="0"/>
              </a:rPr>
              <a:t>Pokhrel</a:t>
            </a:r>
            <a:r>
              <a:rPr lang="en-US" sz="1900" dirty="0">
                <a:latin typeface="Times New Roman" pitchFamily="18" charset="0"/>
                <a:cs typeface="Times New Roman" pitchFamily="18" charset="0"/>
              </a:rPr>
              <a:t> and D. R. </a:t>
            </a:r>
            <a:r>
              <a:rPr lang="en-US" sz="1900" dirty="0" err="1">
                <a:latin typeface="Times New Roman" pitchFamily="18" charset="0"/>
                <a:cs typeface="Times New Roman" pitchFamily="18" charset="0"/>
              </a:rPr>
              <a:t>Kafle</a:t>
            </a:r>
            <a:r>
              <a:rPr lang="en-US" sz="1900" dirty="0">
                <a:latin typeface="Times New Roman" pitchFamily="18" charset="0"/>
                <a:cs typeface="Times New Roman" pitchFamily="18" charset="0"/>
              </a:rPr>
              <a:t>, "Application of random forest algorithm in predicting the forest fire in Nepal," IOP Conf. Ser.: Earth Environ. Sci., vol. 411, no. 1, 012051, 2019.</a:t>
            </a:r>
          </a:p>
          <a:p>
            <a:pPr>
              <a:buFont typeface="Wingdings" panose="05000000000000000000" pitchFamily="2" charset="2"/>
              <a:buChar char="Ø"/>
            </a:pPr>
            <a:r>
              <a:rPr lang="en-US" sz="1900" dirty="0">
                <a:latin typeface="Times New Roman" pitchFamily="18" charset="0"/>
                <a:cs typeface="Times New Roman" pitchFamily="18" charset="0"/>
              </a:rPr>
              <a:t> S. S. Kumari and S. V. Rao, "Predicting forest fire using machine learning techniques," Int. J. Adv. Res. </a:t>
            </a:r>
            <a:r>
              <a:rPr lang="en-US" sz="1900" dirty="0" err="1">
                <a:latin typeface="Times New Roman" panose="02020603050405020304" pitchFamily="18" charset="0"/>
                <a:cs typeface="Times New Roman" panose="02020603050405020304" pitchFamily="18" charset="0"/>
              </a:rPr>
              <a:t>Comput</a:t>
            </a:r>
            <a:r>
              <a:rPr lang="en-US" sz="1900" dirty="0">
                <a:latin typeface="Times New Roman" panose="02020603050405020304" pitchFamily="18" charset="0"/>
                <a:cs typeface="Times New Roman" panose="02020603050405020304" pitchFamily="18" charset="0"/>
              </a:rPr>
              <a:t>. Sci. </a:t>
            </a:r>
            <a:r>
              <a:rPr lang="en-US" sz="1900" dirty="0" err="1">
                <a:latin typeface="Times New Roman" panose="02020603050405020304" pitchFamily="18" charset="0"/>
                <a:cs typeface="Times New Roman" panose="02020603050405020304" pitchFamily="18" charset="0"/>
              </a:rPr>
              <a:t>Manag</a:t>
            </a:r>
            <a:r>
              <a:rPr lang="en-US" sz="1900" dirty="0">
                <a:latin typeface="Times New Roman" panose="02020603050405020304" pitchFamily="18" charset="0"/>
                <a:cs typeface="Times New Roman" panose="02020603050405020304" pitchFamily="18" charset="0"/>
              </a:rPr>
              <a:t>. Stud., vol. 6, no. 4, pp. 39-43, 2018.</a:t>
            </a:r>
          </a:p>
          <a:p>
            <a:pPr>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C. L. </a:t>
            </a:r>
            <a:r>
              <a:rPr lang="en-US" sz="1900" dirty="0" err="1">
                <a:latin typeface="Times New Roman" pitchFamily="18" charset="0"/>
                <a:cs typeface="Times New Roman" pitchFamily="18" charset="0"/>
              </a:rPr>
              <a:t>Tymstra</a:t>
            </a:r>
            <a:r>
              <a:rPr lang="en-US" sz="1900" dirty="0">
                <a:latin typeface="Times New Roman" pitchFamily="18" charset="0"/>
                <a:cs typeface="Times New Roman" pitchFamily="18" charset="0"/>
              </a:rPr>
              <a:t> et al., "Predicting the number of forest fires in Ontario, Canada using random forests," Int. J. Wildland Fire, vol. 24, no. 4, pp. 516-529, 2015.</a:t>
            </a:r>
          </a:p>
          <a:p>
            <a:pPr>
              <a:buFont typeface="Wingdings" panose="05000000000000000000" pitchFamily="2" charset="2"/>
              <a:buChar char="Ø"/>
            </a:pPr>
            <a:r>
              <a:rPr lang="en-US" sz="1900" dirty="0">
                <a:latin typeface="Times New Roman" pitchFamily="18" charset="0"/>
                <a:cs typeface="Times New Roman" pitchFamily="18" charset="0"/>
              </a:rPr>
              <a:t>M. Lim et al., "Predicting forest fire occurrences using data mining techniques: a case study in South Korea," J. Comb. </a:t>
            </a:r>
            <a:r>
              <a:rPr lang="en-US" sz="1900" dirty="0" err="1">
                <a:latin typeface="Times New Roman" pitchFamily="18" charset="0"/>
                <a:cs typeface="Times New Roman" pitchFamily="18" charset="0"/>
              </a:rPr>
              <a:t>Optim</a:t>
            </a:r>
            <a:r>
              <a:rPr lang="en-US" sz="1900" dirty="0">
                <a:latin typeface="Times New Roman" pitchFamily="18" charset="0"/>
                <a:cs typeface="Times New Roman" pitchFamily="18" charset="0"/>
              </a:rPr>
              <a:t>., vol. 36, no. 1, pp. 91-105, 2018.</a:t>
            </a:r>
          </a:p>
          <a:p>
            <a:pPr>
              <a:buFont typeface="Wingdings" panose="05000000000000000000" pitchFamily="2" charset="2"/>
              <a:buChar char="Ø"/>
            </a:pPr>
            <a:r>
              <a:rPr lang="en-US" sz="1900" dirty="0">
                <a:latin typeface="Times New Roman" pitchFamily="18" charset="0"/>
                <a:cs typeface="Times New Roman" pitchFamily="18" charset="0"/>
              </a:rPr>
              <a:t>G. T. McWilliams et al., "Predicting the spatial and temporal distribution of forest fires using machine learning," Ecol. Model., vol. 395, pp. 153-162, 2019</a:t>
            </a:r>
          </a:p>
          <a:p>
            <a:pPr>
              <a:buFont typeface="Wingdings" panose="05000000000000000000" pitchFamily="2" charset="2"/>
              <a:buChar char="Ø"/>
            </a:pPr>
            <a:endParaRPr lang="en-IN" sz="14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E3CAB50B-2313-43FF-B355-F798A39D9474}"/>
              </a:ext>
            </a:extLst>
          </p:cNvPr>
          <p:cNvSpPr>
            <a:spLocks noGrp="1"/>
          </p:cNvSpPr>
          <p:nvPr>
            <p:ph type="dt" sz="half" idx="10"/>
          </p:nvPr>
        </p:nvSpPr>
        <p:spPr/>
        <p:txBody>
          <a:bodyPr/>
          <a:lstStyle/>
          <a:p>
            <a:r>
              <a:rPr lang="en-US" dirty="0"/>
              <a:t>27-04-2023</a:t>
            </a:r>
            <a:endParaRPr lang="en-IN" dirty="0"/>
          </a:p>
          <a:p>
            <a:endParaRPr lang="en-IN" dirty="0"/>
          </a:p>
        </p:txBody>
      </p:sp>
    </p:spTree>
    <p:extLst>
      <p:ext uri="{BB962C8B-B14F-4D97-AF65-F5344CB8AC3E}">
        <p14:creationId xmlns:p14="http://schemas.microsoft.com/office/powerpoint/2010/main" val="9846263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F4F0D-4C7D-C5EC-2B36-331BAE284979}"/>
              </a:ext>
            </a:extLst>
          </p:cNvPr>
          <p:cNvSpPr>
            <a:spLocks noGrp="1"/>
          </p:cNvSpPr>
          <p:nvPr>
            <p:ph type="title"/>
          </p:nvPr>
        </p:nvSpPr>
        <p:spPr>
          <a:xfrm>
            <a:off x="-1712" y="198994"/>
            <a:ext cx="8229600" cy="1143000"/>
          </a:xfrm>
        </p:spPr>
        <p:txBody>
          <a:bodyPr>
            <a:normAutofit/>
          </a:bodyPr>
          <a:lstStyle/>
          <a:p>
            <a:r>
              <a:rPr lang="en-IN" sz="4000" dirty="0">
                <a:latin typeface="Times New Roman" pitchFamily="18" charset="0"/>
                <a:cs typeface="Times New Roman" pitchFamily="18" charset="0"/>
              </a:rPr>
              <a:t>Plagiarism Report of PPT</a:t>
            </a:r>
            <a:endParaRPr lang="en-IN" sz="4000" dirty="0"/>
          </a:p>
        </p:txBody>
      </p:sp>
      <p:pic>
        <p:nvPicPr>
          <p:cNvPr id="10" name="Content Placeholder 9">
            <a:extLst>
              <a:ext uri="{FF2B5EF4-FFF2-40B4-BE49-F238E27FC236}">
                <a16:creationId xmlns:a16="http://schemas.microsoft.com/office/drawing/2014/main" id="{F0D1EAB3-2FFA-5C38-1A1D-7B2C4F92ED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1680" y="1628800"/>
            <a:ext cx="5472608" cy="4153937"/>
          </a:xfrm>
        </p:spPr>
      </p:pic>
      <p:sp>
        <p:nvSpPr>
          <p:cNvPr id="4" name="Date Placeholder 3">
            <a:extLst>
              <a:ext uri="{FF2B5EF4-FFF2-40B4-BE49-F238E27FC236}">
                <a16:creationId xmlns:a16="http://schemas.microsoft.com/office/drawing/2014/main" id="{7993235D-B91B-6386-978D-BFF783A06CA7}"/>
              </a:ext>
            </a:extLst>
          </p:cNvPr>
          <p:cNvSpPr>
            <a:spLocks noGrp="1"/>
          </p:cNvSpPr>
          <p:nvPr>
            <p:ph type="dt" sz="half" idx="10"/>
          </p:nvPr>
        </p:nvSpPr>
        <p:spPr/>
        <p:txBody>
          <a:bodyPr/>
          <a:lstStyle/>
          <a:p>
            <a:fld id="{526DEE5C-195B-4209-9085-526B148D6B3E}" type="datetime1">
              <a:rPr lang="en-IN" smtClean="0"/>
              <a:t>28-04-2023</a:t>
            </a:fld>
            <a:endParaRPr lang="en-IN"/>
          </a:p>
        </p:txBody>
      </p:sp>
      <p:sp>
        <p:nvSpPr>
          <p:cNvPr id="5" name="Footer Placeholder 4">
            <a:extLst>
              <a:ext uri="{FF2B5EF4-FFF2-40B4-BE49-F238E27FC236}">
                <a16:creationId xmlns:a16="http://schemas.microsoft.com/office/drawing/2014/main" id="{2CE9572A-0FD7-0DD7-F8D9-53B43C1B9116}"/>
              </a:ext>
            </a:extLst>
          </p:cNvPr>
          <p:cNvSpPr>
            <a:spLocks noGrp="1"/>
          </p:cNvSpPr>
          <p:nvPr>
            <p:ph type="ftr" sz="quarter" idx="11"/>
          </p:nvPr>
        </p:nvSpPr>
        <p:spPr/>
        <p:txBody>
          <a:bodyPr/>
          <a:lstStyle/>
          <a:p>
            <a:r>
              <a:rPr lang="en-IN" dirty="0"/>
              <a:t>BATCH NO:118     DEPARTMENT OF COMPUTER SCIENCE &amp; ENGINEERING</a:t>
            </a:r>
          </a:p>
        </p:txBody>
      </p:sp>
      <p:sp>
        <p:nvSpPr>
          <p:cNvPr id="6" name="Slide Number Placeholder 5">
            <a:extLst>
              <a:ext uri="{FF2B5EF4-FFF2-40B4-BE49-F238E27FC236}">
                <a16:creationId xmlns:a16="http://schemas.microsoft.com/office/drawing/2014/main" id="{645CA6F9-61C7-8B2A-BCEB-33B8A81DC4CA}"/>
              </a:ext>
            </a:extLst>
          </p:cNvPr>
          <p:cNvSpPr>
            <a:spLocks noGrp="1"/>
          </p:cNvSpPr>
          <p:nvPr>
            <p:ph type="sldNum" sz="quarter" idx="12"/>
          </p:nvPr>
        </p:nvSpPr>
        <p:spPr/>
        <p:txBody>
          <a:bodyPr/>
          <a:lstStyle/>
          <a:p>
            <a:fld id="{669AD40C-E5A7-4132-A31D-54A4D1BB6E89}" type="slidenum">
              <a:rPr lang="en-IN" smtClean="0"/>
              <a:t>39</a:t>
            </a:fld>
            <a:endParaRPr lang="en-IN"/>
          </a:p>
        </p:txBody>
      </p:sp>
    </p:spTree>
    <p:extLst>
      <p:ext uri="{BB962C8B-B14F-4D97-AF65-F5344CB8AC3E}">
        <p14:creationId xmlns:p14="http://schemas.microsoft.com/office/powerpoint/2010/main" val="3497779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93"/>
            <a:ext cx="8229600" cy="1039091"/>
          </a:xfrm>
        </p:spPr>
        <p:txBody>
          <a:bodyPr/>
          <a:lstStyle/>
          <a:p>
            <a:pPr algn="l"/>
            <a:r>
              <a:rPr lang="en-IN" sz="2400" b="1" dirty="0">
                <a:latin typeface="Times New Roman" pitchFamily="18" charset="0"/>
                <a:cs typeface="Times New Roman" pitchFamily="18" charset="0"/>
              </a:rPr>
              <a:t>ABSTRACT</a:t>
            </a:r>
            <a:endParaRPr lang="en-IN" b="1"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dirty="0"/>
              <a:t>BATCH NO: 118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4</a:t>
            </a:fld>
            <a:endParaRPr lang="en-IN"/>
          </a:p>
        </p:txBody>
      </p:sp>
      <p:sp>
        <p:nvSpPr>
          <p:cNvPr id="6" name="Date Placeholder 5">
            <a:extLst>
              <a:ext uri="{FF2B5EF4-FFF2-40B4-BE49-F238E27FC236}">
                <a16:creationId xmlns:a16="http://schemas.microsoft.com/office/drawing/2014/main" id="{EB54FE56-E558-4C14-AA6C-7A5B80E16273}"/>
              </a:ext>
            </a:extLst>
          </p:cNvPr>
          <p:cNvSpPr>
            <a:spLocks noGrp="1"/>
          </p:cNvSpPr>
          <p:nvPr>
            <p:ph type="dt" sz="half" idx="10"/>
          </p:nvPr>
        </p:nvSpPr>
        <p:spPr/>
        <p:txBody>
          <a:bodyPr/>
          <a:lstStyle/>
          <a:p>
            <a:r>
              <a:rPr lang="en-US" dirty="0"/>
              <a:t>27-04-2023</a:t>
            </a:r>
            <a:endParaRPr lang="en-IN" dirty="0"/>
          </a:p>
          <a:p>
            <a:endParaRPr lang="en-IN" dirty="0"/>
          </a:p>
        </p:txBody>
      </p:sp>
      <p:sp>
        <p:nvSpPr>
          <p:cNvPr id="8" name="Content Placeholder 7">
            <a:extLst>
              <a:ext uri="{FF2B5EF4-FFF2-40B4-BE49-F238E27FC236}">
                <a16:creationId xmlns:a16="http://schemas.microsoft.com/office/drawing/2014/main" id="{B96F968A-D720-BD28-2588-7DF737175DAC}"/>
              </a:ext>
            </a:extLst>
          </p:cNvPr>
          <p:cNvSpPr>
            <a:spLocks noGrp="1"/>
          </p:cNvSpPr>
          <p:nvPr>
            <p:ph idx="1"/>
          </p:nvPr>
        </p:nvSpPr>
        <p:spPr>
          <a:xfrm>
            <a:off x="457200" y="1655185"/>
            <a:ext cx="8229600" cy="4525963"/>
          </a:xfrm>
        </p:spPr>
        <p:txBody>
          <a:bodyPr>
            <a:normAutofit fontScale="62500" lnSpcReduction="20000"/>
          </a:bodyPr>
          <a:lstStyle/>
          <a:p>
            <a:pPr marL="0" indent="0" algn="just">
              <a:lnSpc>
                <a:spcPct val="100000"/>
              </a:lnSpc>
              <a:spcAft>
                <a:spcPts val="800"/>
              </a:spcAft>
              <a:buNone/>
            </a:pP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Forest Fire Prediction is a key component of forest fire control. This is a major environmental problem that creates ecological destruction in the form of a threatened landscape of natural resources that disrupts the stability of the ecosystem, increases the risk for other natural hazards, and decreases resources such as water that causes global warming and water pollution. Fire Detection is a key element for controlling such incidents. Prediction of forest fire is expected to reduce the impact of forest fire in the future. Many fire detection algorithms are available with different approach towards the detection of fire. In the existing work processes the fire affected region is predicted based on the satellite images. To predict the occurrences of a forest fire the proposed system processes using the meteorological parameters such as temperature, rain, wind and humidity were used. Random forest regression and Hyperparameter tuning using Random Forest algorithm that combines multiple decision trees to make a more accurate prediction. In the case of forest fire prediction, the algorithm can take in various environmental and meteorological data such as temperature, humidity, wind speed, precipitation, and other variables that may affect forest fire risk.</a:t>
            </a:r>
          </a:p>
        </p:txBody>
      </p:sp>
    </p:spTree>
    <p:extLst>
      <p:ext uri="{BB962C8B-B14F-4D97-AF65-F5344CB8AC3E}">
        <p14:creationId xmlns:p14="http://schemas.microsoft.com/office/powerpoint/2010/main" val="14208001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C4508-478A-04B0-E2B5-187075B57501}"/>
              </a:ext>
            </a:extLst>
          </p:cNvPr>
          <p:cNvSpPr>
            <a:spLocks noGrp="1"/>
          </p:cNvSpPr>
          <p:nvPr>
            <p:ph type="title"/>
          </p:nvPr>
        </p:nvSpPr>
        <p:spPr>
          <a:xfrm>
            <a:off x="0" y="353774"/>
            <a:ext cx="8229600" cy="1143000"/>
          </a:xfrm>
        </p:spPr>
        <p:txBody>
          <a:bodyPr>
            <a:normAutofit/>
          </a:bodyPr>
          <a:lstStyle/>
          <a:p>
            <a:r>
              <a:rPr lang="en-US" sz="4000" dirty="0">
                <a:latin typeface="Times New Roman" panose="02020603050405020304" pitchFamily="18" charset="0"/>
                <a:cs typeface="Times New Roman" panose="02020603050405020304" pitchFamily="18" charset="0"/>
              </a:rPr>
              <a:t>Photos in Industry</a:t>
            </a:r>
            <a:endParaRPr lang="en-IN" sz="4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341347C-1034-B96D-EFF6-60BA9D289615}"/>
              </a:ext>
            </a:extLst>
          </p:cNvPr>
          <p:cNvSpPr>
            <a:spLocks noGrp="1"/>
          </p:cNvSpPr>
          <p:nvPr>
            <p:ph type="dt" sz="half" idx="10"/>
          </p:nvPr>
        </p:nvSpPr>
        <p:spPr/>
        <p:txBody>
          <a:bodyPr/>
          <a:lstStyle/>
          <a:p>
            <a:fld id="{526DEE5C-195B-4209-9085-526B148D6B3E}" type="datetime1">
              <a:rPr lang="en-IN" smtClean="0"/>
              <a:t>28-04-2023</a:t>
            </a:fld>
            <a:endParaRPr lang="en-IN"/>
          </a:p>
        </p:txBody>
      </p:sp>
      <p:sp>
        <p:nvSpPr>
          <p:cNvPr id="5" name="Footer Placeholder 4">
            <a:extLst>
              <a:ext uri="{FF2B5EF4-FFF2-40B4-BE49-F238E27FC236}">
                <a16:creationId xmlns:a16="http://schemas.microsoft.com/office/drawing/2014/main" id="{C111331A-B17F-2633-CD7B-62DA1BD1DE6E}"/>
              </a:ext>
            </a:extLst>
          </p:cNvPr>
          <p:cNvSpPr>
            <a:spLocks noGrp="1"/>
          </p:cNvSpPr>
          <p:nvPr>
            <p:ph type="ftr" sz="quarter" idx="11"/>
          </p:nvPr>
        </p:nvSpPr>
        <p:spPr/>
        <p:txBody>
          <a:bodyPr/>
          <a:lstStyle/>
          <a:p>
            <a:r>
              <a:rPr lang="en-IN" dirty="0"/>
              <a:t>BATCH NO:  118   DEPARTMENT OF COMPUTER SCIENCE &amp; ENGINEERING</a:t>
            </a:r>
          </a:p>
        </p:txBody>
      </p:sp>
      <p:sp>
        <p:nvSpPr>
          <p:cNvPr id="6" name="Slide Number Placeholder 5">
            <a:extLst>
              <a:ext uri="{FF2B5EF4-FFF2-40B4-BE49-F238E27FC236}">
                <a16:creationId xmlns:a16="http://schemas.microsoft.com/office/drawing/2014/main" id="{E766EBAC-92E4-077B-4F3C-7B447A3AEE8C}"/>
              </a:ext>
            </a:extLst>
          </p:cNvPr>
          <p:cNvSpPr>
            <a:spLocks noGrp="1"/>
          </p:cNvSpPr>
          <p:nvPr>
            <p:ph type="sldNum" sz="quarter" idx="12"/>
          </p:nvPr>
        </p:nvSpPr>
        <p:spPr/>
        <p:txBody>
          <a:bodyPr/>
          <a:lstStyle/>
          <a:p>
            <a:fld id="{669AD40C-E5A7-4132-A31D-54A4D1BB6E89}" type="slidenum">
              <a:rPr lang="en-IN" smtClean="0"/>
              <a:t>40</a:t>
            </a:fld>
            <a:endParaRPr lang="en-IN"/>
          </a:p>
        </p:txBody>
      </p:sp>
      <p:pic>
        <p:nvPicPr>
          <p:cNvPr id="12" name="Content Placeholder 11">
            <a:extLst>
              <a:ext uri="{FF2B5EF4-FFF2-40B4-BE49-F238E27FC236}">
                <a16:creationId xmlns:a16="http://schemas.microsoft.com/office/drawing/2014/main" id="{D7A2335F-CC3D-4E37-B0A9-C83C19A806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2392" y="1841262"/>
            <a:ext cx="7859216" cy="4091464"/>
          </a:xfrm>
        </p:spPr>
      </p:pic>
    </p:spTree>
    <p:extLst>
      <p:ext uri="{BB962C8B-B14F-4D97-AF65-F5344CB8AC3E}">
        <p14:creationId xmlns:p14="http://schemas.microsoft.com/office/powerpoint/2010/main" val="10961811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1DA0D-0096-C743-0B27-1C838563A4A5}"/>
              </a:ext>
            </a:extLst>
          </p:cNvPr>
          <p:cNvSpPr>
            <a:spLocks noGrp="1"/>
          </p:cNvSpPr>
          <p:nvPr>
            <p:ph type="title"/>
          </p:nvPr>
        </p:nvSpPr>
        <p:spPr>
          <a:xfrm>
            <a:off x="443880" y="588566"/>
            <a:ext cx="8229600" cy="1143000"/>
          </a:xfrm>
        </p:spPr>
        <p:txBody>
          <a:bodyPr>
            <a:normAutofit fontScale="90000"/>
          </a:bodyPr>
          <a:lstStyle/>
          <a:p>
            <a:r>
              <a:rPr lang="en-US" sz="4900" dirty="0"/>
              <a:t>Poster Presentation</a:t>
            </a:r>
            <a:br>
              <a:rPr lang="en-US" dirty="0"/>
            </a:br>
            <a:endParaRPr lang="en-IN" dirty="0"/>
          </a:p>
        </p:txBody>
      </p:sp>
      <p:sp>
        <p:nvSpPr>
          <p:cNvPr id="4" name="Date Placeholder 3">
            <a:extLst>
              <a:ext uri="{FF2B5EF4-FFF2-40B4-BE49-F238E27FC236}">
                <a16:creationId xmlns:a16="http://schemas.microsoft.com/office/drawing/2014/main" id="{D2020F4C-B8D6-30AD-B660-CBDC28619F8D}"/>
              </a:ext>
            </a:extLst>
          </p:cNvPr>
          <p:cNvSpPr>
            <a:spLocks noGrp="1"/>
          </p:cNvSpPr>
          <p:nvPr>
            <p:ph type="dt" sz="half" idx="10"/>
          </p:nvPr>
        </p:nvSpPr>
        <p:spPr/>
        <p:txBody>
          <a:bodyPr/>
          <a:lstStyle/>
          <a:p>
            <a:fld id="{526DEE5C-195B-4209-9085-526B148D6B3E}" type="datetime1">
              <a:rPr lang="en-IN" smtClean="0"/>
              <a:t>28-04-2023</a:t>
            </a:fld>
            <a:endParaRPr lang="en-IN"/>
          </a:p>
        </p:txBody>
      </p:sp>
      <p:sp>
        <p:nvSpPr>
          <p:cNvPr id="5" name="Footer Placeholder 4">
            <a:extLst>
              <a:ext uri="{FF2B5EF4-FFF2-40B4-BE49-F238E27FC236}">
                <a16:creationId xmlns:a16="http://schemas.microsoft.com/office/drawing/2014/main" id="{CECB8C3C-C6D5-279B-B65F-E7848A086506}"/>
              </a:ext>
            </a:extLst>
          </p:cNvPr>
          <p:cNvSpPr>
            <a:spLocks noGrp="1"/>
          </p:cNvSpPr>
          <p:nvPr>
            <p:ph type="ftr" sz="quarter" idx="11"/>
          </p:nvPr>
        </p:nvSpPr>
        <p:spPr/>
        <p:txBody>
          <a:bodyPr/>
          <a:lstStyle/>
          <a:p>
            <a:r>
              <a:rPr lang="en-IN" dirty="0"/>
              <a:t>BATCH NO:118     DEPARTMENT OF COMPUTER SCIENCE &amp; ENGINEERING</a:t>
            </a:r>
          </a:p>
        </p:txBody>
      </p:sp>
      <p:sp>
        <p:nvSpPr>
          <p:cNvPr id="6" name="Slide Number Placeholder 5">
            <a:extLst>
              <a:ext uri="{FF2B5EF4-FFF2-40B4-BE49-F238E27FC236}">
                <a16:creationId xmlns:a16="http://schemas.microsoft.com/office/drawing/2014/main" id="{1A8A38BF-ED0B-D84A-D1DB-2C2150DF67CA}"/>
              </a:ext>
            </a:extLst>
          </p:cNvPr>
          <p:cNvSpPr>
            <a:spLocks noGrp="1"/>
          </p:cNvSpPr>
          <p:nvPr>
            <p:ph type="sldNum" sz="quarter" idx="12"/>
          </p:nvPr>
        </p:nvSpPr>
        <p:spPr/>
        <p:txBody>
          <a:bodyPr/>
          <a:lstStyle/>
          <a:p>
            <a:fld id="{669AD40C-E5A7-4132-A31D-54A4D1BB6E89}" type="slidenum">
              <a:rPr lang="en-IN" smtClean="0"/>
              <a:t>41</a:t>
            </a:fld>
            <a:endParaRPr lang="en-IN"/>
          </a:p>
        </p:txBody>
      </p:sp>
      <p:pic>
        <p:nvPicPr>
          <p:cNvPr id="11" name="Content Placeholder 10">
            <a:extLst>
              <a:ext uri="{FF2B5EF4-FFF2-40B4-BE49-F238E27FC236}">
                <a16:creationId xmlns:a16="http://schemas.microsoft.com/office/drawing/2014/main" id="{D7888392-DBEF-552B-5012-48BF636AC1C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34355" y="1700808"/>
            <a:ext cx="8229600" cy="4114800"/>
          </a:xfrm>
        </p:spPr>
      </p:pic>
    </p:spTree>
    <p:extLst>
      <p:ext uri="{BB962C8B-B14F-4D97-AF65-F5344CB8AC3E}">
        <p14:creationId xmlns:p14="http://schemas.microsoft.com/office/powerpoint/2010/main" val="20390883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BB578D-4066-660C-7726-9EF3235B2F83}"/>
              </a:ext>
            </a:extLst>
          </p:cNvPr>
          <p:cNvSpPr>
            <a:spLocks noGrp="1"/>
          </p:cNvSpPr>
          <p:nvPr>
            <p:ph idx="1"/>
          </p:nvPr>
        </p:nvSpPr>
        <p:spPr>
          <a:xfrm>
            <a:off x="2123728" y="2780929"/>
            <a:ext cx="5328592" cy="1440160"/>
          </a:xfrm>
        </p:spPr>
        <p:txBody>
          <a:bodyPr>
            <a:normAutofit/>
          </a:bodyPr>
          <a:lstStyle/>
          <a:p>
            <a:pPr marL="0" indent="0">
              <a:buNone/>
            </a:pPr>
            <a:r>
              <a:rPr lang="en-US" sz="7200" dirty="0"/>
              <a:t>THANK YOU</a:t>
            </a:r>
            <a:endParaRPr lang="en-IN" sz="7200" dirty="0"/>
          </a:p>
        </p:txBody>
      </p:sp>
      <p:sp>
        <p:nvSpPr>
          <p:cNvPr id="4" name="Date Placeholder 3">
            <a:extLst>
              <a:ext uri="{FF2B5EF4-FFF2-40B4-BE49-F238E27FC236}">
                <a16:creationId xmlns:a16="http://schemas.microsoft.com/office/drawing/2014/main" id="{DD231035-F1E7-C3B6-24A3-4AAE981CE9C3}"/>
              </a:ext>
            </a:extLst>
          </p:cNvPr>
          <p:cNvSpPr>
            <a:spLocks noGrp="1"/>
          </p:cNvSpPr>
          <p:nvPr>
            <p:ph type="dt" sz="half" idx="10"/>
          </p:nvPr>
        </p:nvSpPr>
        <p:spPr/>
        <p:txBody>
          <a:bodyPr/>
          <a:lstStyle/>
          <a:p>
            <a:fld id="{526DEE5C-195B-4209-9085-526B148D6B3E}" type="datetime1">
              <a:rPr lang="en-IN" smtClean="0"/>
              <a:t>28-04-2023</a:t>
            </a:fld>
            <a:endParaRPr lang="en-IN"/>
          </a:p>
        </p:txBody>
      </p:sp>
      <p:sp>
        <p:nvSpPr>
          <p:cNvPr id="5" name="Footer Placeholder 4">
            <a:extLst>
              <a:ext uri="{FF2B5EF4-FFF2-40B4-BE49-F238E27FC236}">
                <a16:creationId xmlns:a16="http://schemas.microsoft.com/office/drawing/2014/main" id="{3F341E8A-A048-BCCB-D9CD-A72DAAC5DA67}"/>
              </a:ext>
            </a:extLst>
          </p:cNvPr>
          <p:cNvSpPr>
            <a:spLocks noGrp="1"/>
          </p:cNvSpPr>
          <p:nvPr>
            <p:ph type="ftr" sz="quarter" idx="11"/>
          </p:nvPr>
        </p:nvSpPr>
        <p:spPr/>
        <p:txBody>
          <a:bodyPr/>
          <a:lstStyle/>
          <a:p>
            <a:r>
              <a:rPr lang="en-IN" dirty="0"/>
              <a:t>BATCH NO: 118    DEPARTMENT OF COMPUTER SCIENCE &amp; ENGINEERING</a:t>
            </a:r>
          </a:p>
        </p:txBody>
      </p:sp>
      <p:sp>
        <p:nvSpPr>
          <p:cNvPr id="6" name="Slide Number Placeholder 5">
            <a:extLst>
              <a:ext uri="{FF2B5EF4-FFF2-40B4-BE49-F238E27FC236}">
                <a16:creationId xmlns:a16="http://schemas.microsoft.com/office/drawing/2014/main" id="{8E9ACEA8-5019-4283-B30F-2E2DCF6A6026}"/>
              </a:ext>
            </a:extLst>
          </p:cNvPr>
          <p:cNvSpPr>
            <a:spLocks noGrp="1"/>
          </p:cNvSpPr>
          <p:nvPr>
            <p:ph type="sldNum" sz="quarter" idx="12"/>
          </p:nvPr>
        </p:nvSpPr>
        <p:spPr/>
        <p:txBody>
          <a:bodyPr/>
          <a:lstStyle/>
          <a:p>
            <a:fld id="{669AD40C-E5A7-4132-A31D-54A4D1BB6E89}" type="slidenum">
              <a:rPr lang="en-IN" smtClean="0"/>
              <a:t>42</a:t>
            </a:fld>
            <a:endParaRPr lang="en-IN"/>
          </a:p>
        </p:txBody>
      </p:sp>
    </p:spTree>
    <p:extLst>
      <p:ext uri="{BB962C8B-B14F-4D97-AF65-F5344CB8AC3E}">
        <p14:creationId xmlns:p14="http://schemas.microsoft.com/office/powerpoint/2010/main" val="3010262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itchFamily="18" charset="0"/>
                <a:cs typeface="Times New Roman" pitchFamily="18" charset="0"/>
              </a:rPr>
              <a:t>OBJECTIVES</a:t>
            </a:r>
            <a:r>
              <a:rPr lang="en-IN" dirty="0"/>
              <a:t> </a:t>
            </a:r>
          </a:p>
        </p:txBody>
      </p:sp>
      <p:sp>
        <p:nvSpPr>
          <p:cNvPr id="3" name="Content Placeholder 2"/>
          <p:cNvSpPr>
            <a:spLocks noGrp="1"/>
          </p:cNvSpPr>
          <p:nvPr>
            <p:ph idx="1"/>
          </p:nvPr>
        </p:nvSpPr>
        <p:spPr>
          <a:xfrm>
            <a:off x="457200" y="1600200"/>
            <a:ext cx="8579296" cy="4525963"/>
          </a:xfrm>
        </p:spPr>
        <p:txBody>
          <a:bodyPr>
            <a:normAutofit fontScale="85000" lnSpcReduction="20000"/>
          </a:bodyPr>
          <a:lstStyle/>
          <a:p>
            <a:r>
              <a:rPr lang="en-IN" sz="2400" b="1" dirty="0">
                <a:latin typeface="Times New Roman" pitchFamily="18" charset="0"/>
                <a:cs typeface="Times New Roman" pitchFamily="18" charset="0"/>
              </a:rPr>
              <a:t>Aim of the project </a:t>
            </a:r>
            <a:r>
              <a:rPr lang="en-IN" sz="2000" dirty="0">
                <a:latin typeface="Times New Roman" pitchFamily="18" charset="0"/>
                <a:cs typeface="Times New Roman" pitchFamily="18" charset="0"/>
              </a:rPr>
              <a:t>:</a:t>
            </a:r>
          </a:p>
          <a:p>
            <a:pPr marL="0" indent="0">
              <a:lnSpc>
                <a:spcPct val="120000"/>
              </a:lnSpc>
              <a:buNone/>
            </a:pPr>
            <a:r>
              <a:rPr lang="en-IN" sz="2400" dirty="0">
                <a:latin typeface="Times New Roman" panose="02020603050405020304" pitchFamily="18" charset="0"/>
                <a:cs typeface="Times New Roman" pitchFamily="18" charset="0"/>
              </a:rPr>
              <a:t>The Aim of the Project is to d</a:t>
            </a:r>
            <a:r>
              <a:rPr lang="en-US" sz="2400" dirty="0" err="1">
                <a:latin typeface="Times New Roman" panose="02020603050405020304" pitchFamily="18" charset="0"/>
                <a:cs typeface="Times New Roman" pitchFamily="18" charset="0"/>
              </a:rPr>
              <a:t>evelop</a:t>
            </a:r>
            <a:r>
              <a:rPr lang="en-US" sz="2400" dirty="0">
                <a:latin typeface="Times New Roman" panose="02020603050405020304" pitchFamily="18" charset="0"/>
                <a:cs typeface="Times New Roman" pitchFamily="18" charset="0"/>
              </a:rPr>
              <a:t> a reliable and accurate algorithm that can predict the likelihood and severity of forest fires in a given area based on relevant environmental factors, such as temperature, humidity, wind speed, and vegetation cover. By providing early warning of potential forest fires, this algorithm could help reduce the damage caused by wildfires and improve response times for emergency services, thereby enhancing public safety and protecting valuable natural resources.</a:t>
            </a:r>
            <a:r>
              <a:rPr lang="en-US" sz="2400" b="1" dirty="0">
                <a:latin typeface="Times New Roman" panose="02020603050405020304" pitchFamily="18" charset="0"/>
                <a:cs typeface="Times New Roman" pitchFamily="18" charset="0"/>
              </a:rPr>
              <a:t> </a:t>
            </a:r>
            <a:endParaRPr lang="en-IN" sz="2400" b="1" dirty="0">
              <a:latin typeface="Times New Roman" panose="02020603050405020304" pitchFamily="18" charset="0"/>
              <a:cs typeface="Times New Roman" pitchFamily="18" charset="0"/>
            </a:endParaRPr>
          </a:p>
          <a:p>
            <a:pPr marL="0" indent="0">
              <a:buNone/>
            </a:pPr>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r>
              <a:rPr lang="en-IN" sz="2400" b="1" dirty="0">
                <a:latin typeface="Times New Roman" pitchFamily="18" charset="0"/>
                <a:cs typeface="Times New Roman" pitchFamily="18" charset="0"/>
              </a:rPr>
              <a:t>Scope of the project :</a:t>
            </a:r>
          </a:p>
          <a:p>
            <a:pPr marL="0" indent="0" algn="just">
              <a:buNone/>
            </a:pPr>
            <a:r>
              <a:rPr lang="en-US" sz="2200" dirty="0">
                <a:latin typeface="Times New Roman" pitchFamily="18" charset="0"/>
                <a:cs typeface="Times New Roman" pitchFamily="18" charset="0"/>
              </a:rPr>
              <a:t>This study uses machine learning techniques to forecast forest fires . For more accuracy, this project employs a random forest regressor. Training and test data will be separated from the forest fire exploration dataset. The model for supervised learning receives input from the training data.</a:t>
            </a:r>
            <a:endParaRPr lang="en-IN" sz="22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dirty="0"/>
              <a:t>BATCH NO:118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5</a:t>
            </a:fld>
            <a:endParaRPr lang="en-IN"/>
          </a:p>
        </p:txBody>
      </p:sp>
      <p:sp>
        <p:nvSpPr>
          <p:cNvPr id="6" name="Date Placeholder 5">
            <a:extLst>
              <a:ext uri="{FF2B5EF4-FFF2-40B4-BE49-F238E27FC236}">
                <a16:creationId xmlns:a16="http://schemas.microsoft.com/office/drawing/2014/main" id="{D9D9D793-975B-4ACD-846C-B06976F5C8D0}"/>
              </a:ext>
            </a:extLst>
          </p:cNvPr>
          <p:cNvSpPr>
            <a:spLocks noGrp="1"/>
          </p:cNvSpPr>
          <p:nvPr>
            <p:ph type="dt" sz="half" idx="10"/>
          </p:nvPr>
        </p:nvSpPr>
        <p:spPr/>
        <p:txBody>
          <a:bodyPr/>
          <a:lstStyle/>
          <a:p>
            <a:r>
              <a:rPr lang="en-US" dirty="0"/>
              <a:t>27-04-2023</a:t>
            </a:r>
            <a:endParaRPr lang="en-IN" dirty="0"/>
          </a:p>
          <a:p>
            <a:endParaRPr lang="en-IN" dirty="0"/>
          </a:p>
        </p:txBody>
      </p:sp>
    </p:spTree>
    <p:extLst>
      <p:ext uri="{BB962C8B-B14F-4D97-AF65-F5344CB8AC3E}">
        <p14:creationId xmlns:p14="http://schemas.microsoft.com/office/powerpoint/2010/main" val="4100536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488"/>
            <a:ext cx="8229600" cy="1143000"/>
          </a:xfrm>
        </p:spPr>
        <p:txBody>
          <a:bodyPr/>
          <a:lstStyle/>
          <a:p>
            <a:pPr algn="l"/>
            <a:r>
              <a:rPr lang="en-IN" sz="2400" b="1" dirty="0">
                <a:latin typeface="Times New Roman" pitchFamily="18" charset="0"/>
                <a:cs typeface="Times New Roman" pitchFamily="18" charset="0"/>
              </a:rPr>
              <a:t>INTRODUCTION</a:t>
            </a:r>
            <a:endParaRPr lang="en-IN" dirty="0"/>
          </a:p>
        </p:txBody>
      </p:sp>
      <p:sp>
        <p:nvSpPr>
          <p:cNvPr id="4" name="Footer Placeholder 3"/>
          <p:cNvSpPr>
            <a:spLocks noGrp="1"/>
          </p:cNvSpPr>
          <p:nvPr>
            <p:ph type="ftr" sz="quarter" idx="11"/>
          </p:nvPr>
        </p:nvSpPr>
        <p:spPr/>
        <p:txBody>
          <a:bodyPr/>
          <a:lstStyle/>
          <a:p>
            <a:r>
              <a:rPr lang="en-IN" dirty="0"/>
              <a:t>BATCH NO: 118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6</a:t>
            </a:fld>
            <a:endParaRPr lang="en-IN"/>
          </a:p>
        </p:txBody>
      </p:sp>
      <p:sp>
        <p:nvSpPr>
          <p:cNvPr id="3" name="Date Placeholder 2">
            <a:extLst>
              <a:ext uri="{FF2B5EF4-FFF2-40B4-BE49-F238E27FC236}">
                <a16:creationId xmlns:a16="http://schemas.microsoft.com/office/drawing/2014/main" id="{652CEE95-A3D7-434B-83C9-A1DFDA207BDF}"/>
              </a:ext>
            </a:extLst>
          </p:cNvPr>
          <p:cNvSpPr>
            <a:spLocks noGrp="1"/>
          </p:cNvSpPr>
          <p:nvPr>
            <p:ph type="dt" sz="half" idx="10"/>
          </p:nvPr>
        </p:nvSpPr>
        <p:spPr/>
        <p:txBody>
          <a:bodyPr/>
          <a:lstStyle/>
          <a:p>
            <a:r>
              <a:rPr lang="en-US" dirty="0"/>
              <a:t>27-04-2023</a:t>
            </a:r>
            <a:endParaRPr lang="en-IN" dirty="0"/>
          </a:p>
          <a:p>
            <a:endParaRPr lang="en-IN" dirty="0"/>
          </a:p>
        </p:txBody>
      </p:sp>
      <p:sp>
        <p:nvSpPr>
          <p:cNvPr id="7" name="TextBox 6">
            <a:extLst>
              <a:ext uri="{FF2B5EF4-FFF2-40B4-BE49-F238E27FC236}">
                <a16:creationId xmlns:a16="http://schemas.microsoft.com/office/drawing/2014/main" id="{1054494F-85F5-FCC3-487B-2EB0141D1C1F}"/>
              </a:ext>
            </a:extLst>
          </p:cNvPr>
          <p:cNvSpPr txBox="1"/>
          <p:nvPr/>
        </p:nvSpPr>
        <p:spPr>
          <a:xfrm>
            <a:off x="89756" y="1489665"/>
            <a:ext cx="8964488" cy="4708981"/>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	Forest fires (also known as wildfires) are one of the recent calamities that occur most often. Several acres of forest are being burned as a result of these flames. The primary causes of forest fires are global warming because of the  a rise in the earth's average temperature and carelessness on the part of people. Forest fires are brought on by human activities like animal husbandry and agriculture in Africa ,</a:t>
            </a:r>
            <a:r>
              <a:rPr lang="en-US" sz="2000" dirty="0" err="1">
                <a:latin typeface="Times New Roman" panose="02020603050405020304" pitchFamily="18" charset="0"/>
                <a:cs typeface="Times New Roman" panose="02020603050405020304" pitchFamily="18" charset="0"/>
              </a:rPr>
              <a:t>india</a:t>
            </a:r>
            <a:r>
              <a:rPr lang="en-US" sz="2000" dirty="0">
                <a:latin typeface="Times New Roman" panose="02020603050405020304" pitchFamily="18" charset="0"/>
                <a:cs typeface="Times New Roman" panose="02020603050405020304" pitchFamily="18" charset="0"/>
              </a:rPr>
              <a:t> . The spread of flames may now be predicted using a variety of technologies, including mathematical and physical models. In order to specify and forecast fire development in various places, these models rely on data collecting during forest fires, modelling, and lab </a:t>
            </a:r>
            <a:r>
              <a:rPr lang="en-US" sz="2000" dirty="0" err="1">
                <a:latin typeface="Times New Roman" panose="02020603050405020304" pitchFamily="18" charset="0"/>
                <a:cs typeface="Times New Roman" panose="02020603050405020304" pitchFamily="18" charset="0"/>
              </a:rPr>
              <a:t>experimentation.The</a:t>
            </a:r>
            <a:r>
              <a:rPr lang="en-US" sz="2000" dirty="0">
                <a:latin typeface="Times New Roman" panose="02020603050405020304" pitchFamily="18" charset="0"/>
                <a:cs typeface="Times New Roman" panose="02020603050405020304" pitchFamily="18" charset="0"/>
              </a:rPr>
              <a:t> spread of flames may now be predicted using a variety of technologies, including mathematical and physical models. For the purpose of describing and forecasting fire growth in several places, these models rely on data gathered during forest fires, modelling, and lab trials. In recent years, simulation tools have been employed to forecast forest fires, however these systems have encountered issues with data quality and tool execution time. A form of artificial intelligence called machine learning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5441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itchFamily="18" charset="0"/>
                <a:cs typeface="Times New Roman" pitchFamily="18" charset="0"/>
              </a:rPr>
              <a:t>LITERATURE REVIEW</a:t>
            </a:r>
            <a:endParaRPr lang="en-IN" dirty="0"/>
          </a:p>
        </p:txBody>
      </p:sp>
      <p:sp>
        <p:nvSpPr>
          <p:cNvPr id="4" name="Footer Placeholder 3"/>
          <p:cNvSpPr>
            <a:spLocks noGrp="1"/>
          </p:cNvSpPr>
          <p:nvPr>
            <p:ph type="ftr" sz="quarter" idx="11"/>
          </p:nvPr>
        </p:nvSpPr>
        <p:spPr/>
        <p:txBody>
          <a:bodyPr/>
          <a:lstStyle/>
          <a:p>
            <a:r>
              <a:rPr lang="en-IN" dirty="0"/>
              <a:t>BATCH NO:  118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7</a:t>
            </a:fld>
            <a:endParaRPr lang="en-IN"/>
          </a:p>
        </p:txBody>
      </p:sp>
      <p:sp>
        <p:nvSpPr>
          <p:cNvPr id="8" name="Content Placeholder 2"/>
          <p:cNvSpPr>
            <a:spLocks noGrp="1"/>
          </p:cNvSpPr>
          <p:nvPr>
            <p:ph idx="1"/>
          </p:nvPr>
        </p:nvSpPr>
        <p:spPr>
          <a:xfrm>
            <a:off x="457200" y="1600200"/>
            <a:ext cx="8229600" cy="4525963"/>
          </a:xfrm>
        </p:spPr>
        <p:txBody>
          <a:bodyPr>
            <a:normAutofit/>
          </a:bodyPr>
          <a:lstStyle/>
          <a:p>
            <a:r>
              <a:rPr lang="en-US" sz="2000" b="1" dirty="0">
                <a:latin typeface="Times New Roman" pitchFamily="18" charset="0"/>
                <a:cs typeface="Times New Roman" pitchFamily="18" charset="0"/>
              </a:rPr>
              <a:t>Javed, S., Hussain, M., Riaz, S., &amp; Abbas, Q. (2020). Forest Fire Prediction Using Machine Learning and Internet of Things. </a:t>
            </a:r>
          </a:p>
          <a:p>
            <a:pPr marL="0" indent="0">
              <a:buNone/>
            </a:pPr>
            <a:endParaRPr lang="en-US" sz="2000" dirty="0">
              <a:latin typeface="Times New Roman" pitchFamily="18" charset="0"/>
              <a:cs typeface="Times New Roman" pitchFamily="18" charset="0"/>
            </a:endParaRPr>
          </a:p>
          <a:p>
            <a:pPr marL="0" indent="0" algn="just">
              <a:buNone/>
            </a:pPr>
            <a:r>
              <a:rPr lang="en-US" sz="2000" dirty="0">
                <a:latin typeface="Times New Roman" pitchFamily="18" charset="0"/>
                <a:cs typeface="Times New Roman" pitchFamily="18" charset="0"/>
              </a:rPr>
              <a:t>This paper proposes a forest fire prediction system using machine learning and internet of things (IoT) technologies. The system collects real-time environmental data using IoT sensors and feeds it into machine learning algorithms for prediction. The authors demonstrate the effectiveness of their approach through experimental results.</a:t>
            </a:r>
          </a:p>
          <a:p>
            <a:pPr marL="0" indent="0" algn="just">
              <a:buNone/>
            </a:pPr>
            <a:endParaRPr lang="en-US" sz="2000" dirty="0">
              <a:latin typeface="Times New Roman" pitchFamily="18" charset="0"/>
              <a:cs typeface="Times New Roman" pitchFamily="18" charset="0"/>
            </a:endParaRPr>
          </a:p>
          <a:p>
            <a:pPr marL="0" indent="0" algn="just">
              <a:buNone/>
            </a:pPr>
            <a:endParaRPr lang="en-IN" sz="2000" dirty="0">
              <a:latin typeface="Times New Roman" pitchFamily="18" charset="0"/>
              <a:cs typeface="Times New Roman" pitchFamily="18" charset="0"/>
            </a:endParaRPr>
          </a:p>
        </p:txBody>
      </p:sp>
      <p:sp>
        <p:nvSpPr>
          <p:cNvPr id="3" name="Date Placeholder 2">
            <a:extLst>
              <a:ext uri="{FF2B5EF4-FFF2-40B4-BE49-F238E27FC236}">
                <a16:creationId xmlns:a16="http://schemas.microsoft.com/office/drawing/2014/main" id="{18B0BC8C-9D88-4629-A536-251C523F783F}"/>
              </a:ext>
            </a:extLst>
          </p:cNvPr>
          <p:cNvSpPr>
            <a:spLocks noGrp="1"/>
          </p:cNvSpPr>
          <p:nvPr>
            <p:ph type="dt" sz="half" idx="10"/>
          </p:nvPr>
        </p:nvSpPr>
        <p:spPr/>
        <p:txBody>
          <a:bodyPr/>
          <a:lstStyle/>
          <a:p>
            <a:r>
              <a:rPr lang="en-US" dirty="0"/>
              <a:t>27-04-2023</a:t>
            </a:r>
            <a:endParaRPr lang="en-IN" dirty="0"/>
          </a:p>
          <a:p>
            <a:endParaRPr lang="en-IN" dirty="0"/>
          </a:p>
        </p:txBody>
      </p:sp>
    </p:spTree>
    <p:extLst>
      <p:ext uri="{BB962C8B-B14F-4D97-AF65-F5344CB8AC3E}">
        <p14:creationId xmlns:p14="http://schemas.microsoft.com/office/powerpoint/2010/main" val="2196921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itchFamily="18" charset="0"/>
                <a:cs typeface="Times New Roman" pitchFamily="18" charset="0"/>
              </a:rPr>
              <a:t>LITERATURE REVIEW</a:t>
            </a:r>
            <a:endParaRPr lang="en-IN" dirty="0"/>
          </a:p>
        </p:txBody>
      </p:sp>
      <p:sp>
        <p:nvSpPr>
          <p:cNvPr id="4" name="Footer Placeholder 3"/>
          <p:cNvSpPr>
            <a:spLocks noGrp="1"/>
          </p:cNvSpPr>
          <p:nvPr>
            <p:ph type="ftr" sz="quarter" idx="11"/>
          </p:nvPr>
        </p:nvSpPr>
        <p:spPr/>
        <p:txBody>
          <a:bodyPr/>
          <a:lstStyle/>
          <a:p>
            <a:r>
              <a:rPr lang="en-IN" dirty="0"/>
              <a:t>BATCH NO:118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8</a:t>
            </a:fld>
            <a:endParaRPr lang="en-IN"/>
          </a:p>
        </p:txBody>
      </p:sp>
      <p:sp>
        <p:nvSpPr>
          <p:cNvPr id="8" name="Content Placeholder 2"/>
          <p:cNvSpPr>
            <a:spLocks noGrp="1"/>
          </p:cNvSpPr>
          <p:nvPr>
            <p:ph idx="1"/>
          </p:nvPr>
        </p:nvSpPr>
        <p:spPr>
          <a:xfrm>
            <a:off x="457200" y="1600200"/>
            <a:ext cx="8229600" cy="4525963"/>
          </a:xfrm>
        </p:spPr>
        <p:txBody>
          <a:bodyPr>
            <a:normAutofit/>
          </a:bodyPr>
          <a:lstStyle/>
          <a:p>
            <a:r>
              <a:rPr lang="en-US" sz="2000" b="1" dirty="0">
                <a:latin typeface="Times New Roman" pitchFamily="18" charset="0"/>
                <a:cs typeface="Times New Roman" pitchFamily="18" charset="0"/>
              </a:rPr>
              <a:t>Gao, X., Wei, Y., &amp; Zhao, Y. (2020). "Forest fire detection based on deep learning and multiple features“.</a:t>
            </a:r>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a:p>
            <a:pPr marL="0" indent="0" algn="just">
              <a:buNone/>
            </a:pPr>
            <a:r>
              <a:rPr lang="en-US" sz="2000" dirty="0">
                <a:latin typeface="Times New Roman" pitchFamily="18" charset="0"/>
                <a:cs typeface="Times New Roman" pitchFamily="18" charset="0"/>
              </a:rPr>
              <a:t>In this paper, the authors propose a forest fire detection system based on deep learning and multiple features. The system uses convolutional neural networks (CNN) to extract features from images and then employs support vector machines (SVM) to classify the images. The results show that the proposed system outperforms other methods in terms of accuracy and efficiency.</a:t>
            </a:r>
            <a:endParaRPr lang="en-IN" sz="2000" dirty="0">
              <a:latin typeface="Times New Roman" pitchFamily="18" charset="0"/>
              <a:cs typeface="Times New Roman" pitchFamily="18" charset="0"/>
            </a:endParaRPr>
          </a:p>
        </p:txBody>
      </p:sp>
      <p:sp>
        <p:nvSpPr>
          <p:cNvPr id="3" name="Date Placeholder 2">
            <a:extLst>
              <a:ext uri="{FF2B5EF4-FFF2-40B4-BE49-F238E27FC236}">
                <a16:creationId xmlns:a16="http://schemas.microsoft.com/office/drawing/2014/main" id="{18B0BC8C-9D88-4629-A536-251C523F783F}"/>
              </a:ext>
            </a:extLst>
          </p:cNvPr>
          <p:cNvSpPr>
            <a:spLocks noGrp="1"/>
          </p:cNvSpPr>
          <p:nvPr>
            <p:ph type="dt" sz="half" idx="10"/>
          </p:nvPr>
        </p:nvSpPr>
        <p:spPr/>
        <p:txBody>
          <a:bodyPr/>
          <a:lstStyle/>
          <a:p>
            <a:r>
              <a:rPr lang="en-US" dirty="0"/>
              <a:t>27-04-2023</a:t>
            </a:r>
            <a:endParaRPr lang="en-IN" dirty="0"/>
          </a:p>
          <a:p>
            <a:endParaRPr lang="en-IN" dirty="0"/>
          </a:p>
        </p:txBody>
      </p:sp>
    </p:spTree>
    <p:extLst>
      <p:ext uri="{BB962C8B-B14F-4D97-AF65-F5344CB8AC3E}">
        <p14:creationId xmlns:p14="http://schemas.microsoft.com/office/powerpoint/2010/main" val="1055251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itchFamily="18" charset="0"/>
                <a:cs typeface="Times New Roman" pitchFamily="18" charset="0"/>
              </a:rPr>
              <a:t>LITERATURE REVIEW</a:t>
            </a:r>
            <a:endParaRPr lang="en-IN" dirty="0"/>
          </a:p>
        </p:txBody>
      </p:sp>
      <p:sp>
        <p:nvSpPr>
          <p:cNvPr id="4" name="Footer Placeholder 3"/>
          <p:cNvSpPr>
            <a:spLocks noGrp="1"/>
          </p:cNvSpPr>
          <p:nvPr>
            <p:ph type="ftr" sz="quarter" idx="11"/>
          </p:nvPr>
        </p:nvSpPr>
        <p:spPr/>
        <p:txBody>
          <a:bodyPr/>
          <a:lstStyle/>
          <a:p>
            <a:r>
              <a:rPr lang="en-IN" dirty="0"/>
              <a:t>BATCH NO: 118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9</a:t>
            </a:fld>
            <a:endParaRPr lang="en-IN"/>
          </a:p>
        </p:txBody>
      </p:sp>
      <p:sp>
        <p:nvSpPr>
          <p:cNvPr id="8" name="Content Placeholder 2"/>
          <p:cNvSpPr>
            <a:spLocks noGrp="1"/>
          </p:cNvSpPr>
          <p:nvPr>
            <p:ph idx="1"/>
          </p:nvPr>
        </p:nvSpPr>
        <p:spPr>
          <a:xfrm>
            <a:off x="457200" y="1600200"/>
            <a:ext cx="8229600" cy="4525963"/>
          </a:xfrm>
        </p:spPr>
        <p:txBody>
          <a:bodyPr>
            <a:normAutofit/>
          </a:bodyPr>
          <a:lstStyle/>
          <a:p>
            <a:r>
              <a:rPr lang="en-US" sz="2000" b="1" dirty="0">
                <a:latin typeface="Times New Roman" pitchFamily="18" charset="0"/>
                <a:cs typeface="Times New Roman" pitchFamily="18" charset="0"/>
              </a:rPr>
              <a:t>Karimi, B., &amp; </a:t>
            </a:r>
            <a:r>
              <a:rPr lang="en-US" sz="2000" b="1" dirty="0" err="1">
                <a:latin typeface="Times New Roman" pitchFamily="18" charset="0"/>
                <a:cs typeface="Times New Roman" pitchFamily="18" charset="0"/>
              </a:rPr>
              <a:t>Ghaemi</a:t>
            </a:r>
            <a:r>
              <a:rPr lang="en-US" sz="2000" b="1" dirty="0">
                <a:latin typeface="Times New Roman" pitchFamily="18" charset="0"/>
                <a:cs typeface="Times New Roman" pitchFamily="18" charset="0"/>
              </a:rPr>
              <a:t>, A. (2020). "Prediction of forest fires using machine learning algorithms".</a:t>
            </a:r>
            <a:endParaRPr lang="en-US" sz="2000" dirty="0">
              <a:latin typeface="Times New Roman" pitchFamily="18" charset="0"/>
              <a:cs typeface="Times New Roman" pitchFamily="18" charset="0"/>
            </a:endParaRPr>
          </a:p>
          <a:p>
            <a:pPr marL="0" indent="0" algn="just">
              <a:buNone/>
            </a:pPr>
            <a:r>
              <a:rPr lang="en-US" sz="2000" dirty="0">
                <a:latin typeface="Times New Roman" pitchFamily="18" charset="0"/>
                <a:cs typeface="Times New Roman" pitchFamily="18" charset="0"/>
              </a:rPr>
              <a:t>This paper presents a study on the prediction of forest fires using machine learning algorithms. The authors use meteorological variables, such as temperature, humidity, wind speed, and rainfall, to train different machine learning models, including decision tree, random forest, and support vector machines. The results indicate that the random forest model outperforms other models in terms of prediction accuracy.</a:t>
            </a:r>
            <a:endParaRPr lang="en-IN" sz="2000" dirty="0">
              <a:latin typeface="Times New Roman" pitchFamily="18" charset="0"/>
              <a:cs typeface="Times New Roman" pitchFamily="18" charset="0"/>
            </a:endParaRPr>
          </a:p>
        </p:txBody>
      </p:sp>
      <p:sp>
        <p:nvSpPr>
          <p:cNvPr id="3" name="Date Placeholder 2">
            <a:extLst>
              <a:ext uri="{FF2B5EF4-FFF2-40B4-BE49-F238E27FC236}">
                <a16:creationId xmlns:a16="http://schemas.microsoft.com/office/drawing/2014/main" id="{18B0BC8C-9D88-4629-A536-251C523F783F}"/>
              </a:ext>
            </a:extLst>
          </p:cNvPr>
          <p:cNvSpPr>
            <a:spLocks noGrp="1"/>
          </p:cNvSpPr>
          <p:nvPr>
            <p:ph type="dt" sz="half" idx="10"/>
          </p:nvPr>
        </p:nvSpPr>
        <p:spPr/>
        <p:txBody>
          <a:bodyPr/>
          <a:lstStyle/>
          <a:p>
            <a:r>
              <a:rPr lang="en-US" dirty="0"/>
              <a:t>27-04-2023</a:t>
            </a:r>
            <a:endParaRPr lang="en-IN" dirty="0"/>
          </a:p>
          <a:p>
            <a:endParaRPr lang="en-IN" dirty="0"/>
          </a:p>
        </p:txBody>
      </p:sp>
    </p:spTree>
    <p:extLst>
      <p:ext uri="{BB962C8B-B14F-4D97-AF65-F5344CB8AC3E}">
        <p14:creationId xmlns:p14="http://schemas.microsoft.com/office/powerpoint/2010/main" val="12079418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1372</TotalTime>
  <Words>3177</Words>
  <Application>Microsoft Office PowerPoint</Application>
  <PresentationFormat>On-screen Show (4:3)</PresentationFormat>
  <Paragraphs>281</Paragraphs>
  <Slides>42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Times New Roman</vt:lpstr>
      <vt:lpstr>Wingdings</vt:lpstr>
      <vt:lpstr>Office Theme</vt:lpstr>
      <vt:lpstr>PowerPoint Presentation</vt:lpstr>
      <vt:lpstr>PowerPoint Presentation</vt:lpstr>
      <vt:lpstr>PowerPoint Presentation</vt:lpstr>
      <vt:lpstr>ABSTRACT</vt:lpstr>
      <vt:lpstr>OBJECTIVES </vt:lpstr>
      <vt:lpstr>INTRODUCTION</vt:lpstr>
      <vt:lpstr>LITERATURE REVIEW</vt:lpstr>
      <vt:lpstr>LITERATURE REVIEW</vt:lpstr>
      <vt:lpstr>LITERATURE REVIEW</vt:lpstr>
      <vt:lpstr>LITERATURE REVIEW</vt:lpstr>
      <vt:lpstr>DESIGN AND METHODOLOGIES</vt:lpstr>
      <vt:lpstr>MODULE 1</vt:lpstr>
      <vt:lpstr>MODULE 2</vt:lpstr>
      <vt:lpstr>MODULE 3</vt:lpstr>
      <vt:lpstr>MODULE 4</vt:lpstr>
      <vt:lpstr>MODULE 5</vt:lpstr>
      <vt:lpstr>STANDARDS AND POLICIES</vt:lpstr>
      <vt:lpstr>IMPLEMENTATION</vt:lpstr>
      <vt:lpstr>IMPLEMENTATION</vt:lpstr>
      <vt:lpstr>IMPLEMENTATION</vt:lpstr>
      <vt:lpstr>IMPLEMENTATION</vt:lpstr>
      <vt:lpstr>IMPLEMENTATION</vt:lpstr>
      <vt:lpstr>IMPLEMENTATION</vt:lpstr>
      <vt:lpstr>IMPLEMENTATION</vt:lpstr>
      <vt:lpstr>TESTING</vt:lpstr>
      <vt:lpstr>UNIT TESTING </vt:lpstr>
      <vt:lpstr>INTEGRATION TESTING </vt:lpstr>
      <vt:lpstr>FUNCTIONAL TESTING </vt:lpstr>
      <vt:lpstr>WHITE BOX TESTING </vt:lpstr>
      <vt:lpstr>BLACK BOX TESTING </vt:lpstr>
      <vt:lpstr>PowerPoint Presentation</vt:lpstr>
      <vt:lpstr>PowerPoint Presentation</vt:lpstr>
      <vt:lpstr>PowerPoint Presentation</vt:lpstr>
      <vt:lpstr>CONCLUSION</vt:lpstr>
      <vt:lpstr>Future Enhancements</vt:lpstr>
      <vt:lpstr>DEMO VIDEO</vt:lpstr>
      <vt:lpstr>Web references/video links</vt:lpstr>
      <vt:lpstr>REFERENCES</vt:lpstr>
      <vt:lpstr>Plagiarism Report of PPT</vt:lpstr>
      <vt:lpstr>Photos in Industry</vt:lpstr>
      <vt:lpstr>Poster Presentation </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Vijay</dc:creator>
  <cp:lastModifiedBy>goli pavan</cp:lastModifiedBy>
  <cp:revision>9</cp:revision>
  <dcterms:created xsi:type="dcterms:W3CDTF">2020-03-05T03:47:09Z</dcterms:created>
  <dcterms:modified xsi:type="dcterms:W3CDTF">2023-04-28T02:04:21Z</dcterms:modified>
</cp:coreProperties>
</file>