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8" r:id="rId51"/>
    <p:sldId id="310" r:id="rId52"/>
    <p:sldId id="311" r:id="rId53"/>
    <p:sldId id="312" r:id="rId54"/>
    <p:sldId id="313" r:id="rId5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9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well, Colin" userId="cd4ab409-cde4-477f-99d9-90dd4e7c22fd" providerId="ADAL" clId="{AF3AE65E-54DC-4FBD-BE30-4FE9631E1F3D}"/>
    <pc:docChg chg="delSld modSld">
      <pc:chgData name="Shewell, Colin" userId="cd4ab409-cde4-477f-99d9-90dd4e7c22fd" providerId="ADAL" clId="{AF3AE65E-54DC-4FBD-BE30-4FE9631E1F3D}" dt="2022-01-31T10:22:37.931" v="9" actId="20577"/>
      <pc:docMkLst>
        <pc:docMk/>
      </pc:docMkLst>
      <pc:sldChg chg="del">
        <pc:chgData name="Shewell, Colin" userId="cd4ab409-cde4-477f-99d9-90dd4e7c22fd" providerId="ADAL" clId="{AF3AE65E-54DC-4FBD-BE30-4FE9631E1F3D}" dt="2022-01-31T10:21:54.429" v="0" actId="47"/>
        <pc:sldMkLst>
          <pc:docMk/>
          <pc:sldMk cId="0" sldId="305"/>
        </pc:sldMkLst>
      </pc:sldChg>
      <pc:sldChg chg="del">
        <pc:chgData name="Shewell, Colin" userId="cd4ab409-cde4-477f-99d9-90dd4e7c22fd" providerId="ADAL" clId="{AF3AE65E-54DC-4FBD-BE30-4FE9631E1F3D}" dt="2022-01-31T10:21:55.514" v="1" actId="47"/>
        <pc:sldMkLst>
          <pc:docMk/>
          <pc:sldMk cId="0" sldId="306"/>
        </pc:sldMkLst>
      </pc:sldChg>
      <pc:sldChg chg="del">
        <pc:chgData name="Shewell, Colin" userId="cd4ab409-cde4-477f-99d9-90dd4e7c22fd" providerId="ADAL" clId="{AF3AE65E-54DC-4FBD-BE30-4FE9631E1F3D}" dt="2022-01-31T10:21:56.203" v="2" actId="47"/>
        <pc:sldMkLst>
          <pc:docMk/>
          <pc:sldMk cId="0" sldId="307"/>
        </pc:sldMkLst>
      </pc:sldChg>
      <pc:sldChg chg="modSp mod">
        <pc:chgData name="Shewell, Colin" userId="cd4ab409-cde4-477f-99d9-90dd4e7c22fd" providerId="ADAL" clId="{AF3AE65E-54DC-4FBD-BE30-4FE9631E1F3D}" dt="2022-01-31T10:22:17.875" v="5" actId="20577"/>
        <pc:sldMkLst>
          <pc:docMk/>
          <pc:sldMk cId="0" sldId="308"/>
        </pc:sldMkLst>
        <pc:spChg chg="mod">
          <ac:chgData name="Shewell, Colin" userId="cd4ab409-cde4-477f-99d9-90dd4e7c22fd" providerId="ADAL" clId="{AF3AE65E-54DC-4FBD-BE30-4FE9631E1F3D}" dt="2022-01-31T10:22:17.875" v="5" actId="20577"/>
          <ac:spMkLst>
            <pc:docMk/>
            <pc:sldMk cId="0" sldId="308"/>
            <ac:spMk id="2" creationId="{00000000-0000-0000-0000-000000000000}"/>
          </ac:spMkLst>
        </pc:spChg>
      </pc:sldChg>
      <pc:sldChg chg="del">
        <pc:chgData name="Shewell, Colin" userId="cd4ab409-cde4-477f-99d9-90dd4e7c22fd" providerId="ADAL" clId="{AF3AE65E-54DC-4FBD-BE30-4FE9631E1F3D}" dt="2022-01-31T10:22:34.126" v="6" actId="47"/>
        <pc:sldMkLst>
          <pc:docMk/>
          <pc:sldMk cId="0" sldId="309"/>
        </pc:sldMkLst>
      </pc:sldChg>
      <pc:sldChg chg="modSp mod">
        <pc:chgData name="Shewell, Colin" userId="cd4ab409-cde4-477f-99d9-90dd4e7c22fd" providerId="ADAL" clId="{AF3AE65E-54DC-4FBD-BE30-4FE9631E1F3D}" dt="2022-01-31T10:22:37.931" v="9" actId="20577"/>
        <pc:sldMkLst>
          <pc:docMk/>
          <pc:sldMk cId="0" sldId="310"/>
        </pc:sldMkLst>
        <pc:spChg chg="mod">
          <ac:chgData name="Shewell, Colin" userId="cd4ab409-cde4-477f-99d9-90dd4e7c22fd" providerId="ADAL" clId="{AF3AE65E-54DC-4FBD-BE30-4FE9631E1F3D}" dt="2022-01-31T10:22:37.931" v="9" actId="20577"/>
          <ac:spMkLst>
            <pc:docMk/>
            <pc:sldMk cId="0" sldId="310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8600" y="381000"/>
            <a:ext cx="8686800" cy="5638800"/>
          </a:xfrm>
          <a:custGeom>
            <a:avLst/>
            <a:gdLst/>
            <a:ahLst/>
            <a:cxnLst/>
            <a:rect l="l" t="t" r="r" b="b"/>
            <a:pathLst>
              <a:path w="8686800" h="5638800">
                <a:moveTo>
                  <a:pt x="8240649" y="0"/>
                </a:moveTo>
                <a:lnTo>
                  <a:pt x="446138" y="0"/>
                </a:lnTo>
                <a:lnTo>
                  <a:pt x="397527" y="2618"/>
                </a:lnTo>
                <a:lnTo>
                  <a:pt x="350431" y="10291"/>
                </a:lnTo>
                <a:lnTo>
                  <a:pt x="305125" y="22747"/>
                </a:lnTo>
                <a:lnTo>
                  <a:pt x="261878" y="39713"/>
                </a:lnTo>
                <a:lnTo>
                  <a:pt x="220964" y="60917"/>
                </a:lnTo>
                <a:lnTo>
                  <a:pt x="182655" y="86087"/>
                </a:lnTo>
                <a:lnTo>
                  <a:pt x="147223" y="114951"/>
                </a:lnTo>
                <a:lnTo>
                  <a:pt x="114941" y="147236"/>
                </a:lnTo>
                <a:lnTo>
                  <a:pt x="86079" y="182669"/>
                </a:lnTo>
                <a:lnTo>
                  <a:pt x="60911" y="220979"/>
                </a:lnTo>
                <a:lnTo>
                  <a:pt x="39709" y="261894"/>
                </a:lnTo>
                <a:lnTo>
                  <a:pt x="22744" y="305141"/>
                </a:lnTo>
                <a:lnTo>
                  <a:pt x="10290" y="350447"/>
                </a:lnTo>
                <a:lnTo>
                  <a:pt x="2617" y="397541"/>
                </a:lnTo>
                <a:lnTo>
                  <a:pt x="0" y="446150"/>
                </a:lnTo>
                <a:lnTo>
                  <a:pt x="0" y="5192649"/>
                </a:lnTo>
                <a:lnTo>
                  <a:pt x="2617" y="5241262"/>
                </a:lnTo>
                <a:lnTo>
                  <a:pt x="10290" y="5288359"/>
                </a:lnTo>
                <a:lnTo>
                  <a:pt x="22744" y="5333668"/>
                </a:lnTo>
                <a:lnTo>
                  <a:pt x="39709" y="5376916"/>
                </a:lnTo>
                <a:lnTo>
                  <a:pt x="60911" y="5417831"/>
                </a:lnTo>
                <a:lnTo>
                  <a:pt x="86079" y="5456141"/>
                </a:lnTo>
                <a:lnTo>
                  <a:pt x="114941" y="5491574"/>
                </a:lnTo>
                <a:lnTo>
                  <a:pt x="147223" y="5523857"/>
                </a:lnTo>
                <a:lnTo>
                  <a:pt x="182655" y="5552719"/>
                </a:lnTo>
                <a:lnTo>
                  <a:pt x="220964" y="5577887"/>
                </a:lnTo>
                <a:lnTo>
                  <a:pt x="261878" y="5599090"/>
                </a:lnTo>
                <a:lnTo>
                  <a:pt x="305125" y="5616055"/>
                </a:lnTo>
                <a:lnTo>
                  <a:pt x="350431" y="5628509"/>
                </a:lnTo>
                <a:lnTo>
                  <a:pt x="397527" y="5636182"/>
                </a:lnTo>
                <a:lnTo>
                  <a:pt x="446138" y="5638800"/>
                </a:lnTo>
                <a:lnTo>
                  <a:pt x="8240649" y="5638800"/>
                </a:lnTo>
                <a:lnTo>
                  <a:pt x="8289258" y="5636182"/>
                </a:lnTo>
                <a:lnTo>
                  <a:pt x="8336352" y="5628509"/>
                </a:lnTo>
                <a:lnTo>
                  <a:pt x="8381658" y="5616055"/>
                </a:lnTo>
                <a:lnTo>
                  <a:pt x="8424905" y="5599090"/>
                </a:lnTo>
                <a:lnTo>
                  <a:pt x="8465820" y="5577887"/>
                </a:lnTo>
                <a:lnTo>
                  <a:pt x="8504130" y="5552719"/>
                </a:lnTo>
                <a:lnTo>
                  <a:pt x="8539563" y="5523857"/>
                </a:lnTo>
                <a:lnTo>
                  <a:pt x="8571848" y="5491574"/>
                </a:lnTo>
                <a:lnTo>
                  <a:pt x="8600712" y="5456141"/>
                </a:lnTo>
                <a:lnTo>
                  <a:pt x="8625882" y="5417831"/>
                </a:lnTo>
                <a:lnTo>
                  <a:pt x="8647086" y="5376916"/>
                </a:lnTo>
                <a:lnTo>
                  <a:pt x="8664052" y="5333668"/>
                </a:lnTo>
                <a:lnTo>
                  <a:pt x="8676508" y="5288359"/>
                </a:lnTo>
                <a:lnTo>
                  <a:pt x="8684181" y="5241262"/>
                </a:lnTo>
                <a:lnTo>
                  <a:pt x="8686800" y="5192649"/>
                </a:lnTo>
                <a:lnTo>
                  <a:pt x="8686800" y="446150"/>
                </a:lnTo>
                <a:lnTo>
                  <a:pt x="8684181" y="397541"/>
                </a:lnTo>
                <a:lnTo>
                  <a:pt x="8676508" y="350447"/>
                </a:lnTo>
                <a:lnTo>
                  <a:pt x="8664052" y="305141"/>
                </a:lnTo>
                <a:lnTo>
                  <a:pt x="8647086" y="261894"/>
                </a:lnTo>
                <a:lnTo>
                  <a:pt x="8625882" y="220979"/>
                </a:lnTo>
                <a:lnTo>
                  <a:pt x="8600712" y="182669"/>
                </a:lnTo>
                <a:lnTo>
                  <a:pt x="8571848" y="147236"/>
                </a:lnTo>
                <a:lnTo>
                  <a:pt x="8539563" y="114951"/>
                </a:lnTo>
                <a:lnTo>
                  <a:pt x="8504130" y="86087"/>
                </a:lnTo>
                <a:lnTo>
                  <a:pt x="8465820" y="60917"/>
                </a:lnTo>
                <a:lnTo>
                  <a:pt x="8424905" y="39713"/>
                </a:lnTo>
                <a:lnTo>
                  <a:pt x="8381658" y="22747"/>
                </a:lnTo>
                <a:lnTo>
                  <a:pt x="8336352" y="10291"/>
                </a:lnTo>
                <a:lnTo>
                  <a:pt x="8289258" y="2618"/>
                </a:lnTo>
                <a:lnTo>
                  <a:pt x="8240649" y="0"/>
                </a:lnTo>
                <a:close/>
              </a:path>
            </a:pathLst>
          </a:custGeom>
          <a:solidFill>
            <a:srgbClr val="33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26898" y="489203"/>
            <a:ext cx="8436610" cy="5135880"/>
          </a:xfrm>
          <a:custGeom>
            <a:avLst/>
            <a:gdLst/>
            <a:ahLst/>
            <a:cxnLst/>
            <a:rect l="l" t="t" r="r" b="b"/>
            <a:pathLst>
              <a:path w="8436610" h="5135880">
                <a:moveTo>
                  <a:pt x="8436102" y="348615"/>
                </a:moveTo>
                <a:lnTo>
                  <a:pt x="8432914" y="301320"/>
                </a:lnTo>
                <a:lnTo>
                  <a:pt x="8423643" y="255943"/>
                </a:lnTo>
                <a:lnTo>
                  <a:pt x="8408695" y="212928"/>
                </a:lnTo>
                <a:lnTo>
                  <a:pt x="8388502" y="172669"/>
                </a:lnTo>
                <a:lnTo>
                  <a:pt x="8363458" y="135597"/>
                </a:lnTo>
                <a:lnTo>
                  <a:pt x="8333994" y="102108"/>
                </a:lnTo>
                <a:lnTo>
                  <a:pt x="8300504" y="72644"/>
                </a:lnTo>
                <a:lnTo>
                  <a:pt x="8263433" y="47599"/>
                </a:lnTo>
                <a:lnTo>
                  <a:pt x="8223174" y="27406"/>
                </a:lnTo>
                <a:lnTo>
                  <a:pt x="8180159" y="12458"/>
                </a:lnTo>
                <a:lnTo>
                  <a:pt x="8134782" y="3187"/>
                </a:lnTo>
                <a:lnTo>
                  <a:pt x="8087487" y="0"/>
                </a:lnTo>
                <a:lnTo>
                  <a:pt x="348576" y="0"/>
                </a:lnTo>
                <a:lnTo>
                  <a:pt x="301269" y="3187"/>
                </a:lnTo>
                <a:lnTo>
                  <a:pt x="255905" y="12458"/>
                </a:lnTo>
                <a:lnTo>
                  <a:pt x="212890" y="27406"/>
                </a:lnTo>
                <a:lnTo>
                  <a:pt x="172643" y="47599"/>
                </a:lnTo>
                <a:lnTo>
                  <a:pt x="135572" y="72644"/>
                </a:lnTo>
                <a:lnTo>
                  <a:pt x="102095" y="102108"/>
                </a:lnTo>
                <a:lnTo>
                  <a:pt x="72631" y="135597"/>
                </a:lnTo>
                <a:lnTo>
                  <a:pt x="47586" y="172669"/>
                </a:lnTo>
                <a:lnTo>
                  <a:pt x="27393" y="212928"/>
                </a:lnTo>
                <a:lnTo>
                  <a:pt x="12446" y="255943"/>
                </a:lnTo>
                <a:lnTo>
                  <a:pt x="3175" y="301320"/>
                </a:lnTo>
                <a:lnTo>
                  <a:pt x="0" y="348615"/>
                </a:lnTo>
                <a:lnTo>
                  <a:pt x="0" y="4419981"/>
                </a:lnTo>
                <a:lnTo>
                  <a:pt x="3175" y="4467288"/>
                </a:lnTo>
                <a:lnTo>
                  <a:pt x="12446" y="4512665"/>
                </a:lnTo>
                <a:lnTo>
                  <a:pt x="27393" y="4555680"/>
                </a:lnTo>
                <a:lnTo>
                  <a:pt x="47586" y="4595939"/>
                </a:lnTo>
                <a:lnTo>
                  <a:pt x="72631" y="4633011"/>
                </a:lnTo>
                <a:lnTo>
                  <a:pt x="102095" y="4666488"/>
                </a:lnTo>
                <a:lnTo>
                  <a:pt x="135572" y="4695964"/>
                </a:lnTo>
                <a:lnTo>
                  <a:pt x="172643" y="4721009"/>
                </a:lnTo>
                <a:lnTo>
                  <a:pt x="212890" y="4741202"/>
                </a:lnTo>
                <a:lnTo>
                  <a:pt x="255905" y="4756150"/>
                </a:lnTo>
                <a:lnTo>
                  <a:pt x="301269" y="4765421"/>
                </a:lnTo>
                <a:lnTo>
                  <a:pt x="348576" y="4768596"/>
                </a:lnTo>
                <a:lnTo>
                  <a:pt x="1045946" y="4768596"/>
                </a:lnTo>
                <a:lnTo>
                  <a:pt x="1048042" y="4802302"/>
                </a:lnTo>
                <a:lnTo>
                  <a:pt x="1056716" y="4848326"/>
                </a:lnTo>
                <a:lnTo>
                  <a:pt x="1070724" y="4892218"/>
                </a:lnTo>
                <a:lnTo>
                  <a:pt x="1089710" y="4933620"/>
                </a:lnTo>
                <a:lnTo>
                  <a:pt x="1113332" y="4972189"/>
                </a:lnTo>
                <a:lnTo>
                  <a:pt x="1141222" y="5007546"/>
                </a:lnTo>
                <a:lnTo>
                  <a:pt x="1173035" y="5039360"/>
                </a:lnTo>
                <a:lnTo>
                  <a:pt x="1208392" y="5067249"/>
                </a:lnTo>
                <a:lnTo>
                  <a:pt x="1246962" y="5090871"/>
                </a:lnTo>
                <a:lnTo>
                  <a:pt x="1288364" y="5109857"/>
                </a:lnTo>
                <a:lnTo>
                  <a:pt x="1332255" y="5123866"/>
                </a:lnTo>
                <a:lnTo>
                  <a:pt x="1378280" y="5132540"/>
                </a:lnTo>
                <a:lnTo>
                  <a:pt x="1426083" y="5135499"/>
                </a:lnTo>
                <a:lnTo>
                  <a:pt x="7064883" y="5135499"/>
                </a:lnTo>
                <a:lnTo>
                  <a:pt x="7112673" y="5132540"/>
                </a:lnTo>
                <a:lnTo>
                  <a:pt x="7158698" y="5123866"/>
                </a:lnTo>
                <a:lnTo>
                  <a:pt x="7202589" y="5109857"/>
                </a:lnTo>
                <a:lnTo>
                  <a:pt x="7243991" y="5090871"/>
                </a:lnTo>
                <a:lnTo>
                  <a:pt x="7282561" y="5067249"/>
                </a:lnTo>
                <a:lnTo>
                  <a:pt x="7317918" y="5039360"/>
                </a:lnTo>
                <a:lnTo>
                  <a:pt x="7349731" y="5007546"/>
                </a:lnTo>
                <a:lnTo>
                  <a:pt x="7377620" y="4972189"/>
                </a:lnTo>
                <a:lnTo>
                  <a:pt x="7401242" y="4933620"/>
                </a:lnTo>
                <a:lnTo>
                  <a:pt x="7420229" y="4892218"/>
                </a:lnTo>
                <a:lnTo>
                  <a:pt x="7434237" y="4848326"/>
                </a:lnTo>
                <a:lnTo>
                  <a:pt x="7442911" y="4802302"/>
                </a:lnTo>
                <a:lnTo>
                  <a:pt x="7444994" y="4768596"/>
                </a:lnTo>
                <a:lnTo>
                  <a:pt x="8087487" y="4768596"/>
                </a:lnTo>
                <a:lnTo>
                  <a:pt x="8134782" y="4765421"/>
                </a:lnTo>
                <a:lnTo>
                  <a:pt x="8180159" y="4756150"/>
                </a:lnTo>
                <a:lnTo>
                  <a:pt x="8223174" y="4741202"/>
                </a:lnTo>
                <a:lnTo>
                  <a:pt x="8263433" y="4721009"/>
                </a:lnTo>
                <a:lnTo>
                  <a:pt x="8300504" y="4695964"/>
                </a:lnTo>
                <a:lnTo>
                  <a:pt x="8333994" y="4666488"/>
                </a:lnTo>
                <a:lnTo>
                  <a:pt x="8363458" y="4633011"/>
                </a:lnTo>
                <a:lnTo>
                  <a:pt x="8388502" y="4595939"/>
                </a:lnTo>
                <a:lnTo>
                  <a:pt x="8408695" y="4555680"/>
                </a:lnTo>
                <a:lnTo>
                  <a:pt x="8423643" y="4512665"/>
                </a:lnTo>
                <a:lnTo>
                  <a:pt x="8432914" y="4467288"/>
                </a:lnTo>
                <a:lnTo>
                  <a:pt x="8436102" y="4419981"/>
                </a:lnTo>
                <a:lnTo>
                  <a:pt x="8436102" y="3486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371980" y="3338702"/>
            <a:ext cx="6400800" cy="2286000"/>
          </a:xfrm>
          <a:custGeom>
            <a:avLst/>
            <a:gdLst/>
            <a:ahLst/>
            <a:cxnLst/>
            <a:rect l="l" t="t" r="r" b="b"/>
            <a:pathLst>
              <a:path w="6400800" h="2286000">
                <a:moveTo>
                  <a:pt x="0" y="381000"/>
                </a:moveTo>
                <a:lnTo>
                  <a:pt x="2968" y="333204"/>
                </a:lnTo>
                <a:lnTo>
                  <a:pt x="11634" y="287181"/>
                </a:lnTo>
                <a:lnTo>
                  <a:pt x="25643" y="243288"/>
                </a:lnTo>
                <a:lnTo>
                  <a:pt x="44636" y="201881"/>
                </a:lnTo>
                <a:lnTo>
                  <a:pt x="68257" y="163318"/>
                </a:lnTo>
                <a:lnTo>
                  <a:pt x="96149" y="127955"/>
                </a:lnTo>
                <a:lnTo>
                  <a:pt x="127955" y="96149"/>
                </a:lnTo>
                <a:lnTo>
                  <a:pt x="163318" y="68257"/>
                </a:lnTo>
                <a:lnTo>
                  <a:pt x="201881" y="44636"/>
                </a:lnTo>
                <a:lnTo>
                  <a:pt x="243288" y="25643"/>
                </a:lnTo>
                <a:lnTo>
                  <a:pt x="287181" y="11634"/>
                </a:lnTo>
                <a:lnTo>
                  <a:pt x="333204" y="2968"/>
                </a:lnTo>
                <a:lnTo>
                  <a:pt x="381000" y="0"/>
                </a:lnTo>
                <a:lnTo>
                  <a:pt x="6019800" y="0"/>
                </a:lnTo>
                <a:lnTo>
                  <a:pt x="6067595" y="2968"/>
                </a:lnTo>
                <a:lnTo>
                  <a:pt x="6113618" y="11634"/>
                </a:lnTo>
                <a:lnTo>
                  <a:pt x="6157511" y="25643"/>
                </a:lnTo>
                <a:lnTo>
                  <a:pt x="6198918" y="44636"/>
                </a:lnTo>
                <a:lnTo>
                  <a:pt x="6237481" y="68257"/>
                </a:lnTo>
                <a:lnTo>
                  <a:pt x="6272844" y="96149"/>
                </a:lnTo>
                <a:lnTo>
                  <a:pt x="6304650" y="127955"/>
                </a:lnTo>
                <a:lnTo>
                  <a:pt x="6332542" y="163318"/>
                </a:lnTo>
                <a:lnTo>
                  <a:pt x="6356163" y="201881"/>
                </a:lnTo>
                <a:lnTo>
                  <a:pt x="6375156" y="243288"/>
                </a:lnTo>
                <a:lnTo>
                  <a:pt x="6389165" y="287181"/>
                </a:lnTo>
                <a:lnTo>
                  <a:pt x="6397831" y="333204"/>
                </a:lnTo>
                <a:lnTo>
                  <a:pt x="6400800" y="381000"/>
                </a:lnTo>
                <a:lnTo>
                  <a:pt x="6400800" y="1905000"/>
                </a:lnTo>
                <a:lnTo>
                  <a:pt x="6397831" y="1952795"/>
                </a:lnTo>
                <a:lnTo>
                  <a:pt x="6389165" y="1998818"/>
                </a:lnTo>
                <a:lnTo>
                  <a:pt x="6375156" y="2042711"/>
                </a:lnTo>
                <a:lnTo>
                  <a:pt x="6356163" y="2084118"/>
                </a:lnTo>
                <a:lnTo>
                  <a:pt x="6332542" y="2122681"/>
                </a:lnTo>
                <a:lnTo>
                  <a:pt x="6304650" y="2158044"/>
                </a:lnTo>
                <a:lnTo>
                  <a:pt x="6272844" y="2189850"/>
                </a:lnTo>
                <a:lnTo>
                  <a:pt x="6237481" y="2217742"/>
                </a:lnTo>
                <a:lnTo>
                  <a:pt x="6198918" y="2241363"/>
                </a:lnTo>
                <a:lnTo>
                  <a:pt x="6157511" y="2260356"/>
                </a:lnTo>
                <a:lnTo>
                  <a:pt x="6113618" y="2274365"/>
                </a:lnTo>
                <a:lnTo>
                  <a:pt x="6067595" y="2283031"/>
                </a:lnTo>
                <a:lnTo>
                  <a:pt x="6019800" y="2286000"/>
                </a:lnTo>
                <a:lnTo>
                  <a:pt x="381000" y="2286000"/>
                </a:lnTo>
                <a:lnTo>
                  <a:pt x="333204" y="2283031"/>
                </a:lnTo>
                <a:lnTo>
                  <a:pt x="287181" y="2274365"/>
                </a:lnTo>
                <a:lnTo>
                  <a:pt x="243288" y="2260356"/>
                </a:lnTo>
                <a:lnTo>
                  <a:pt x="201881" y="2241363"/>
                </a:lnTo>
                <a:lnTo>
                  <a:pt x="163318" y="2217742"/>
                </a:lnTo>
                <a:lnTo>
                  <a:pt x="127955" y="2189850"/>
                </a:lnTo>
                <a:lnTo>
                  <a:pt x="96149" y="2158044"/>
                </a:lnTo>
                <a:lnTo>
                  <a:pt x="68257" y="2122681"/>
                </a:lnTo>
                <a:lnTo>
                  <a:pt x="44636" y="2084118"/>
                </a:lnTo>
                <a:lnTo>
                  <a:pt x="25643" y="2042711"/>
                </a:lnTo>
                <a:lnTo>
                  <a:pt x="11634" y="1998818"/>
                </a:lnTo>
                <a:lnTo>
                  <a:pt x="2968" y="1952795"/>
                </a:lnTo>
                <a:lnTo>
                  <a:pt x="0" y="1905000"/>
                </a:lnTo>
                <a:lnTo>
                  <a:pt x="0" y="381000"/>
                </a:lnTo>
                <a:close/>
              </a:path>
            </a:pathLst>
          </a:custGeom>
          <a:ln w="51053">
            <a:solidFill>
              <a:srgbClr val="CC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21482" y="1604819"/>
            <a:ext cx="3701034" cy="6838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rgbClr val="336666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36666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36666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36666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8401" y="228600"/>
            <a:ext cx="8823325" cy="6096000"/>
          </a:xfrm>
          <a:custGeom>
            <a:avLst/>
            <a:gdLst/>
            <a:ahLst/>
            <a:cxnLst/>
            <a:rect l="l" t="t" r="r" b="b"/>
            <a:pathLst>
              <a:path w="8823325" h="6096000">
                <a:moveTo>
                  <a:pt x="0" y="673353"/>
                </a:moveTo>
                <a:lnTo>
                  <a:pt x="1690" y="625269"/>
                </a:lnTo>
                <a:lnTo>
                  <a:pt x="6686" y="578096"/>
                </a:lnTo>
                <a:lnTo>
                  <a:pt x="14874" y="531949"/>
                </a:lnTo>
                <a:lnTo>
                  <a:pt x="26139" y="486942"/>
                </a:lnTo>
                <a:lnTo>
                  <a:pt x="40368" y="443189"/>
                </a:lnTo>
                <a:lnTo>
                  <a:pt x="57446" y="400803"/>
                </a:lnTo>
                <a:lnTo>
                  <a:pt x="77260" y="359900"/>
                </a:lnTo>
                <a:lnTo>
                  <a:pt x="99696" y="320593"/>
                </a:lnTo>
                <a:lnTo>
                  <a:pt x="124639" y="282995"/>
                </a:lnTo>
                <a:lnTo>
                  <a:pt x="151977" y="247222"/>
                </a:lnTo>
                <a:lnTo>
                  <a:pt x="181594" y="213386"/>
                </a:lnTo>
                <a:lnTo>
                  <a:pt x="213378" y="181602"/>
                </a:lnTo>
                <a:lnTo>
                  <a:pt x="247213" y="151984"/>
                </a:lnTo>
                <a:lnTo>
                  <a:pt x="282987" y="124646"/>
                </a:lnTo>
                <a:lnTo>
                  <a:pt x="320585" y="99701"/>
                </a:lnTo>
                <a:lnTo>
                  <a:pt x="359893" y="77265"/>
                </a:lnTo>
                <a:lnTo>
                  <a:pt x="400798" y="57450"/>
                </a:lnTo>
                <a:lnTo>
                  <a:pt x="443184" y="40370"/>
                </a:lnTo>
                <a:lnTo>
                  <a:pt x="486940" y="26141"/>
                </a:lnTo>
                <a:lnTo>
                  <a:pt x="531949" y="14875"/>
                </a:lnTo>
                <a:lnTo>
                  <a:pt x="578100" y="6687"/>
                </a:lnTo>
                <a:lnTo>
                  <a:pt x="625277" y="1690"/>
                </a:lnTo>
                <a:lnTo>
                  <a:pt x="673366" y="0"/>
                </a:lnTo>
                <a:lnTo>
                  <a:pt x="8149844" y="0"/>
                </a:lnTo>
                <a:lnTo>
                  <a:pt x="8197928" y="1690"/>
                </a:lnTo>
                <a:lnTo>
                  <a:pt x="8245101" y="6687"/>
                </a:lnTo>
                <a:lnTo>
                  <a:pt x="8291248" y="14875"/>
                </a:lnTo>
                <a:lnTo>
                  <a:pt x="8336255" y="26141"/>
                </a:lnTo>
                <a:lnTo>
                  <a:pt x="8380008" y="40370"/>
                </a:lnTo>
                <a:lnTo>
                  <a:pt x="8422394" y="57450"/>
                </a:lnTo>
                <a:lnTo>
                  <a:pt x="8463297" y="77265"/>
                </a:lnTo>
                <a:lnTo>
                  <a:pt x="8502604" y="99701"/>
                </a:lnTo>
                <a:lnTo>
                  <a:pt x="8540202" y="124646"/>
                </a:lnTo>
                <a:lnTo>
                  <a:pt x="8575975" y="151984"/>
                </a:lnTo>
                <a:lnTo>
                  <a:pt x="8609811" y="181602"/>
                </a:lnTo>
                <a:lnTo>
                  <a:pt x="8641595" y="213386"/>
                </a:lnTo>
                <a:lnTo>
                  <a:pt x="8671213" y="247222"/>
                </a:lnTo>
                <a:lnTo>
                  <a:pt x="8698551" y="282995"/>
                </a:lnTo>
                <a:lnTo>
                  <a:pt x="8723496" y="320593"/>
                </a:lnTo>
                <a:lnTo>
                  <a:pt x="8745932" y="359900"/>
                </a:lnTo>
                <a:lnTo>
                  <a:pt x="8765747" y="400803"/>
                </a:lnTo>
                <a:lnTo>
                  <a:pt x="8782827" y="443189"/>
                </a:lnTo>
                <a:lnTo>
                  <a:pt x="8797056" y="486942"/>
                </a:lnTo>
                <a:lnTo>
                  <a:pt x="8808322" y="531949"/>
                </a:lnTo>
                <a:lnTo>
                  <a:pt x="8816510" y="578096"/>
                </a:lnTo>
                <a:lnTo>
                  <a:pt x="8821507" y="625269"/>
                </a:lnTo>
                <a:lnTo>
                  <a:pt x="8823198" y="673353"/>
                </a:lnTo>
                <a:lnTo>
                  <a:pt x="8823198" y="5422633"/>
                </a:lnTo>
                <a:lnTo>
                  <a:pt x="8821507" y="5470722"/>
                </a:lnTo>
                <a:lnTo>
                  <a:pt x="8816510" y="5517899"/>
                </a:lnTo>
                <a:lnTo>
                  <a:pt x="8808322" y="5564050"/>
                </a:lnTo>
                <a:lnTo>
                  <a:pt x="8797056" y="5609059"/>
                </a:lnTo>
                <a:lnTo>
                  <a:pt x="8782827" y="5652815"/>
                </a:lnTo>
                <a:lnTo>
                  <a:pt x="8765747" y="5695201"/>
                </a:lnTo>
                <a:lnTo>
                  <a:pt x="8745932" y="5736106"/>
                </a:lnTo>
                <a:lnTo>
                  <a:pt x="8723496" y="5775414"/>
                </a:lnTo>
                <a:lnTo>
                  <a:pt x="8698551" y="5813012"/>
                </a:lnTo>
                <a:lnTo>
                  <a:pt x="8671213" y="5848786"/>
                </a:lnTo>
                <a:lnTo>
                  <a:pt x="8641595" y="5882621"/>
                </a:lnTo>
                <a:lnTo>
                  <a:pt x="8609811" y="5914405"/>
                </a:lnTo>
                <a:lnTo>
                  <a:pt x="8575975" y="5944022"/>
                </a:lnTo>
                <a:lnTo>
                  <a:pt x="8540202" y="5971360"/>
                </a:lnTo>
                <a:lnTo>
                  <a:pt x="8502604" y="5996303"/>
                </a:lnTo>
                <a:lnTo>
                  <a:pt x="8463297" y="6018739"/>
                </a:lnTo>
                <a:lnTo>
                  <a:pt x="8422394" y="6038553"/>
                </a:lnTo>
                <a:lnTo>
                  <a:pt x="8380008" y="6055631"/>
                </a:lnTo>
                <a:lnTo>
                  <a:pt x="8336255" y="6069860"/>
                </a:lnTo>
                <a:lnTo>
                  <a:pt x="8291248" y="6081125"/>
                </a:lnTo>
                <a:lnTo>
                  <a:pt x="8245101" y="6089313"/>
                </a:lnTo>
                <a:lnTo>
                  <a:pt x="8197928" y="6094309"/>
                </a:lnTo>
                <a:lnTo>
                  <a:pt x="8149844" y="6096000"/>
                </a:lnTo>
                <a:lnTo>
                  <a:pt x="673366" y="6096000"/>
                </a:lnTo>
                <a:lnTo>
                  <a:pt x="625277" y="6094309"/>
                </a:lnTo>
                <a:lnTo>
                  <a:pt x="578100" y="6089313"/>
                </a:lnTo>
                <a:lnTo>
                  <a:pt x="531949" y="6081125"/>
                </a:lnTo>
                <a:lnTo>
                  <a:pt x="486940" y="6069860"/>
                </a:lnTo>
                <a:lnTo>
                  <a:pt x="443184" y="6055631"/>
                </a:lnTo>
                <a:lnTo>
                  <a:pt x="400798" y="6038553"/>
                </a:lnTo>
                <a:lnTo>
                  <a:pt x="359893" y="6018739"/>
                </a:lnTo>
                <a:lnTo>
                  <a:pt x="320585" y="5996303"/>
                </a:lnTo>
                <a:lnTo>
                  <a:pt x="282987" y="5971360"/>
                </a:lnTo>
                <a:lnTo>
                  <a:pt x="247213" y="5944022"/>
                </a:lnTo>
                <a:lnTo>
                  <a:pt x="213378" y="5914405"/>
                </a:lnTo>
                <a:lnTo>
                  <a:pt x="181594" y="5882621"/>
                </a:lnTo>
                <a:lnTo>
                  <a:pt x="151977" y="5848786"/>
                </a:lnTo>
                <a:lnTo>
                  <a:pt x="124639" y="5813012"/>
                </a:lnTo>
                <a:lnTo>
                  <a:pt x="99696" y="5775414"/>
                </a:lnTo>
                <a:lnTo>
                  <a:pt x="77260" y="5736106"/>
                </a:lnTo>
                <a:lnTo>
                  <a:pt x="57446" y="5695201"/>
                </a:lnTo>
                <a:lnTo>
                  <a:pt x="40368" y="5652815"/>
                </a:lnTo>
                <a:lnTo>
                  <a:pt x="26139" y="5609059"/>
                </a:lnTo>
                <a:lnTo>
                  <a:pt x="14874" y="5564050"/>
                </a:lnTo>
                <a:lnTo>
                  <a:pt x="6686" y="5517899"/>
                </a:lnTo>
                <a:lnTo>
                  <a:pt x="1690" y="5470722"/>
                </a:lnTo>
                <a:lnTo>
                  <a:pt x="0" y="5422633"/>
                </a:lnTo>
                <a:lnTo>
                  <a:pt x="0" y="673353"/>
                </a:lnTo>
                <a:close/>
              </a:path>
            </a:pathLst>
          </a:custGeom>
          <a:ln w="28956">
            <a:solidFill>
              <a:srgbClr val="33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62000" y="1709927"/>
            <a:ext cx="7696200" cy="0"/>
          </a:xfrm>
          <a:custGeom>
            <a:avLst/>
            <a:gdLst/>
            <a:ahLst/>
            <a:cxnLst/>
            <a:rect l="l" t="t" r="r" b="b"/>
            <a:pathLst>
              <a:path w="7696200">
                <a:moveTo>
                  <a:pt x="0" y="0"/>
                </a:moveTo>
                <a:lnTo>
                  <a:pt x="7696200" y="0"/>
                </a:lnTo>
              </a:path>
            </a:pathLst>
          </a:custGeom>
          <a:ln w="38100">
            <a:solidFill>
              <a:srgbClr val="33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0739" y="617220"/>
            <a:ext cx="7462520" cy="10013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336666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1098" y="1717751"/>
            <a:ext cx="8321802" cy="4561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uci.edu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uci.edu/cs-description.ht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juicystudio.com/services/colourcontrast.ph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aciellogroup.com/resources/wat-ie-about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aim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uci.edu/images/spacer.gif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osanna1.com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WAI/RC/tools/complete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standards.org/learn/" TargetMode="External"/><Relationship Id="rId2" Type="http://schemas.openxmlformats.org/officeDocument/2006/relationships/hyperlink" Target="http://www.w3.org/TR/WAI-WEBCONTEN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ebaim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381000"/>
            <a:ext cx="8686800" cy="5638800"/>
            <a:chOff x="228600" y="381000"/>
            <a:chExt cx="8686800" cy="5638800"/>
          </a:xfrm>
        </p:grpSpPr>
        <p:sp>
          <p:nvSpPr>
            <p:cNvPr id="3" name="object 3"/>
            <p:cNvSpPr/>
            <p:nvPr/>
          </p:nvSpPr>
          <p:spPr>
            <a:xfrm>
              <a:off x="228600" y="381000"/>
              <a:ext cx="8686800" cy="5638800"/>
            </a:xfrm>
            <a:custGeom>
              <a:avLst/>
              <a:gdLst/>
              <a:ahLst/>
              <a:cxnLst/>
              <a:rect l="l" t="t" r="r" b="b"/>
              <a:pathLst>
                <a:path w="8686800" h="5638800">
                  <a:moveTo>
                    <a:pt x="8240649" y="0"/>
                  </a:moveTo>
                  <a:lnTo>
                    <a:pt x="446138" y="0"/>
                  </a:lnTo>
                  <a:lnTo>
                    <a:pt x="397527" y="2618"/>
                  </a:lnTo>
                  <a:lnTo>
                    <a:pt x="350431" y="10291"/>
                  </a:lnTo>
                  <a:lnTo>
                    <a:pt x="305125" y="22747"/>
                  </a:lnTo>
                  <a:lnTo>
                    <a:pt x="261878" y="39713"/>
                  </a:lnTo>
                  <a:lnTo>
                    <a:pt x="220964" y="60917"/>
                  </a:lnTo>
                  <a:lnTo>
                    <a:pt x="182655" y="86087"/>
                  </a:lnTo>
                  <a:lnTo>
                    <a:pt x="147223" y="114951"/>
                  </a:lnTo>
                  <a:lnTo>
                    <a:pt x="114941" y="147236"/>
                  </a:lnTo>
                  <a:lnTo>
                    <a:pt x="86079" y="182669"/>
                  </a:lnTo>
                  <a:lnTo>
                    <a:pt x="60911" y="220979"/>
                  </a:lnTo>
                  <a:lnTo>
                    <a:pt x="39709" y="261894"/>
                  </a:lnTo>
                  <a:lnTo>
                    <a:pt x="22744" y="305141"/>
                  </a:lnTo>
                  <a:lnTo>
                    <a:pt x="10290" y="350447"/>
                  </a:lnTo>
                  <a:lnTo>
                    <a:pt x="2617" y="397541"/>
                  </a:lnTo>
                  <a:lnTo>
                    <a:pt x="0" y="446150"/>
                  </a:lnTo>
                  <a:lnTo>
                    <a:pt x="0" y="5192649"/>
                  </a:lnTo>
                  <a:lnTo>
                    <a:pt x="2617" y="5241262"/>
                  </a:lnTo>
                  <a:lnTo>
                    <a:pt x="10290" y="5288359"/>
                  </a:lnTo>
                  <a:lnTo>
                    <a:pt x="22744" y="5333668"/>
                  </a:lnTo>
                  <a:lnTo>
                    <a:pt x="39709" y="5376916"/>
                  </a:lnTo>
                  <a:lnTo>
                    <a:pt x="60911" y="5417831"/>
                  </a:lnTo>
                  <a:lnTo>
                    <a:pt x="86079" y="5456141"/>
                  </a:lnTo>
                  <a:lnTo>
                    <a:pt x="114941" y="5491574"/>
                  </a:lnTo>
                  <a:lnTo>
                    <a:pt x="147223" y="5523857"/>
                  </a:lnTo>
                  <a:lnTo>
                    <a:pt x="182655" y="5552719"/>
                  </a:lnTo>
                  <a:lnTo>
                    <a:pt x="220964" y="5577887"/>
                  </a:lnTo>
                  <a:lnTo>
                    <a:pt x="261878" y="5599090"/>
                  </a:lnTo>
                  <a:lnTo>
                    <a:pt x="305125" y="5616055"/>
                  </a:lnTo>
                  <a:lnTo>
                    <a:pt x="350431" y="5628509"/>
                  </a:lnTo>
                  <a:lnTo>
                    <a:pt x="397527" y="5636182"/>
                  </a:lnTo>
                  <a:lnTo>
                    <a:pt x="446138" y="5638800"/>
                  </a:lnTo>
                  <a:lnTo>
                    <a:pt x="8240649" y="5638800"/>
                  </a:lnTo>
                  <a:lnTo>
                    <a:pt x="8289258" y="5636182"/>
                  </a:lnTo>
                  <a:lnTo>
                    <a:pt x="8336352" y="5628509"/>
                  </a:lnTo>
                  <a:lnTo>
                    <a:pt x="8381658" y="5616055"/>
                  </a:lnTo>
                  <a:lnTo>
                    <a:pt x="8424905" y="5599090"/>
                  </a:lnTo>
                  <a:lnTo>
                    <a:pt x="8465820" y="5577887"/>
                  </a:lnTo>
                  <a:lnTo>
                    <a:pt x="8504130" y="5552719"/>
                  </a:lnTo>
                  <a:lnTo>
                    <a:pt x="8539563" y="5523857"/>
                  </a:lnTo>
                  <a:lnTo>
                    <a:pt x="8571848" y="5491574"/>
                  </a:lnTo>
                  <a:lnTo>
                    <a:pt x="8600712" y="5456141"/>
                  </a:lnTo>
                  <a:lnTo>
                    <a:pt x="8625882" y="5417831"/>
                  </a:lnTo>
                  <a:lnTo>
                    <a:pt x="8647086" y="5376916"/>
                  </a:lnTo>
                  <a:lnTo>
                    <a:pt x="8664052" y="5333668"/>
                  </a:lnTo>
                  <a:lnTo>
                    <a:pt x="8676508" y="5288359"/>
                  </a:lnTo>
                  <a:lnTo>
                    <a:pt x="8684181" y="5241262"/>
                  </a:lnTo>
                  <a:lnTo>
                    <a:pt x="8686800" y="5192649"/>
                  </a:lnTo>
                  <a:lnTo>
                    <a:pt x="8686800" y="446150"/>
                  </a:lnTo>
                  <a:lnTo>
                    <a:pt x="8684181" y="397541"/>
                  </a:lnTo>
                  <a:lnTo>
                    <a:pt x="8676508" y="350447"/>
                  </a:lnTo>
                  <a:lnTo>
                    <a:pt x="8664052" y="305141"/>
                  </a:lnTo>
                  <a:lnTo>
                    <a:pt x="8647086" y="261894"/>
                  </a:lnTo>
                  <a:lnTo>
                    <a:pt x="8625882" y="220979"/>
                  </a:lnTo>
                  <a:lnTo>
                    <a:pt x="8600712" y="182669"/>
                  </a:lnTo>
                  <a:lnTo>
                    <a:pt x="8571848" y="147236"/>
                  </a:lnTo>
                  <a:lnTo>
                    <a:pt x="8539563" y="114951"/>
                  </a:lnTo>
                  <a:lnTo>
                    <a:pt x="8504130" y="86087"/>
                  </a:lnTo>
                  <a:lnTo>
                    <a:pt x="8465820" y="60917"/>
                  </a:lnTo>
                  <a:lnTo>
                    <a:pt x="8424905" y="39713"/>
                  </a:lnTo>
                  <a:lnTo>
                    <a:pt x="8381658" y="22747"/>
                  </a:lnTo>
                  <a:lnTo>
                    <a:pt x="8336352" y="10291"/>
                  </a:lnTo>
                  <a:lnTo>
                    <a:pt x="8289258" y="2618"/>
                  </a:lnTo>
                  <a:lnTo>
                    <a:pt x="8240649" y="0"/>
                  </a:lnTo>
                  <a:close/>
                </a:path>
              </a:pathLst>
            </a:custGeom>
            <a:solidFill>
              <a:srgbClr val="33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6898" y="489203"/>
              <a:ext cx="8436610" cy="5135880"/>
            </a:xfrm>
            <a:custGeom>
              <a:avLst/>
              <a:gdLst/>
              <a:ahLst/>
              <a:cxnLst/>
              <a:rect l="l" t="t" r="r" b="b"/>
              <a:pathLst>
                <a:path w="8436610" h="5135880">
                  <a:moveTo>
                    <a:pt x="8436102" y="348615"/>
                  </a:moveTo>
                  <a:lnTo>
                    <a:pt x="8432914" y="301320"/>
                  </a:lnTo>
                  <a:lnTo>
                    <a:pt x="8423643" y="255943"/>
                  </a:lnTo>
                  <a:lnTo>
                    <a:pt x="8408695" y="212928"/>
                  </a:lnTo>
                  <a:lnTo>
                    <a:pt x="8388502" y="172669"/>
                  </a:lnTo>
                  <a:lnTo>
                    <a:pt x="8363458" y="135597"/>
                  </a:lnTo>
                  <a:lnTo>
                    <a:pt x="8333994" y="102108"/>
                  </a:lnTo>
                  <a:lnTo>
                    <a:pt x="8300504" y="72644"/>
                  </a:lnTo>
                  <a:lnTo>
                    <a:pt x="8263433" y="47599"/>
                  </a:lnTo>
                  <a:lnTo>
                    <a:pt x="8223174" y="27406"/>
                  </a:lnTo>
                  <a:lnTo>
                    <a:pt x="8180159" y="12458"/>
                  </a:lnTo>
                  <a:lnTo>
                    <a:pt x="8134782" y="3187"/>
                  </a:lnTo>
                  <a:lnTo>
                    <a:pt x="8087487" y="0"/>
                  </a:lnTo>
                  <a:lnTo>
                    <a:pt x="348576" y="0"/>
                  </a:lnTo>
                  <a:lnTo>
                    <a:pt x="301269" y="3187"/>
                  </a:lnTo>
                  <a:lnTo>
                    <a:pt x="255905" y="12458"/>
                  </a:lnTo>
                  <a:lnTo>
                    <a:pt x="212890" y="27406"/>
                  </a:lnTo>
                  <a:lnTo>
                    <a:pt x="172643" y="47599"/>
                  </a:lnTo>
                  <a:lnTo>
                    <a:pt x="135572" y="72644"/>
                  </a:lnTo>
                  <a:lnTo>
                    <a:pt x="102095" y="102108"/>
                  </a:lnTo>
                  <a:lnTo>
                    <a:pt x="72631" y="135597"/>
                  </a:lnTo>
                  <a:lnTo>
                    <a:pt x="47586" y="172669"/>
                  </a:lnTo>
                  <a:lnTo>
                    <a:pt x="27393" y="212928"/>
                  </a:lnTo>
                  <a:lnTo>
                    <a:pt x="12446" y="255943"/>
                  </a:lnTo>
                  <a:lnTo>
                    <a:pt x="3175" y="301320"/>
                  </a:lnTo>
                  <a:lnTo>
                    <a:pt x="0" y="348615"/>
                  </a:lnTo>
                  <a:lnTo>
                    <a:pt x="0" y="4419981"/>
                  </a:lnTo>
                  <a:lnTo>
                    <a:pt x="3175" y="4467288"/>
                  </a:lnTo>
                  <a:lnTo>
                    <a:pt x="12446" y="4512665"/>
                  </a:lnTo>
                  <a:lnTo>
                    <a:pt x="27393" y="4555680"/>
                  </a:lnTo>
                  <a:lnTo>
                    <a:pt x="47586" y="4595939"/>
                  </a:lnTo>
                  <a:lnTo>
                    <a:pt x="72631" y="4633011"/>
                  </a:lnTo>
                  <a:lnTo>
                    <a:pt x="102095" y="4666488"/>
                  </a:lnTo>
                  <a:lnTo>
                    <a:pt x="135572" y="4695964"/>
                  </a:lnTo>
                  <a:lnTo>
                    <a:pt x="172643" y="4721009"/>
                  </a:lnTo>
                  <a:lnTo>
                    <a:pt x="212890" y="4741202"/>
                  </a:lnTo>
                  <a:lnTo>
                    <a:pt x="255905" y="4756150"/>
                  </a:lnTo>
                  <a:lnTo>
                    <a:pt x="301269" y="4765421"/>
                  </a:lnTo>
                  <a:lnTo>
                    <a:pt x="348576" y="4768596"/>
                  </a:lnTo>
                  <a:lnTo>
                    <a:pt x="1045946" y="4768596"/>
                  </a:lnTo>
                  <a:lnTo>
                    <a:pt x="1048042" y="4802302"/>
                  </a:lnTo>
                  <a:lnTo>
                    <a:pt x="1056716" y="4848326"/>
                  </a:lnTo>
                  <a:lnTo>
                    <a:pt x="1070724" y="4892218"/>
                  </a:lnTo>
                  <a:lnTo>
                    <a:pt x="1089710" y="4933620"/>
                  </a:lnTo>
                  <a:lnTo>
                    <a:pt x="1113332" y="4972189"/>
                  </a:lnTo>
                  <a:lnTo>
                    <a:pt x="1141222" y="5007546"/>
                  </a:lnTo>
                  <a:lnTo>
                    <a:pt x="1173035" y="5039360"/>
                  </a:lnTo>
                  <a:lnTo>
                    <a:pt x="1208392" y="5067249"/>
                  </a:lnTo>
                  <a:lnTo>
                    <a:pt x="1246962" y="5090871"/>
                  </a:lnTo>
                  <a:lnTo>
                    <a:pt x="1288364" y="5109857"/>
                  </a:lnTo>
                  <a:lnTo>
                    <a:pt x="1332255" y="5123866"/>
                  </a:lnTo>
                  <a:lnTo>
                    <a:pt x="1378280" y="5132540"/>
                  </a:lnTo>
                  <a:lnTo>
                    <a:pt x="1426083" y="5135499"/>
                  </a:lnTo>
                  <a:lnTo>
                    <a:pt x="7064883" y="5135499"/>
                  </a:lnTo>
                  <a:lnTo>
                    <a:pt x="7112673" y="5132540"/>
                  </a:lnTo>
                  <a:lnTo>
                    <a:pt x="7158698" y="5123866"/>
                  </a:lnTo>
                  <a:lnTo>
                    <a:pt x="7202589" y="5109857"/>
                  </a:lnTo>
                  <a:lnTo>
                    <a:pt x="7243991" y="5090871"/>
                  </a:lnTo>
                  <a:lnTo>
                    <a:pt x="7282561" y="5067249"/>
                  </a:lnTo>
                  <a:lnTo>
                    <a:pt x="7317918" y="5039360"/>
                  </a:lnTo>
                  <a:lnTo>
                    <a:pt x="7349731" y="5007546"/>
                  </a:lnTo>
                  <a:lnTo>
                    <a:pt x="7377620" y="4972189"/>
                  </a:lnTo>
                  <a:lnTo>
                    <a:pt x="7401242" y="4933620"/>
                  </a:lnTo>
                  <a:lnTo>
                    <a:pt x="7420229" y="4892218"/>
                  </a:lnTo>
                  <a:lnTo>
                    <a:pt x="7434237" y="4848326"/>
                  </a:lnTo>
                  <a:lnTo>
                    <a:pt x="7442911" y="4802302"/>
                  </a:lnTo>
                  <a:lnTo>
                    <a:pt x="7444994" y="4768596"/>
                  </a:lnTo>
                  <a:lnTo>
                    <a:pt x="8087487" y="4768596"/>
                  </a:lnTo>
                  <a:lnTo>
                    <a:pt x="8134782" y="4765421"/>
                  </a:lnTo>
                  <a:lnTo>
                    <a:pt x="8180159" y="4756150"/>
                  </a:lnTo>
                  <a:lnTo>
                    <a:pt x="8223174" y="4741202"/>
                  </a:lnTo>
                  <a:lnTo>
                    <a:pt x="8263433" y="4721009"/>
                  </a:lnTo>
                  <a:lnTo>
                    <a:pt x="8300504" y="4695964"/>
                  </a:lnTo>
                  <a:lnTo>
                    <a:pt x="8333994" y="4666488"/>
                  </a:lnTo>
                  <a:lnTo>
                    <a:pt x="8363458" y="4633011"/>
                  </a:lnTo>
                  <a:lnTo>
                    <a:pt x="8388502" y="4595939"/>
                  </a:lnTo>
                  <a:lnTo>
                    <a:pt x="8408695" y="4555680"/>
                  </a:lnTo>
                  <a:lnTo>
                    <a:pt x="8423643" y="4512665"/>
                  </a:lnTo>
                  <a:lnTo>
                    <a:pt x="8432914" y="4467288"/>
                  </a:lnTo>
                  <a:lnTo>
                    <a:pt x="8436102" y="4419981"/>
                  </a:lnTo>
                  <a:lnTo>
                    <a:pt x="8436102" y="3486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1980" y="3338702"/>
              <a:ext cx="6400800" cy="2286000"/>
            </a:xfrm>
            <a:custGeom>
              <a:avLst/>
              <a:gdLst/>
              <a:ahLst/>
              <a:cxnLst/>
              <a:rect l="l" t="t" r="r" b="b"/>
              <a:pathLst>
                <a:path w="6400800" h="2286000">
                  <a:moveTo>
                    <a:pt x="0" y="381000"/>
                  </a:moveTo>
                  <a:lnTo>
                    <a:pt x="2968" y="333204"/>
                  </a:lnTo>
                  <a:lnTo>
                    <a:pt x="11634" y="287181"/>
                  </a:lnTo>
                  <a:lnTo>
                    <a:pt x="25643" y="243288"/>
                  </a:lnTo>
                  <a:lnTo>
                    <a:pt x="44636" y="201881"/>
                  </a:lnTo>
                  <a:lnTo>
                    <a:pt x="68257" y="163318"/>
                  </a:lnTo>
                  <a:lnTo>
                    <a:pt x="96149" y="127955"/>
                  </a:lnTo>
                  <a:lnTo>
                    <a:pt x="127955" y="96149"/>
                  </a:lnTo>
                  <a:lnTo>
                    <a:pt x="163318" y="68257"/>
                  </a:lnTo>
                  <a:lnTo>
                    <a:pt x="201881" y="44636"/>
                  </a:lnTo>
                  <a:lnTo>
                    <a:pt x="243288" y="25643"/>
                  </a:lnTo>
                  <a:lnTo>
                    <a:pt x="287181" y="11634"/>
                  </a:lnTo>
                  <a:lnTo>
                    <a:pt x="333204" y="2968"/>
                  </a:lnTo>
                  <a:lnTo>
                    <a:pt x="381000" y="0"/>
                  </a:lnTo>
                  <a:lnTo>
                    <a:pt x="6019800" y="0"/>
                  </a:lnTo>
                  <a:lnTo>
                    <a:pt x="6067595" y="2968"/>
                  </a:lnTo>
                  <a:lnTo>
                    <a:pt x="6113618" y="11634"/>
                  </a:lnTo>
                  <a:lnTo>
                    <a:pt x="6157511" y="25643"/>
                  </a:lnTo>
                  <a:lnTo>
                    <a:pt x="6198918" y="44636"/>
                  </a:lnTo>
                  <a:lnTo>
                    <a:pt x="6237481" y="68257"/>
                  </a:lnTo>
                  <a:lnTo>
                    <a:pt x="6272844" y="96149"/>
                  </a:lnTo>
                  <a:lnTo>
                    <a:pt x="6304650" y="127955"/>
                  </a:lnTo>
                  <a:lnTo>
                    <a:pt x="6332542" y="163318"/>
                  </a:lnTo>
                  <a:lnTo>
                    <a:pt x="6356163" y="201881"/>
                  </a:lnTo>
                  <a:lnTo>
                    <a:pt x="6375156" y="243288"/>
                  </a:lnTo>
                  <a:lnTo>
                    <a:pt x="6389165" y="287181"/>
                  </a:lnTo>
                  <a:lnTo>
                    <a:pt x="6397831" y="333204"/>
                  </a:lnTo>
                  <a:lnTo>
                    <a:pt x="6400800" y="381000"/>
                  </a:lnTo>
                  <a:lnTo>
                    <a:pt x="6400800" y="1905000"/>
                  </a:lnTo>
                  <a:lnTo>
                    <a:pt x="6397831" y="1952795"/>
                  </a:lnTo>
                  <a:lnTo>
                    <a:pt x="6389165" y="1998818"/>
                  </a:lnTo>
                  <a:lnTo>
                    <a:pt x="6375156" y="2042711"/>
                  </a:lnTo>
                  <a:lnTo>
                    <a:pt x="6356163" y="2084118"/>
                  </a:lnTo>
                  <a:lnTo>
                    <a:pt x="6332542" y="2122681"/>
                  </a:lnTo>
                  <a:lnTo>
                    <a:pt x="6304650" y="2158044"/>
                  </a:lnTo>
                  <a:lnTo>
                    <a:pt x="6272844" y="2189850"/>
                  </a:lnTo>
                  <a:lnTo>
                    <a:pt x="6237481" y="2217742"/>
                  </a:lnTo>
                  <a:lnTo>
                    <a:pt x="6198918" y="2241363"/>
                  </a:lnTo>
                  <a:lnTo>
                    <a:pt x="6157511" y="2260356"/>
                  </a:lnTo>
                  <a:lnTo>
                    <a:pt x="6113618" y="2274365"/>
                  </a:lnTo>
                  <a:lnTo>
                    <a:pt x="6067595" y="2283031"/>
                  </a:lnTo>
                  <a:lnTo>
                    <a:pt x="6019800" y="2286000"/>
                  </a:lnTo>
                  <a:lnTo>
                    <a:pt x="381000" y="2286000"/>
                  </a:lnTo>
                  <a:lnTo>
                    <a:pt x="333204" y="2283031"/>
                  </a:lnTo>
                  <a:lnTo>
                    <a:pt x="287181" y="2274365"/>
                  </a:lnTo>
                  <a:lnTo>
                    <a:pt x="243288" y="2260356"/>
                  </a:lnTo>
                  <a:lnTo>
                    <a:pt x="201881" y="2241363"/>
                  </a:lnTo>
                  <a:lnTo>
                    <a:pt x="163318" y="2217742"/>
                  </a:lnTo>
                  <a:lnTo>
                    <a:pt x="127955" y="2189850"/>
                  </a:lnTo>
                  <a:lnTo>
                    <a:pt x="96149" y="2158044"/>
                  </a:lnTo>
                  <a:lnTo>
                    <a:pt x="68257" y="2122681"/>
                  </a:lnTo>
                  <a:lnTo>
                    <a:pt x="44636" y="2084118"/>
                  </a:lnTo>
                  <a:lnTo>
                    <a:pt x="25643" y="2042711"/>
                  </a:lnTo>
                  <a:lnTo>
                    <a:pt x="11634" y="1998818"/>
                  </a:lnTo>
                  <a:lnTo>
                    <a:pt x="2968" y="1952795"/>
                  </a:lnTo>
                  <a:lnTo>
                    <a:pt x="0" y="1905000"/>
                  </a:lnTo>
                  <a:lnTo>
                    <a:pt x="0" y="381000"/>
                  </a:lnTo>
                  <a:close/>
                </a:path>
              </a:pathLst>
            </a:custGeom>
            <a:ln w="51053">
              <a:solidFill>
                <a:srgbClr val="CC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29460" y="1604819"/>
            <a:ext cx="5085715" cy="683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300" spc="-160" dirty="0"/>
              <a:t>Web</a:t>
            </a:r>
            <a:r>
              <a:rPr sz="4300" spc="-100" dirty="0"/>
              <a:t> </a:t>
            </a:r>
            <a:r>
              <a:rPr sz="4300" spc="-114" dirty="0"/>
              <a:t>Accessibility</a:t>
            </a:r>
            <a:endParaRPr sz="4300"/>
          </a:p>
        </p:txBody>
      </p:sp>
      <p:sp>
        <p:nvSpPr>
          <p:cNvPr id="7" name="object 7"/>
          <p:cNvSpPr txBox="1"/>
          <p:nvPr/>
        </p:nvSpPr>
        <p:spPr>
          <a:xfrm>
            <a:off x="2056129" y="3489959"/>
            <a:ext cx="4801870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3300" spc="-5" dirty="0">
                <a:latin typeface="Arial"/>
                <a:cs typeface="Arial"/>
              </a:rPr>
              <a:t>These slides</a:t>
            </a:r>
            <a:r>
              <a:rPr sz="3300" spc="15" dirty="0">
                <a:latin typeface="Arial"/>
                <a:cs typeface="Arial"/>
              </a:rPr>
              <a:t> </a:t>
            </a:r>
            <a:r>
              <a:rPr sz="3300" spc="-5" dirty="0">
                <a:latin typeface="Arial"/>
                <a:cs typeface="Arial"/>
              </a:rPr>
              <a:t>are</a:t>
            </a:r>
            <a:r>
              <a:rPr sz="3300" dirty="0">
                <a:latin typeface="Arial"/>
                <a:cs typeface="Arial"/>
              </a:rPr>
              <a:t> </a:t>
            </a:r>
            <a:r>
              <a:rPr sz="3300" spc="-5" dirty="0">
                <a:latin typeface="Arial"/>
                <a:cs typeface="Arial"/>
              </a:rPr>
              <a:t>modified  </a:t>
            </a:r>
            <a:r>
              <a:rPr sz="3300" dirty="0">
                <a:latin typeface="Arial"/>
                <a:cs typeface="Arial"/>
              </a:rPr>
              <a:t>from </a:t>
            </a:r>
            <a:r>
              <a:rPr sz="3300" spc="-5" dirty="0">
                <a:latin typeface="Arial"/>
                <a:cs typeface="Arial"/>
              </a:rPr>
              <a:t>slides </a:t>
            </a:r>
            <a:r>
              <a:rPr sz="3300" dirty="0">
                <a:latin typeface="Arial"/>
                <a:cs typeface="Arial"/>
              </a:rPr>
              <a:t>taken from  </a:t>
            </a:r>
            <a:r>
              <a:rPr sz="3300" u="heavy" dirty="0">
                <a:solidFill>
                  <a:srgbClr val="99CC00"/>
                </a:solidFill>
                <a:uFill>
                  <a:solidFill>
                    <a:srgbClr val="99CC00"/>
                  </a:solidFill>
                </a:uFill>
                <a:latin typeface="Arial"/>
                <a:cs typeface="Arial"/>
                <a:hlinkClick r:id="rId2"/>
              </a:rPr>
              <a:t>www.csuci.edu</a:t>
            </a:r>
            <a:r>
              <a:rPr sz="3300" dirty="0">
                <a:solidFill>
                  <a:srgbClr val="99CC00"/>
                </a:solidFill>
                <a:latin typeface="Arial"/>
                <a:cs typeface="Arial"/>
                <a:hlinkClick r:id="rId2"/>
              </a:rPr>
              <a:t> </a:t>
            </a:r>
            <a:r>
              <a:rPr sz="3300" dirty="0">
                <a:latin typeface="Arial"/>
                <a:cs typeface="Arial"/>
              </a:rPr>
              <a:t>by Peter  </a:t>
            </a:r>
            <a:r>
              <a:rPr sz="3300" spc="-5" dirty="0">
                <a:latin typeface="Arial"/>
                <a:cs typeface="Arial"/>
              </a:rPr>
              <a:t>Mosinskis</a:t>
            </a:r>
            <a:endParaRPr sz="3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1088644"/>
            <a:ext cx="726313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/>
              <a:t>Example Image #1</a:t>
            </a:r>
            <a:r>
              <a:rPr sz="3300" spc="-85" dirty="0"/>
              <a:t> </a:t>
            </a:r>
            <a:r>
              <a:rPr sz="3300" spc="-5" dirty="0"/>
              <a:t>(meaningful)</a:t>
            </a:r>
            <a:endParaRPr sz="3300"/>
          </a:p>
        </p:txBody>
      </p:sp>
      <p:sp>
        <p:nvSpPr>
          <p:cNvPr id="3" name="object 3"/>
          <p:cNvSpPr/>
          <p:nvPr/>
        </p:nvSpPr>
        <p:spPr>
          <a:xfrm>
            <a:off x="1600200" y="2133600"/>
            <a:ext cx="5867400" cy="3956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585216"/>
            <a:ext cx="4259580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300" spc="-5" dirty="0"/>
              <a:t>HTML </a:t>
            </a:r>
            <a:r>
              <a:rPr sz="3300" dirty="0"/>
              <a:t>Code </a:t>
            </a:r>
            <a:r>
              <a:rPr sz="3300" spc="-5" dirty="0"/>
              <a:t>for  Example Image</a:t>
            </a:r>
            <a:r>
              <a:rPr sz="3300" spc="-95" dirty="0"/>
              <a:t> </a:t>
            </a:r>
            <a:r>
              <a:rPr sz="3300" spc="-5" dirty="0"/>
              <a:t>#1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840739" y="1926843"/>
            <a:ext cx="7017384" cy="387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</a:tabLst>
            </a:pPr>
            <a:r>
              <a:rPr sz="3100" dirty="0">
                <a:latin typeface="Arial"/>
                <a:cs typeface="Arial"/>
              </a:rPr>
              <a:t>WRONG:</a:t>
            </a:r>
            <a:endParaRPr sz="31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3100" dirty="0">
                <a:latin typeface="Arial"/>
                <a:cs typeface="Arial"/>
              </a:rPr>
              <a:t>&lt;img </a:t>
            </a:r>
            <a:r>
              <a:rPr sz="2900" spc="60" dirty="0">
                <a:latin typeface="Arial"/>
                <a:cs typeface="Arial"/>
              </a:rPr>
              <a:t>src=“soccer.jpg”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/</a:t>
            </a:r>
            <a:r>
              <a:rPr sz="3100" spc="-5" dirty="0">
                <a:latin typeface="Arial"/>
                <a:cs typeface="Arial"/>
              </a:rPr>
              <a:t>&gt;</a:t>
            </a:r>
            <a:endParaRPr sz="3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</a:tabLst>
            </a:pPr>
            <a:r>
              <a:rPr sz="3100" dirty="0">
                <a:latin typeface="Arial"/>
                <a:cs typeface="Arial"/>
              </a:rPr>
              <a:t>WRONG:</a:t>
            </a:r>
            <a:endParaRPr sz="3100">
              <a:latin typeface="Arial"/>
              <a:cs typeface="Arial"/>
            </a:endParaRPr>
          </a:p>
          <a:p>
            <a:pPr marL="355600" marR="2255520">
              <a:lnSpc>
                <a:spcPct val="100000"/>
              </a:lnSpc>
              <a:spcBef>
                <a:spcPts val="40"/>
              </a:spcBef>
            </a:pPr>
            <a:r>
              <a:rPr sz="2900" spc="-5" dirty="0">
                <a:latin typeface="Arial"/>
                <a:cs typeface="Arial"/>
              </a:rPr>
              <a:t>&lt;img </a:t>
            </a:r>
            <a:r>
              <a:rPr sz="2900" b="1" spc="75" dirty="0">
                <a:latin typeface="Arial"/>
                <a:cs typeface="Arial"/>
              </a:rPr>
              <a:t>alt</a:t>
            </a:r>
            <a:r>
              <a:rPr sz="2900" spc="75" dirty="0">
                <a:latin typeface="Arial"/>
                <a:cs typeface="Arial"/>
              </a:rPr>
              <a:t>=“A </a:t>
            </a:r>
            <a:r>
              <a:rPr sz="2900" spc="-5" dirty="0">
                <a:latin typeface="Arial"/>
                <a:cs typeface="Arial"/>
              </a:rPr>
              <a:t>baked</a:t>
            </a:r>
            <a:r>
              <a:rPr sz="2900" spc="-125" dirty="0">
                <a:latin typeface="Arial"/>
                <a:cs typeface="Arial"/>
              </a:rPr>
              <a:t> </a:t>
            </a:r>
            <a:r>
              <a:rPr sz="2900" spc="65" dirty="0">
                <a:latin typeface="Arial"/>
                <a:cs typeface="Arial"/>
              </a:rPr>
              <a:t>potato”  </a:t>
            </a:r>
            <a:r>
              <a:rPr sz="2900" spc="60" dirty="0">
                <a:latin typeface="Arial"/>
                <a:cs typeface="Arial"/>
              </a:rPr>
              <a:t>src=“soccer.jpg”</a:t>
            </a:r>
            <a:r>
              <a:rPr sz="2900" spc="-30" dirty="0">
                <a:latin typeface="Arial"/>
                <a:cs typeface="Arial"/>
              </a:rPr>
              <a:t> </a:t>
            </a:r>
            <a:r>
              <a:rPr sz="2900" spc="-10" dirty="0">
                <a:latin typeface="Arial"/>
                <a:cs typeface="Arial"/>
              </a:rPr>
              <a:t>/&gt;</a:t>
            </a:r>
            <a:endParaRPr sz="29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</a:tabLst>
            </a:pPr>
            <a:r>
              <a:rPr sz="3100" dirty="0">
                <a:latin typeface="Arial"/>
                <a:cs typeface="Arial"/>
              </a:rPr>
              <a:t>RIGHT:</a:t>
            </a:r>
            <a:endParaRPr sz="310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  <a:spcBef>
                <a:spcPts val="40"/>
              </a:spcBef>
            </a:pPr>
            <a:r>
              <a:rPr sz="2900" spc="-5" dirty="0">
                <a:latin typeface="Arial"/>
                <a:cs typeface="Arial"/>
              </a:rPr>
              <a:t>&lt;img </a:t>
            </a:r>
            <a:r>
              <a:rPr sz="2900" b="1" spc="40" dirty="0">
                <a:latin typeface="Arial"/>
                <a:cs typeface="Arial"/>
              </a:rPr>
              <a:t>alt</a:t>
            </a:r>
            <a:r>
              <a:rPr sz="2900" spc="40" dirty="0">
                <a:latin typeface="Arial"/>
                <a:cs typeface="Arial"/>
              </a:rPr>
              <a:t>=“Soccer </a:t>
            </a:r>
            <a:r>
              <a:rPr sz="2900" spc="-5" dirty="0">
                <a:latin typeface="Arial"/>
                <a:cs typeface="Arial"/>
              </a:rPr>
              <a:t>goalie leaping for</a:t>
            </a:r>
            <a:r>
              <a:rPr sz="2900" spc="-40" dirty="0">
                <a:latin typeface="Arial"/>
                <a:cs typeface="Arial"/>
              </a:rPr>
              <a:t> </a:t>
            </a:r>
            <a:r>
              <a:rPr sz="2900" spc="95" dirty="0">
                <a:latin typeface="Arial"/>
                <a:cs typeface="Arial"/>
              </a:rPr>
              <a:t>ball”  </a:t>
            </a:r>
            <a:r>
              <a:rPr sz="2900" spc="60" dirty="0">
                <a:latin typeface="Arial"/>
                <a:cs typeface="Arial"/>
              </a:rPr>
              <a:t>src=“soccer.jpg”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spc="-10" dirty="0">
                <a:latin typeface="Arial"/>
                <a:cs typeface="Arial"/>
              </a:rPr>
              <a:t>/&gt;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1088644"/>
            <a:ext cx="716915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/>
              <a:t>Example Image #2</a:t>
            </a:r>
            <a:r>
              <a:rPr sz="3300" spc="-85" dirty="0"/>
              <a:t> </a:t>
            </a:r>
            <a:r>
              <a:rPr sz="3300" spc="-5" dirty="0"/>
              <a:t>(decorative)</a:t>
            </a:r>
            <a:endParaRPr sz="3300"/>
          </a:p>
        </p:txBody>
      </p:sp>
      <p:sp>
        <p:nvSpPr>
          <p:cNvPr id="3" name="object 3"/>
          <p:cNvSpPr/>
          <p:nvPr/>
        </p:nvSpPr>
        <p:spPr>
          <a:xfrm>
            <a:off x="1905000" y="2209799"/>
            <a:ext cx="5455920" cy="36355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585216"/>
            <a:ext cx="4259580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300" spc="-5" dirty="0"/>
              <a:t>HTML </a:t>
            </a:r>
            <a:r>
              <a:rPr sz="3300" dirty="0"/>
              <a:t>Code </a:t>
            </a:r>
            <a:r>
              <a:rPr sz="3300" spc="-5" dirty="0"/>
              <a:t>for  Example Image</a:t>
            </a:r>
            <a:r>
              <a:rPr sz="3300" spc="-95" dirty="0"/>
              <a:t> </a:t>
            </a:r>
            <a:r>
              <a:rPr sz="3300" spc="-5" dirty="0"/>
              <a:t>#2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307340" y="1698243"/>
            <a:ext cx="8583295" cy="3435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</a:tabLst>
            </a:pPr>
            <a:r>
              <a:rPr sz="3100" dirty="0">
                <a:latin typeface="Arial"/>
                <a:cs typeface="Arial"/>
              </a:rPr>
              <a:t>WRONG:</a:t>
            </a:r>
            <a:endParaRPr sz="31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3100" dirty="0">
                <a:latin typeface="Arial"/>
                <a:cs typeface="Arial"/>
              </a:rPr>
              <a:t>&lt;img </a:t>
            </a:r>
            <a:r>
              <a:rPr sz="2900" spc="60" dirty="0">
                <a:latin typeface="Arial"/>
                <a:cs typeface="Arial"/>
              </a:rPr>
              <a:t>src=“soccer.jpg”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/</a:t>
            </a:r>
            <a:r>
              <a:rPr sz="3100" spc="-5" dirty="0">
                <a:latin typeface="Arial"/>
                <a:cs typeface="Arial"/>
              </a:rPr>
              <a:t>&gt;</a:t>
            </a:r>
            <a:endParaRPr sz="3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</a:tabLst>
            </a:pPr>
            <a:r>
              <a:rPr sz="3100" dirty="0">
                <a:latin typeface="Arial"/>
                <a:cs typeface="Arial"/>
              </a:rPr>
              <a:t>WRONG:</a:t>
            </a:r>
            <a:endParaRPr sz="3100">
              <a:latin typeface="Arial"/>
              <a:cs typeface="Arial"/>
            </a:endParaRPr>
          </a:p>
          <a:p>
            <a:pPr marL="355600">
              <a:lnSpc>
                <a:spcPts val="3465"/>
              </a:lnSpc>
              <a:spcBef>
                <a:spcPts val="40"/>
              </a:spcBef>
            </a:pPr>
            <a:r>
              <a:rPr sz="2900" spc="-5" dirty="0">
                <a:latin typeface="Arial"/>
                <a:cs typeface="Arial"/>
              </a:rPr>
              <a:t>&lt;img </a:t>
            </a:r>
            <a:r>
              <a:rPr sz="2900" b="1" spc="45" dirty="0">
                <a:latin typeface="Arial"/>
                <a:cs typeface="Arial"/>
              </a:rPr>
              <a:t>alt</a:t>
            </a:r>
            <a:r>
              <a:rPr sz="2900" spc="45" dirty="0">
                <a:latin typeface="Arial"/>
                <a:cs typeface="Arial"/>
              </a:rPr>
              <a:t>=“Hands </a:t>
            </a:r>
            <a:r>
              <a:rPr sz="2900" spc="-5" dirty="0">
                <a:latin typeface="Arial"/>
                <a:cs typeface="Arial"/>
              </a:rPr>
              <a:t>on soccer </a:t>
            </a:r>
            <a:r>
              <a:rPr sz="2900" spc="95" dirty="0">
                <a:latin typeface="Arial"/>
                <a:cs typeface="Arial"/>
              </a:rPr>
              <a:t>ball”</a:t>
            </a:r>
            <a:r>
              <a:rPr sz="2900" spc="-80" dirty="0">
                <a:latin typeface="Arial"/>
                <a:cs typeface="Arial"/>
              </a:rPr>
              <a:t> </a:t>
            </a:r>
            <a:r>
              <a:rPr sz="2900" spc="60" dirty="0">
                <a:latin typeface="Arial"/>
                <a:cs typeface="Arial"/>
              </a:rPr>
              <a:t>src=“soccer.jpg”</a:t>
            </a:r>
            <a:endParaRPr sz="2900">
              <a:latin typeface="Arial"/>
              <a:cs typeface="Arial"/>
            </a:endParaRPr>
          </a:p>
          <a:p>
            <a:pPr marL="355600">
              <a:lnSpc>
                <a:spcPts val="3465"/>
              </a:lnSpc>
            </a:pPr>
            <a:r>
              <a:rPr sz="2900" spc="-5" dirty="0">
                <a:latin typeface="Arial"/>
                <a:cs typeface="Arial"/>
              </a:rPr>
              <a:t>/&gt;</a:t>
            </a:r>
            <a:endParaRPr sz="29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3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</a:tabLst>
            </a:pPr>
            <a:r>
              <a:rPr sz="3100" dirty="0">
                <a:latin typeface="Arial"/>
                <a:cs typeface="Arial"/>
              </a:rPr>
              <a:t>RIGHT:</a:t>
            </a:r>
            <a:endParaRPr sz="31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40"/>
              </a:spcBef>
            </a:pPr>
            <a:r>
              <a:rPr sz="2900" spc="-5" dirty="0">
                <a:latin typeface="Arial"/>
                <a:cs typeface="Arial"/>
              </a:rPr>
              <a:t>&lt;img </a:t>
            </a:r>
            <a:r>
              <a:rPr sz="2900" b="1" spc="155" dirty="0">
                <a:latin typeface="Arial"/>
                <a:cs typeface="Arial"/>
              </a:rPr>
              <a:t>alt</a:t>
            </a:r>
            <a:r>
              <a:rPr sz="2900" spc="155" dirty="0">
                <a:latin typeface="Arial"/>
                <a:cs typeface="Arial"/>
              </a:rPr>
              <a:t>=“” </a:t>
            </a:r>
            <a:r>
              <a:rPr sz="2900" spc="60" dirty="0">
                <a:latin typeface="Arial"/>
                <a:cs typeface="Arial"/>
              </a:rPr>
              <a:t>src=“soccer.jpg”</a:t>
            </a:r>
            <a:r>
              <a:rPr sz="2900" spc="-204" dirty="0">
                <a:latin typeface="Arial"/>
                <a:cs typeface="Arial"/>
              </a:rPr>
              <a:t> </a:t>
            </a:r>
            <a:r>
              <a:rPr sz="2900" spc="-10" dirty="0">
                <a:latin typeface="Arial"/>
                <a:cs typeface="Arial"/>
              </a:rPr>
              <a:t>/&gt;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1088644"/>
            <a:ext cx="4053204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/>
              <a:t>Using</a:t>
            </a:r>
            <a:r>
              <a:rPr sz="3300" spc="-95" dirty="0"/>
              <a:t> </a:t>
            </a:r>
            <a:r>
              <a:rPr sz="3300" dirty="0"/>
              <a:t>LONGDESC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840739" y="1926843"/>
            <a:ext cx="6969125" cy="4332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</a:tabLst>
            </a:pPr>
            <a:r>
              <a:rPr sz="3100" dirty="0">
                <a:latin typeface="Arial"/>
                <a:cs typeface="Arial"/>
              </a:rPr>
              <a:t>What LONGDESC</a:t>
            </a:r>
            <a:r>
              <a:rPr sz="3100" spc="-35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is</a:t>
            </a:r>
            <a:endParaRPr sz="31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640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</a:tabLst>
            </a:pPr>
            <a:r>
              <a:rPr sz="2600" spc="-5" dirty="0">
                <a:latin typeface="Arial"/>
                <a:cs typeface="Arial"/>
              </a:rPr>
              <a:t>An attribute of the &lt;img&gt;</a:t>
            </a:r>
            <a:r>
              <a:rPr sz="2600" spc="6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element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30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</a:tabLst>
            </a:pPr>
            <a:r>
              <a:rPr sz="3100" dirty="0">
                <a:latin typeface="Arial"/>
                <a:cs typeface="Arial"/>
              </a:rPr>
              <a:t>When to use</a:t>
            </a:r>
            <a:r>
              <a:rPr sz="3100" spc="-15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it</a:t>
            </a:r>
            <a:endParaRPr sz="3100">
              <a:latin typeface="Arial"/>
              <a:cs typeface="Arial"/>
            </a:endParaRPr>
          </a:p>
          <a:p>
            <a:pPr marL="755650" marR="5080" lvl="1" indent="-286385">
              <a:lnSpc>
                <a:spcPct val="100000"/>
              </a:lnSpc>
              <a:spcBef>
                <a:spcPts val="635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</a:tabLst>
            </a:pPr>
            <a:r>
              <a:rPr sz="2600" spc="-5" dirty="0">
                <a:latin typeface="Arial"/>
                <a:cs typeface="Arial"/>
              </a:rPr>
              <a:t>When you need 80+ characters or more to  describe an</a:t>
            </a:r>
            <a:r>
              <a:rPr sz="2600" spc="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image</a:t>
            </a:r>
            <a:endParaRPr sz="26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630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</a:tabLst>
            </a:pPr>
            <a:r>
              <a:rPr sz="2600" spc="-5" dirty="0">
                <a:latin typeface="Arial"/>
                <a:cs typeface="Arial"/>
              </a:rPr>
              <a:t>Probably &lt;5% </a:t>
            </a:r>
            <a:r>
              <a:rPr sz="2600" dirty="0">
                <a:latin typeface="Arial"/>
                <a:cs typeface="Arial"/>
              </a:rPr>
              <a:t>of </a:t>
            </a:r>
            <a:r>
              <a:rPr sz="2600" spc="-5" dirty="0">
                <a:latin typeface="Arial"/>
                <a:cs typeface="Arial"/>
              </a:rPr>
              <a:t>all</a:t>
            </a:r>
            <a:r>
              <a:rPr sz="2600" spc="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images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</a:tabLst>
            </a:pPr>
            <a:r>
              <a:rPr sz="3100" dirty="0">
                <a:latin typeface="Arial"/>
                <a:cs typeface="Arial"/>
              </a:rPr>
              <a:t>How </a:t>
            </a:r>
            <a:r>
              <a:rPr sz="3100" spc="215" dirty="0">
                <a:latin typeface="Arial"/>
                <a:cs typeface="Arial"/>
              </a:rPr>
              <a:t>it’s</a:t>
            </a:r>
            <a:r>
              <a:rPr sz="3100" spc="-5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used</a:t>
            </a:r>
            <a:endParaRPr sz="31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630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</a:tabLst>
            </a:pPr>
            <a:r>
              <a:rPr sz="2600" spc="-5" dirty="0">
                <a:latin typeface="Arial"/>
                <a:cs typeface="Arial"/>
              </a:rPr>
              <a:t>&lt;img </a:t>
            </a:r>
            <a:r>
              <a:rPr sz="2600" b="1" spc="60" dirty="0">
                <a:latin typeface="Arial"/>
                <a:cs typeface="Arial"/>
              </a:rPr>
              <a:t>alt</a:t>
            </a:r>
            <a:r>
              <a:rPr sz="2600" spc="60" dirty="0">
                <a:latin typeface="Arial"/>
                <a:cs typeface="Arial"/>
              </a:rPr>
              <a:t>=“My </a:t>
            </a:r>
            <a:r>
              <a:rPr sz="2600" dirty="0">
                <a:latin typeface="Arial"/>
                <a:cs typeface="Arial"/>
              </a:rPr>
              <a:t>short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spc="35" dirty="0">
                <a:latin typeface="Arial"/>
                <a:cs typeface="Arial"/>
              </a:rPr>
              <a:t>description”</a:t>
            </a:r>
            <a:endParaRPr sz="2600">
              <a:latin typeface="Arial"/>
              <a:cs typeface="Arial"/>
            </a:endParaRPr>
          </a:p>
          <a:p>
            <a:pPr marL="755650">
              <a:lnSpc>
                <a:spcPct val="100000"/>
              </a:lnSpc>
            </a:pPr>
            <a:r>
              <a:rPr sz="2600" b="1" spc="30" dirty="0">
                <a:latin typeface="Arial"/>
                <a:cs typeface="Arial"/>
              </a:rPr>
              <a:t>longdesc</a:t>
            </a:r>
            <a:r>
              <a:rPr sz="2600" spc="30" dirty="0">
                <a:latin typeface="Arial"/>
                <a:cs typeface="Arial"/>
              </a:rPr>
              <a:t>=“URL </a:t>
            </a:r>
            <a:r>
              <a:rPr sz="2600" spc="-5" dirty="0">
                <a:latin typeface="Arial"/>
                <a:cs typeface="Arial"/>
              </a:rPr>
              <a:t>to my </a:t>
            </a:r>
            <a:r>
              <a:rPr sz="2600" spc="35" dirty="0">
                <a:latin typeface="Arial"/>
                <a:cs typeface="Arial"/>
              </a:rPr>
              <a:t>description”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/&gt;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1088644"/>
            <a:ext cx="425958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/>
              <a:t>Example Image</a:t>
            </a:r>
            <a:r>
              <a:rPr sz="3300" spc="-90" dirty="0"/>
              <a:t> </a:t>
            </a:r>
            <a:r>
              <a:rPr sz="3300" spc="-5" dirty="0"/>
              <a:t>#3</a:t>
            </a:r>
            <a:endParaRPr sz="3300"/>
          </a:p>
        </p:txBody>
      </p:sp>
      <p:sp>
        <p:nvSpPr>
          <p:cNvPr id="3" name="object 3"/>
          <p:cNvSpPr/>
          <p:nvPr/>
        </p:nvSpPr>
        <p:spPr>
          <a:xfrm>
            <a:off x="1295400" y="1752600"/>
            <a:ext cx="5791200" cy="39494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585216"/>
            <a:ext cx="4259580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300" spc="-5" dirty="0"/>
              <a:t>HTML </a:t>
            </a:r>
            <a:r>
              <a:rPr sz="3300" dirty="0"/>
              <a:t>Code </a:t>
            </a:r>
            <a:r>
              <a:rPr sz="3300" spc="-5" dirty="0"/>
              <a:t>for  Example Image</a:t>
            </a:r>
            <a:r>
              <a:rPr sz="3300" spc="-95" dirty="0"/>
              <a:t> </a:t>
            </a:r>
            <a:r>
              <a:rPr sz="3300" spc="-5" dirty="0"/>
              <a:t>#3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307340" y="1697481"/>
            <a:ext cx="8751570" cy="426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CC99"/>
              </a:buClr>
              <a:buSzPct val="69117"/>
              <a:buFont typeface="Wingdings"/>
              <a:buChar char=""/>
              <a:tabLst>
                <a:tab pos="355600" algn="l"/>
              </a:tabLst>
            </a:pPr>
            <a:r>
              <a:rPr sz="3400" dirty="0">
                <a:latin typeface="Arial"/>
                <a:cs typeface="Arial"/>
              </a:rPr>
              <a:t>WRONG:</a:t>
            </a:r>
            <a:endParaRPr sz="3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0"/>
              </a:spcBef>
            </a:pPr>
            <a:r>
              <a:rPr sz="2600" spc="-5" dirty="0">
                <a:latin typeface="Arial"/>
                <a:cs typeface="Arial"/>
              </a:rPr>
              <a:t>&lt;img </a:t>
            </a:r>
            <a:r>
              <a:rPr sz="2600" spc="35" dirty="0">
                <a:latin typeface="Arial"/>
                <a:cs typeface="Arial"/>
              </a:rPr>
              <a:t>src=“cellstructures.jpg”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/&gt;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CCCC99"/>
              </a:buClr>
              <a:buSzPct val="69117"/>
              <a:buFont typeface="Wingdings"/>
              <a:buChar char=""/>
              <a:tabLst>
                <a:tab pos="355600" algn="l"/>
              </a:tabLst>
            </a:pPr>
            <a:r>
              <a:rPr sz="3400" dirty="0">
                <a:latin typeface="Arial"/>
                <a:cs typeface="Arial"/>
              </a:rPr>
              <a:t>WRONG:</a:t>
            </a:r>
            <a:endParaRPr sz="3400">
              <a:latin typeface="Arial"/>
              <a:cs typeface="Arial"/>
            </a:endParaRPr>
          </a:p>
          <a:p>
            <a:pPr marL="355600">
              <a:lnSpc>
                <a:spcPts val="3105"/>
              </a:lnSpc>
              <a:spcBef>
                <a:spcPts val="50"/>
              </a:spcBef>
            </a:pPr>
            <a:r>
              <a:rPr sz="2600" spc="-5" dirty="0">
                <a:latin typeface="Arial"/>
                <a:cs typeface="Arial"/>
              </a:rPr>
              <a:t>&lt;img </a:t>
            </a:r>
            <a:r>
              <a:rPr sz="2600" b="1" spc="40" dirty="0">
                <a:latin typeface="Arial"/>
                <a:cs typeface="Arial"/>
              </a:rPr>
              <a:t>alt</a:t>
            </a:r>
            <a:r>
              <a:rPr sz="2600" spc="40" dirty="0">
                <a:latin typeface="Arial"/>
                <a:cs typeface="Arial"/>
              </a:rPr>
              <a:t>=“Hands </a:t>
            </a:r>
            <a:r>
              <a:rPr sz="2600" spc="-5" dirty="0">
                <a:latin typeface="Arial"/>
                <a:cs typeface="Arial"/>
              </a:rPr>
              <a:t>on soccer </a:t>
            </a:r>
            <a:r>
              <a:rPr sz="2600" spc="85" dirty="0">
                <a:latin typeface="Arial"/>
                <a:cs typeface="Arial"/>
              </a:rPr>
              <a:t>ball”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35" dirty="0">
                <a:latin typeface="Arial"/>
                <a:cs typeface="Arial"/>
              </a:rPr>
              <a:t>src=“cellstructures.jpg”</a:t>
            </a:r>
            <a:endParaRPr sz="2600">
              <a:latin typeface="Arial"/>
              <a:cs typeface="Arial"/>
            </a:endParaRPr>
          </a:p>
          <a:p>
            <a:pPr marL="355600">
              <a:lnSpc>
                <a:spcPts val="3105"/>
              </a:lnSpc>
            </a:pPr>
            <a:r>
              <a:rPr sz="2600" spc="-5" dirty="0">
                <a:latin typeface="Arial"/>
                <a:cs typeface="Arial"/>
              </a:rPr>
              <a:t>/&gt;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CCCC99"/>
              </a:buClr>
              <a:buSzPct val="69117"/>
              <a:buFont typeface="Wingdings"/>
              <a:buChar char=""/>
              <a:tabLst>
                <a:tab pos="355600" algn="l"/>
              </a:tabLst>
            </a:pPr>
            <a:r>
              <a:rPr sz="3400" dirty="0">
                <a:latin typeface="Arial"/>
                <a:cs typeface="Arial"/>
              </a:rPr>
              <a:t>RIGHT:</a:t>
            </a:r>
            <a:endParaRPr sz="340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  <a:spcBef>
                <a:spcPts val="50"/>
              </a:spcBef>
            </a:pPr>
            <a:r>
              <a:rPr sz="2800" dirty="0">
                <a:latin typeface="Arial"/>
                <a:cs typeface="Arial"/>
              </a:rPr>
              <a:t>&lt;img </a:t>
            </a:r>
            <a:r>
              <a:rPr sz="2800" b="1" spc="25" dirty="0">
                <a:latin typeface="Arial"/>
                <a:cs typeface="Arial"/>
              </a:rPr>
              <a:t>alt</a:t>
            </a:r>
            <a:r>
              <a:rPr sz="2800" spc="25" dirty="0">
                <a:latin typeface="Arial"/>
                <a:cs typeface="Arial"/>
              </a:rPr>
              <a:t>=“Beta-secretase </a:t>
            </a:r>
            <a:r>
              <a:rPr sz="2800" spc="65" dirty="0">
                <a:latin typeface="Arial"/>
                <a:cs typeface="Arial"/>
              </a:rPr>
              <a:t>enzyme”  </a:t>
            </a:r>
            <a:r>
              <a:rPr sz="2800" b="1" dirty="0">
                <a:latin typeface="Arial"/>
                <a:cs typeface="Arial"/>
              </a:rPr>
              <a:t>longdesc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465" dirty="0">
                <a:latin typeface="Arial"/>
                <a:cs typeface="Arial"/>
              </a:rPr>
              <a:t>“</a:t>
            </a:r>
            <a:r>
              <a:rPr sz="2800" dirty="0">
                <a:latin typeface="Arial"/>
                <a:cs typeface="Arial"/>
                <a:hlinkClick r:id="rId2"/>
              </a:rPr>
              <a:t>http:/</a:t>
            </a:r>
            <a:r>
              <a:rPr sz="2800" spc="5" dirty="0">
                <a:latin typeface="Arial"/>
                <a:cs typeface="Arial"/>
                <a:hlinkClick r:id="rId2"/>
              </a:rPr>
              <a:t>/</a:t>
            </a:r>
            <a:r>
              <a:rPr sz="2800" dirty="0">
                <a:latin typeface="Arial"/>
                <a:cs typeface="Arial"/>
                <a:hlinkClick r:id="rId2"/>
              </a:rPr>
              <a:t>www.csu</a:t>
            </a:r>
            <a:r>
              <a:rPr sz="2800" spc="5" dirty="0">
                <a:latin typeface="Arial"/>
                <a:cs typeface="Arial"/>
                <a:hlinkClick r:id="rId2"/>
              </a:rPr>
              <a:t>c</a:t>
            </a:r>
            <a:r>
              <a:rPr sz="2800" dirty="0">
                <a:latin typeface="Arial"/>
                <a:cs typeface="Arial"/>
                <a:hlinkClick r:id="rId2"/>
              </a:rPr>
              <a:t>i.edu/c</a:t>
            </a:r>
            <a:r>
              <a:rPr sz="2800" spc="15" dirty="0">
                <a:latin typeface="Arial"/>
                <a:cs typeface="Arial"/>
                <a:hlinkClick r:id="rId2"/>
              </a:rPr>
              <a:t>s</a:t>
            </a:r>
            <a:r>
              <a:rPr sz="2800" dirty="0">
                <a:latin typeface="Arial"/>
                <a:cs typeface="Arial"/>
                <a:hlinkClick r:id="rId2"/>
              </a:rPr>
              <a:t>-descr</a:t>
            </a:r>
            <a:r>
              <a:rPr sz="2800" spc="5" dirty="0">
                <a:latin typeface="Arial"/>
                <a:cs typeface="Arial"/>
                <a:hlinkClick r:id="rId2"/>
              </a:rPr>
              <a:t>i</a:t>
            </a:r>
            <a:r>
              <a:rPr sz="2800" dirty="0">
                <a:latin typeface="Arial"/>
                <a:cs typeface="Arial"/>
                <a:hlinkClick r:id="rId2"/>
              </a:rPr>
              <a:t>ptio</a:t>
            </a:r>
            <a:r>
              <a:rPr sz="2800" spc="5" dirty="0">
                <a:latin typeface="Arial"/>
                <a:cs typeface="Arial"/>
                <a:hlinkClick r:id="rId2"/>
              </a:rPr>
              <a:t>n</a:t>
            </a:r>
            <a:r>
              <a:rPr sz="2800" dirty="0">
                <a:latin typeface="Arial"/>
                <a:cs typeface="Arial"/>
                <a:hlinkClick r:id="rId2"/>
              </a:rPr>
              <a:t>.ht</a:t>
            </a:r>
            <a:r>
              <a:rPr sz="2800" spc="10" dirty="0">
                <a:latin typeface="Arial"/>
                <a:cs typeface="Arial"/>
                <a:hlinkClick r:id="rId2"/>
              </a:rPr>
              <a:t>m</a:t>
            </a:r>
            <a:r>
              <a:rPr sz="2800" spc="415" dirty="0">
                <a:latin typeface="Arial"/>
                <a:cs typeface="Arial"/>
              </a:rPr>
              <a:t>”  </a:t>
            </a:r>
            <a:r>
              <a:rPr sz="2800" spc="40" dirty="0">
                <a:latin typeface="Arial"/>
                <a:cs typeface="Arial"/>
              </a:rPr>
              <a:t>src=“cellstructures.jpg”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/&gt;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585216"/>
            <a:ext cx="3752850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300" dirty="0"/>
              <a:t>Also Applies to  Video and</a:t>
            </a:r>
            <a:r>
              <a:rPr sz="3300" spc="-110" dirty="0"/>
              <a:t> </a:t>
            </a:r>
            <a:r>
              <a:rPr sz="3300" dirty="0"/>
              <a:t>Audio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840739" y="1832660"/>
            <a:ext cx="7266305" cy="203327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0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</a:tabLst>
            </a:pPr>
            <a:r>
              <a:rPr sz="3100" dirty="0">
                <a:latin typeface="Arial"/>
                <a:cs typeface="Arial"/>
              </a:rPr>
              <a:t>Video clips must be</a:t>
            </a:r>
            <a:r>
              <a:rPr sz="3100" spc="-35" dirty="0">
                <a:latin typeface="Arial"/>
                <a:cs typeface="Arial"/>
              </a:rPr>
              <a:t> </a:t>
            </a:r>
            <a:r>
              <a:rPr sz="3100" i="1" dirty="0">
                <a:latin typeface="Arial"/>
                <a:cs typeface="Arial"/>
              </a:rPr>
              <a:t>captioned</a:t>
            </a:r>
            <a:endParaRPr sz="3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</a:tabLst>
            </a:pPr>
            <a:r>
              <a:rPr sz="3100" dirty="0">
                <a:latin typeface="Arial"/>
                <a:cs typeface="Arial"/>
              </a:rPr>
              <a:t>Audio-only clips require a text</a:t>
            </a:r>
            <a:r>
              <a:rPr sz="3100" spc="-80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transcript</a:t>
            </a:r>
            <a:endParaRPr sz="3100">
              <a:latin typeface="Arial"/>
              <a:cs typeface="Arial"/>
            </a:endParaRPr>
          </a:p>
          <a:p>
            <a:pPr marL="755650" marR="125095" lvl="1" indent="-286385">
              <a:lnSpc>
                <a:spcPts val="3090"/>
              </a:lnSpc>
              <a:spcBef>
                <a:spcPts val="795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</a:tabLst>
            </a:pPr>
            <a:r>
              <a:rPr sz="2600" spc="-5" dirty="0">
                <a:latin typeface="Arial"/>
                <a:cs typeface="Arial"/>
              </a:rPr>
              <a:t>Audio-only clips </a:t>
            </a:r>
            <a:r>
              <a:rPr sz="2600" spc="145" dirty="0">
                <a:latin typeface="Arial"/>
                <a:cs typeface="Arial"/>
              </a:rPr>
              <a:t>don’t </a:t>
            </a:r>
            <a:r>
              <a:rPr sz="2600" spc="-5" dirty="0">
                <a:latin typeface="Arial"/>
                <a:cs typeface="Arial"/>
              </a:rPr>
              <a:t>have to be captioned  (they are not</a:t>
            </a:r>
            <a:r>
              <a:rPr sz="2600" spc="3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multimedia)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300" spc="-5" dirty="0"/>
              <a:t>(2) </a:t>
            </a:r>
            <a:r>
              <a:rPr sz="3300" dirty="0"/>
              <a:t>Content can be</a:t>
            </a:r>
            <a:r>
              <a:rPr sz="3300" spc="-110" dirty="0"/>
              <a:t> </a:t>
            </a:r>
            <a:r>
              <a:rPr sz="3300" dirty="0"/>
              <a:t>conveyed  without</a:t>
            </a:r>
            <a:r>
              <a:rPr sz="3300" spc="-10" dirty="0"/>
              <a:t> </a:t>
            </a:r>
            <a:r>
              <a:rPr sz="3300" dirty="0"/>
              <a:t>color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840739" y="1926843"/>
            <a:ext cx="6700520" cy="18472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</a:tabLst>
            </a:pPr>
            <a:r>
              <a:rPr sz="3100" dirty="0">
                <a:latin typeface="Arial"/>
                <a:cs typeface="Arial"/>
              </a:rPr>
              <a:t>Two main</a:t>
            </a:r>
            <a:r>
              <a:rPr sz="3100" spc="-10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issues</a:t>
            </a:r>
            <a:endParaRPr sz="31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640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</a:tabLst>
            </a:pPr>
            <a:r>
              <a:rPr sz="2600" spc="-5" dirty="0">
                <a:latin typeface="Arial"/>
                <a:cs typeface="Arial"/>
              </a:rPr>
              <a:t>Use of color</a:t>
            </a:r>
            <a:r>
              <a:rPr sz="2600" spc="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words</a:t>
            </a:r>
            <a:endParaRPr sz="2600">
              <a:latin typeface="Arial"/>
              <a:cs typeface="Arial"/>
            </a:endParaRPr>
          </a:p>
          <a:p>
            <a:pPr marL="755650" marR="5080" lvl="1" indent="-286385">
              <a:lnSpc>
                <a:spcPct val="100000"/>
              </a:lnSpc>
              <a:spcBef>
                <a:spcPts val="625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</a:tabLst>
            </a:pPr>
            <a:r>
              <a:rPr sz="2600" spc="-5" dirty="0">
                <a:latin typeface="Arial"/>
                <a:cs typeface="Arial"/>
              </a:rPr>
              <a:t>Color contrast of </a:t>
            </a:r>
            <a:r>
              <a:rPr sz="2600" dirty="0">
                <a:latin typeface="Arial"/>
                <a:cs typeface="Arial"/>
              </a:rPr>
              <a:t>foreground/background  </a:t>
            </a:r>
            <a:r>
              <a:rPr sz="2600" spc="-5" dirty="0">
                <a:latin typeface="Arial"/>
                <a:cs typeface="Arial"/>
              </a:rPr>
              <a:t>colors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1088644"/>
            <a:ext cx="48634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/>
              <a:t>Issue #1 </a:t>
            </a:r>
            <a:r>
              <a:rPr sz="3300" dirty="0"/>
              <a:t>Color</a:t>
            </a:r>
            <a:r>
              <a:rPr sz="3300" spc="-110" dirty="0"/>
              <a:t> </a:t>
            </a:r>
            <a:r>
              <a:rPr sz="3300" dirty="0"/>
              <a:t>Words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535940" y="1741169"/>
            <a:ext cx="7573645" cy="4518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</a:tabLst>
            </a:pPr>
            <a:r>
              <a:rPr sz="3100" b="1" dirty="0">
                <a:latin typeface="Arial"/>
                <a:cs typeface="Arial"/>
              </a:rPr>
              <a:t>Never depend on color alone</a:t>
            </a:r>
            <a:r>
              <a:rPr sz="3100" dirty="0">
                <a:latin typeface="Arial"/>
                <a:cs typeface="Arial"/>
              </a:rPr>
              <a:t>: you can  use color, but not to define sole source</a:t>
            </a:r>
            <a:r>
              <a:rPr sz="3100" spc="-80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of  information or</a:t>
            </a:r>
            <a:r>
              <a:rPr sz="3100" spc="-20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meaning</a:t>
            </a:r>
            <a:endParaRPr sz="3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</a:tabLst>
            </a:pPr>
            <a:r>
              <a:rPr sz="3100" dirty="0">
                <a:latin typeface="Arial"/>
                <a:cs typeface="Arial"/>
              </a:rPr>
              <a:t>WRONG:</a:t>
            </a:r>
            <a:endParaRPr sz="31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65"/>
              </a:spcBef>
              <a:buClr>
                <a:srgbClr val="96CDCC"/>
              </a:buClr>
              <a:buSzPct val="150000"/>
              <a:buChar char="•"/>
              <a:tabLst>
                <a:tab pos="755650" algn="l"/>
              </a:tabLst>
            </a:pPr>
            <a:r>
              <a:rPr sz="2600" spc="70" dirty="0">
                <a:latin typeface="Arial"/>
                <a:cs typeface="Arial"/>
              </a:rPr>
              <a:t>“Items </a:t>
            </a:r>
            <a:r>
              <a:rPr sz="2600" dirty="0">
                <a:latin typeface="Arial"/>
                <a:cs typeface="Arial"/>
              </a:rPr>
              <a:t>marked </a:t>
            </a:r>
            <a:r>
              <a:rPr sz="2600" spc="-5" dirty="0">
                <a:latin typeface="Arial"/>
                <a:cs typeface="Arial"/>
              </a:rPr>
              <a:t>in </a:t>
            </a:r>
            <a:r>
              <a:rPr sz="2600" dirty="0">
                <a:latin typeface="Arial"/>
                <a:cs typeface="Arial"/>
              </a:rPr>
              <a:t>red must </a:t>
            </a:r>
            <a:r>
              <a:rPr sz="2600" spc="-5" dirty="0">
                <a:latin typeface="Arial"/>
                <a:cs typeface="Arial"/>
              </a:rPr>
              <a:t>be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spc="40" dirty="0">
                <a:latin typeface="Arial"/>
                <a:cs typeface="Arial"/>
              </a:rPr>
              <a:t>completed”</a:t>
            </a:r>
            <a:endParaRPr sz="26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25"/>
              </a:spcBef>
              <a:buClr>
                <a:srgbClr val="96CDCC"/>
              </a:buClr>
              <a:buSzPct val="150000"/>
              <a:buChar char="•"/>
              <a:tabLst>
                <a:tab pos="755650" algn="l"/>
              </a:tabLst>
            </a:pPr>
            <a:r>
              <a:rPr sz="2600" spc="85" dirty="0">
                <a:latin typeface="Arial"/>
                <a:cs typeface="Arial"/>
              </a:rPr>
              <a:t>“Push </a:t>
            </a:r>
            <a:r>
              <a:rPr sz="260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green </a:t>
            </a:r>
            <a:r>
              <a:rPr sz="2600" dirty="0">
                <a:latin typeface="Arial"/>
                <a:cs typeface="Arial"/>
              </a:rPr>
              <a:t>button to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65" dirty="0">
                <a:latin typeface="Arial"/>
                <a:cs typeface="Arial"/>
              </a:rPr>
              <a:t>start”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</a:tabLst>
            </a:pPr>
            <a:r>
              <a:rPr sz="3100" dirty="0">
                <a:latin typeface="Arial"/>
                <a:cs typeface="Arial"/>
              </a:rPr>
              <a:t>CORRECT:</a:t>
            </a:r>
            <a:endParaRPr sz="31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65"/>
              </a:spcBef>
              <a:buClr>
                <a:srgbClr val="96CDCC"/>
              </a:buClr>
              <a:buSzPct val="150000"/>
              <a:buChar char="•"/>
              <a:tabLst>
                <a:tab pos="755650" algn="l"/>
              </a:tabLst>
            </a:pPr>
            <a:r>
              <a:rPr sz="2600" spc="70" dirty="0">
                <a:latin typeface="Arial"/>
                <a:cs typeface="Arial"/>
              </a:rPr>
              <a:t>“Items </a:t>
            </a:r>
            <a:r>
              <a:rPr sz="2600" dirty="0">
                <a:latin typeface="Arial"/>
                <a:cs typeface="Arial"/>
              </a:rPr>
              <a:t>marked </a:t>
            </a:r>
            <a:r>
              <a:rPr sz="2600" spc="-5" dirty="0">
                <a:latin typeface="Arial"/>
                <a:cs typeface="Arial"/>
              </a:rPr>
              <a:t>with * </a:t>
            </a:r>
            <a:r>
              <a:rPr sz="2600" dirty="0">
                <a:latin typeface="Arial"/>
                <a:cs typeface="Arial"/>
              </a:rPr>
              <a:t>must </a:t>
            </a:r>
            <a:r>
              <a:rPr sz="2600" spc="-5" dirty="0">
                <a:latin typeface="Arial"/>
                <a:cs typeface="Arial"/>
              </a:rPr>
              <a:t>be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spc="40" dirty="0">
                <a:latin typeface="Arial"/>
                <a:cs typeface="Arial"/>
              </a:rPr>
              <a:t>completed”</a:t>
            </a:r>
            <a:endParaRPr sz="26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25"/>
              </a:spcBef>
              <a:buClr>
                <a:srgbClr val="96CDCC"/>
              </a:buClr>
              <a:buSzPct val="150000"/>
              <a:buChar char="•"/>
              <a:tabLst>
                <a:tab pos="755650" algn="l"/>
              </a:tabLst>
            </a:pPr>
            <a:r>
              <a:rPr sz="2600" spc="85" dirty="0">
                <a:latin typeface="Arial"/>
                <a:cs typeface="Arial"/>
              </a:rPr>
              <a:t>“Push </a:t>
            </a:r>
            <a:r>
              <a:rPr sz="2600" spc="-5" dirty="0">
                <a:latin typeface="Arial"/>
                <a:cs typeface="Arial"/>
              </a:rPr>
              <a:t>the button titled </a:t>
            </a:r>
            <a:r>
              <a:rPr sz="2600" spc="120" dirty="0">
                <a:latin typeface="Arial"/>
                <a:cs typeface="Arial"/>
              </a:rPr>
              <a:t>“Start” </a:t>
            </a:r>
            <a:r>
              <a:rPr sz="2600" spc="-5" dirty="0">
                <a:latin typeface="Arial"/>
                <a:cs typeface="Arial"/>
              </a:rPr>
              <a:t>to</a:t>
            </a:r>
            <a:r>
              <a:rPr sz="2600" spc="-105" dirty="0">
                <a:latin typeface="Arial"/>
                <a:cs typeface="Arial"/>
              </a:rPr>
              <a:t> </a:t>
            </a:r>
            <a:r>
              <a:rPr sz="2600" spc="70" dirty="0">
                <a:latin typeface="Arial"/>
                <a:cs typeface="Arial"/>
              </a:rPr>
              <a:t>begin”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9" y="891660"/>
            <a:ext cx="7061834" cy="5029200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sz="3300" dirty="0">
                <a:solidFill>
                  <a:srgbClr val="336666"/>
                </a:solidFill>
                <a:latin typeface="Arial Black"/>
                <a:cs typeface="Arial Black"/>
              </a:rPr>
              <a:t>Overview</a:t>
            </a:r>
            <a:endParaRPr sz="3300">
              <a:latin typeface="Arial Black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1739"/>
              </a:spcBef>
              <a:buClr>
                <a:srgbClr val="CCCC99"/>
              </a:buClr>
              <a:buSzPct val="70270"/>
              <a:buFont typeface="Wingdings"/>
              <a:buChar char=""/>
              <a:tabLst>
                <a:tab pos="355600" algn="l"/>
              </a:tabLst>
            </a:pPr>
            <a:r>
              <a:rPr sz="3700" dirty="0">
                <a:latin typeface="Arial"/>
                <a:cs typeface="Arial"/>
              </a:rPr>
              <a:t>The User Experience</a:t>
            </a:r>
            <a:endParaRPr sz="3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CCCC99"/>
              </a:buClr>
              <a:buFont typeface="Wingdings"/>
              <a:buChar char=""/>
            </a:pPr>
            <a:endParaRPr sz="4600">
              <a:latin typeface="Arial"/>
              <a:cs typeface="Arial"/>
            </a:endParaRPr>
          </a:p>
          <a:p>
            <a:pPr marL="355600" marR="5080" indent="-342900">
              <a:lnSpc>
                <a:spcPct val="80000"/>
              </a:lnSpc>
              <a:buClr>
                <a:srgbClr val="CCCC99"/>
              </a:buClr>
              <a:buSzPct val="70270"/>
              <a:buFont typeface="Wingdings"/>
              <a:buChar char=""/>
              <a:tabLst>
                <a:tab pos="355600" algn="l"/>
              </a:tabLst>
            </a:pPr>
            <a:r>
              <a:rPr sz="3700" dirty="0">
                <a:latin typeface="Arial"/>
                <a:cs typeface="Arial"/>
              </a:rPr>
              <a:t>Makeover techniques to fix</a:t>
            </a:r>
            <a:r>
              <a:rPr sz="3700" spc="-50" dirty="0">
                <a:latin typeface="Arial"/>
                <a:cs typeface="Arial"/>
              </a:rPr>
              <a:t> </a:t>
            </a:r>
            <a:r>
              <a:rPr sz="3700" spc="-5" dirty="0">
                <a:latin typeface="Arial"/>
                <a:cs typeface="Arial"/>
              </a:rPr>
              <a:t>Web  </a:t>
            </a:r>
            <a:r>
              <a:rPr sz="3700" dirty="0">
                <a:latin typeface="Arial"/>
                <a:cs typeface="Arial"/>
              </a:rPr>
              <a:t>Accessibility</a:t>
            </a:r>
            <a:r>
              <a:rPr sz="3700" spc="-15" dirty="0">
                <a:latin typeface="Arial"/>
                <a:cs typeface="Arial"/>
              </a:rPr>
              <a:t> </a:t>
            </a:r>
            <a:r>
              <a:rPr sz="3700" dirty="0">
                <a:latin typeface="Arial"/>
                <a:cs typeface="Arial"/>
              </a:rPr>
              <a:t>issues</a:t>
            </a:r>
            <a:endParaRPr sz="3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CCC99"/>
              </a:buClr>
              <a:buFont typeface="Wingdings"/>
              <a:buChar char=""/>
            </a:pP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CCCC99"/>
              </a:buClr>
              <a:buSzPct val="70270"/>
              <a:buFont typeface="Wingdings"/>
              <a:buChar char=""/>
              <a:tabLst>
                <a:tab pos="355600" algn="l"/>
              </a:tabLst>
            </a:pPr>
            <a:r>
              <a:rPr sz="3700" dirty="0">
                <a:latin typeface="Arial"/>
                <a:cs typeface="Arial"/>
              </a:rPr>
              <a:t>Accessibility</a:t>
            </a:r>
            <a:r>
              <a:rPr sz="3700" spc="-15" dirty="0">
                <a:latin typeface="Arial"/>
                <a:cs typeface="Arial"/>
              </a:rPr>
              <a:t> </a:t>
            </a:r>
            <a:r>
              <a:rPr sz="3700" dirty="0">
                <a:latin typeface="Arial"/>
                <a:cs typeface="Arial"/>
              </a:rPr>
              <a:t>checking</a:t>
            </a:r>
            <a:endParaRPr sz="3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660"/>
              </a:spcBef>
              <a:buClr>
                <a:srgbClr val="CCCC99"/>
              </a:buClr>
              <a:buSzPct val="70270"/>
              <a:buFont typeface="Wingdings"/>
              <a:buChar char=""/>
              <a:tabLst>
                <a:tab pos="355600" algn="l"/>
              </a:tabLst>
            </a:pPr>
            <a:r>
              <a:rPr sz="3700" dirty="0">
                <a:latin typeface="Arial"/>
                <a:cs typeface="Arial"/>
              </a:rPr>
              <a:t>Useful</a:t>
            </a:r>
            <a:r>
              <a:rPr sz="3700" spc="-5" dirty="0">
                <a:latin typeface="Arial"/>
                <a:cs typeface="Arial"/>
              </a:rPr>
              <a:t> </a:t>
            </a:r>
            <a:r>
              <a:rPr sz="3700" dirty="0">
                <a:latin typeface="Arial"/>
                <a:cs typeface="Arial"/>
              </a:rPr>
              <a:t>links</a:t>
            </a:r>
            <a:endParaRPr sz="3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1088644"/>
            <a:ext cx="48634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/>
              <a:t>Issue #1 </a:t>
            </a:r>
            <a:r>
              <a:rPr sz="3300" dirty="0"/>
              <a:t>Color</a:t>
            </a:r>
            <a:r>
              <a:rPr sz="3300" spc="-110" dirty="0"/>
              <a:t> </a:t>
            </a:r>
            <a:r>
              <a:rPr sz="3300" dirty="0"/>
              <a:t>Words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535940" y="1741169"/>
            <a:ext cx="7875905" cy="2447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</a:tabLst>
            </a:pPr>
            <a:r>
              <a:rPr sz="3100" dirty="0">
                <a:latin typeface="Arial"/>
                <a:cs typeface="Arial"/>
              </a:rPr>
              <a:t>Need to add</a:t>
            </a:r>
            <a:r>
              <a:rPr sz="3100" spc="-10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emphasis?</a:t>
            </a:r>
            <a:endParaRPr sz="310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640"/>
              </a:spcBef>
              <a:buClr>
                <a:srgbClr val="96CDCC"/>
              </a:buClr>
              <a:buSzPct val="150000"/>
              <a:buChar char="•"/>
              <a:tabLst>
                <a:tab pos="755650" algn="l"/>
              </a:tabLst>
            </a:pPr>
            <a:r>
              <a:rPr sz="2600" spc="-5" dirty="0">
                <a:latin typeface="Arial"/>
                <a:cs typeface="Arial"/>
              </a:rPr>
              <a:t>Use </a:t>
            </a:r>
            <a:r>
              <a:rPr sz="2600" b="1" spc="-5" dirty="0">
                <a:latin typeface="Arial"/>
                <a:cs typeface="Arial"/>
              </a:rPr>
              <a:t>&lt;strong&gt; </a:t>
            </a:r>
            <a:r>
              <a:rPr sz="2600" spc="-5" dirty="0">
                <a:latin typeface="Arial"/>
                <a:cs typeface="Arial"/>
              </a:rPr>
              <a:t>or </a:t>
            </a:r>
            <a:r>
              <a:rPr sz="2600" b="1" spc="-5" dirty="0">
                <a:latin typeface="Arial"/>
                <a:cs typeface="Arial"/>
              </a:rPr>
              <a:t>&lt;em&gt; </a:t>
            </a:r>
            <a:r>
              <a:rPr sz="2600" spc="-5" dirty="0">
                <a:latin typeface="Arial"/>
                <a:cs typeface="Arial"/>
              </a:rPr>
              <a:t>to add </a:t>
            </a:r>
            <a:r>
              <a:rPr sz="2600" dirty="0">
                <a:latin typeface="Arial"/>
                <a:cs typeface="Arial"/>
              </a:rPr>
              <a:t>emphasis </a:t>
            </a:r>
            <a:r>
              <a:rPr sz="2600" spc="-5" dirty="0">
                <a:latin typeface="Arial"/>
                <a:cs typeface="Arial"/>
              </a:rPr>
              <a:t>instead  of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color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30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</a:tabLst>
            </a:pPr>
            <a:r>
              <a:rPr sz="3100" dirty="0">
                <a:latin typeface="Arial"/>
                <a:cs typeface="Arial"/>
              </a:rPr>
              <a:t>Can I still use</a:t>
            </a:r>
            <a:r>
              <a:rPr sz="3100" spc="-10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color?</a:t>
            </a:r>
            <a:endParaRPr sz="31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35"/>
              </a:spcBef>
              <a:buClr>
                <a:srgbClr val="96CDCC"/>
              </a:buClr>
              <a:buSzPct val="150000"/>
              <a:buChar char="•"/>
              <a:tabLst>
                <a:tab pos="755650" algn="l"/>
              </a:tabLst>
            </a:pPr>
            <a:r>
              <a:rPr sz="2600" spc="-5" dirty="0">
                <a:latin typeface="Arial"/>
                <a:cs typeface="Arial"/>
              </a:rPr>
              <a:t>Yes, good use of color = good</a:t>
            </a:r>
            <a:r>
              <a:rPr sz="2600" spc="9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design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1088644"/>
            <a:ext cx="407352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/>
              <a:t>Issue #2</a:t>
            </a:r>
            <a:r>
              <a:rPr sz="3300" spc="-90" dirty="0"/>
              <a:t> </a:t>
            </a:r>
            <a:r>
              <a:rPr sz="3300" dirty="0"/>
              <a:t>Contrast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840739" y="1926843"/>
            <a:ext cx="7414259" cy="3791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04165" indent="-342900">
              <a:lnSpc>
                <a:spcPct val="100000"/>
              </a:lnSpc>
              <a:spcBef>
                <a:spcPts val="100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</a:tabLst>
            </a:pPr>
            <a:r>
              <a:rPr sz="3100" dirty="0">
                <a:latin typeface="Arial"/>
                <a:cs typeface="Arial"/>
              </a:rPr>
              <a:t>Check contrast of text and</a:t>
            </a:r>
            <a:r>
              <a:rPr sz="3100" spc="-70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background  colors</a:t>
            </a:r>
            <a:endParaRPr sz="31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640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</a:tabLst>
            </a:pPr>
            <a:r>
              <a:rPr sz="2600" spc="-5" dirty="0">
                <a:latin typeface="Arial"/>
                <a:cs typeface="Arial"/>
              </a:rPr>
              <a:t>Desktop tool: Colour Contrast</a:t>
            </a:r>
            <a:r>
              <a:rPr sz="2600" spc="7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Analyzer</a:t>
            </a:r>
            <a:endParaRPr sz="2600">
              <a:latin typeface="Arial"/>
              <a:cs typeface="Arial"/>
            </a:endParaRPr>
          </a:p>
          <a:p>
            <a:pPr marL="755650" marR="5080" lvl="1" indent="-286385">
              <a:lnSpc>
                <a:spcPct val="100000"/>
              </a:lnSpc>
              <a:spcBef>
                <a:spcPts val="625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</a:tabLst>
            </a:pPr>
            <a:r>
              <a:rPr sz="2600" spc="-5" dirty="0">
                <a:latin typeface="Arial"/>
                <a:cs typeface="Arial"/>
              </a:rPr>
              <a:t>Web based: </a:t>
            </a:r>
            <a:r>
              <a:rPr sz="2600" u="heavy" spc="-5" dirty="0">
                <a:solidFill>
                  <a:srgbClr val="99CC00"/>
                </a:solidFill>
                <a:uFill>
                  <a:solidFill>
                    <a:srgbClr val="99CC00"/>
                  </a:solidFill>
                </a:uFill>
                <a:latin typeface="Arial"/>
                <a:cs typeface="Arial"/>
              </a:rPr>
              <a:t> </a:t>
            </a:r>
            <a:r>
              <a:rPr sz="2600" u="heavy" dirty="0">
                <a:solidFill>
                  <a:srgbClr val="99CC00"/>
                </a:solidFill>
                <a:uFill>
                  <a:solidFill>
                    <a:srgbClr val="99CC00"/>
                  </a:solidFill>
                </a:uFill>
                <a:latin typeface="Arial"/>
                <a:cs typeface="Arial"/>
                <a:hlinkClick r:id="rId2"/>
              </a:rPr>
              <a:t>http://</a:t>
            </a:r>
            <a:r>
              <a:rPr sz="2600" u="heavy" spc="-10" dirty="0">
                <a:solidFill>
                  <a:srgbClr val="99CC00"/>
                </a:solidFill>
                <a:uFill>
                  <a:solidFill>
                    <a:srgbClr val="99CC00"/>
                  </a:solidFill>
                </a:uFill>
                <a:latin typeface="Arial"/>
                <a:cs typeface="Arial"/>
                <a:hlinkClick r:id="rId2"/>
              </a:rPr>
              <a:t>j</a:t>
            </a:r>
            <a:r>
              <a:rPr sz="2600" u="heavy" spc="-5" dirty="0">
                <a:solidFill>
                  <a:srgbClr val="99CC00"/>
                </a:solidFill>
                <a:uFill>
                  <a:solidFill>
                    <a:srgbClr val="99CC00"/>
                  </a:solidFill>
                </a:uFill>
                <a:latin typeface="Arial"/>
                <a:cs typeface="Arial"/>
                <a:hlinkClick r:id="rId2"/>
              </a:rPr>
              <a:t>uicyst</a:t>
            </a:r>
            <a:r>
              <a:rPr sz="2600" u="heavy" dirty="0">
                <a:solidFill>
                  <a:srgbClr val="99CC00"/>
                </a:solidFill>
                <a:uFill>
                  <a:solidFill>
                    <a:srgbClr val="99CC00"/>
                  </a:solidFill>
                </a:uFill>
                <a:latin typeface="Arial"/>
                <a:cs typeface="Arial"/>
                <a:hlinkClick r:id="rId2"/>
              </a:rPr>
              <a:t>u</a:t>
            </a:r>
            <a:r>
              <a:rPr sz="2600" u="heavy" spc="-5" dirty="0">
                <a:solidFill>
                  <a:srgbClr val="99CC00"/>
                </a:solidFill>
                <a:uFill>
                  <a:solidFill>
                    <a:srgbClr val="99CC00"/>
                  </a:solidFill>
                </a:uFill>
                <a:latin typeface="Arial"/>
                <a:cs typeface="Arial"/>
                <a:hlinkClick r:id="rId2"/>
              </a:rPr>
              <a:t>dio.</a:t>
            </a:r>
            <a:r>
              <a:rPr sz="2600" u="heavy" dirty="0">
                <a:solidFill>
                  <a:srgbClr val="99CC00"/>
                </a:solidFill>
                <a:uFill>
                  <a:solidFill>
                    <a:srgbClr val="99CC00"/>
                  </a:solidFill>
                </a:uFill>
                <a:latin typeface="Arial"/>
                <a:cs typeface="Arial"/>
                <a:hlinkClick r:id="rId2"/>
              </a:rPr>
              <a:t>c</a:t>
            </a:r>
            <a:r>
              <a:rPr sz="2600" u="heavy" spc="-5" dirty="0">
                <a:solidFill>
                  <a:srgbClr val="99CC00"/>
                </a:solidFill>
                <a:uFill>
                  <a:solidFill>
                    <a:srgbClr val="99CC00"/>
                  </a:solidFill>
                </a:uFill>
                <a:latin typeface="Arial"/>
                <a:cs typeface="Arial"/>
                <a:hlinkClick r:id="rId2"/>
              </a:rPr>
              <a:t>om/services/</a:t>
            </a:r>
            <a:r>
              <a:rPr sz="2600" u="heavy" dirty="0">
                <a:solidFill>
                  <a:srgbClr val="99CC00"/>
                </a:solidFill>
                <a:uFill>
                  <a:solidFill>
                    <a:srgbClr val="99CC00"/>
                  </a:solidFill>
                </a:uFill>
                <a:latin typeface="Arial"/>
                <a:cs typeface="Arial"/>
                <a:hlinkClick r:id="rId2"/>
              </a:rPr>
              <a:t>c</a:t>
            </a:r>
            <a:r>
              <a:rPr sz="2600" u="heavy" spc="-5" dirty="0">
                <a:solidFill>
                  <a:srgbClr val="99CC00"/>
                </a:solidFill>
                <a:uFill>
                  <a:solidFill>
                    <a:srgbClr val="99CC00"/>
                  </a:solidFill>
                </a:uFill>
                <a:latin typeface="Arial"/>
                <a:cs typeface="Arial"/>
                <a:hlinkClick r:id="rId2"/>
              </a:rPr>
              <a:t>olourc</a:t>
            </a:r>
            <a:r>
              <a:rPr sz="2600" u="heavy" spc="5" dirty="0">
                <a:solidFill>
                  <a:srgbClr val="99CC00"/>
                </a:solidFill>
                <a:uFill>
                  <a:solidFill>
                    <a:srgbClr val="99CC00"/>
                  </a:solidFill>
                </a:uFill>
                <a:latin typeface="Arial"/>
                <a:cs typeface="Arial"/>
                <a:hlinkClick r:id="rId2"/>
              </a:rPr>
              <a:t>o</a:t>
            </a:r>
            <a:r>
              <a:rPr sz="2600" u="heavy" dirty="0">
                <a:solidFill>
                  <a:srgbClr val="99CC00"/>
                </a:solidFill>
                <a:uFill>
                  <a:solidFill>
                    <a:srgbClr val="99CC00"/>
                  </a:solidFill>
                </a:uFill>
                <a:latin typeface="Arial"/>
                <a:cs typeface="Arial"/>
                <a:hlinkClick r:id="rId2"/>
              </a:rPr>
              <a:t>ntrast. </a:t>
            </a:r>
            <a:r>
              <a:rPr sz="2600" dirty="0">
                <a:solidFill>
                  <a:srgbClr val="99CC00"/>
                </a:solidFill>
                <a:latin typeface="Arial"/>
                <a:cs typeface="Arial"/>
                <a:hlinkClick r:id="rId2"/>
              </a:rPr>
              <a:t> </a:t>
            </a:r>
            <a:r>
              <a:rPr sz="2600" u="heavy" spc="-5" dirty="0">
                <a:solidFill>
                  <a:srgbClr val="99CC00"/>
                </a:solidFill>
                <a:uFill>
                  <a:solidFill>
                    <a:srgbClr val="99CC00"/>
                  </a:solidFill>
                </a:uFill>
                <a:latin typeface="Arial"/>
                <a:cs typeface="Arial"/>
                <a:hlinkClick r:id="rId2"/>
              </a:rPr>
              <a:t>php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30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</a:tabLst>
            </a:pPr>
            <a:r>
              <a:rPr sz="3100" dirty="0">
                <a:latin typeface="Arial"/>
                <a:cs typeface="Arial"/>
              </a:rPr>
              <a:t>Highest contrast color</a:t>
            </a:r>
            <a:r>
              <a:rPr sz="3100" spc="-30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scheme?</a:t>
            </a:r>
            <a:endParaRPr sz="31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640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</a:tabLst>
            </a:pPr>
            <a:r>
              <a:rPr sz="2600" spc="-5" dirty="0">
                <a:latin typeface="Arial"/>
                <a:cs typeface="Arial"/>
              </a:rPr>
              <a:t>Black Text, White</a:t>
            </a:r>
            <a:r>
              <a:rPr sz="2600" spc="4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background!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585216"/>
            <a:ext cx="6590030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300" spc="-5" dirty="0"/>
              <a:t>(3) </a:t>
            </a:r>
            <a:r>
              <a:rPr sz="3300" dirty="0"/>
              <a:t>Document should be  readable </a:t>
            </a:r>
            <a:r>
              <a:rPr sz="3300" spc="-5" dirty="0"/>
              <a:t>without style</a:t>
            </a:r>
            <a:r>
              <a:rPr sz="3300" spc="-95" dirty="0"/>
              <a:t> </a:t>
            </a:r>
            <a:r>
              <a:rPr sz="3300" dirty="0"/>
              <a:t>sheet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307340" y="1776730"/>
            <a:ext cx="7950834" cy="3173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CCCC99"/>
              </a:buClr>
              <a:buSzPct val="69230"/>
              <a:buFont typeface="Wingdings"/>
              <a:buChar char=""/>
              <a:tabLst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Check </a:t>
            </a:r>
            <a:r>
              <a:rPr sz="2600" dirty="0">
                <a:latin typeface="Arial"/>
                <a:cs typeface="Arial"/>
              </a:rPr>
              <a:t>#1 </a:t>
            </a:r>
            <a:r>
              <a:rPr sz="2600" spc="-5" dirty="0">
                <a:latin typeface="Arial"/>
                <a:cs typeface="Arial"/>
              </a:rPr>
              <a:t>(Firefox):</a:t>
            </a:r>
            <a:endParaRPr sz="26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Clr>
                <a:srgbClr val="96CDCC"/>
              </a:buClr>
              <a:buSzPct val="150000"/>
              <a:buChar char="•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Web </a:t>
            </a:r>
            <a:r>
              <a:rPr sz="2400" spc="-5" dirty="0">
                <a:latin typeface="Arial"/>
                <a:cs typeface="Arial"/>
              </a:rPr>
              <a:t>Developer Toolbar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&gt;</a:t>
            </a:r>
            <a:endParaRPr sz="2400">
              <a:latin typeface="Arial"/>
              <a:cs typeface="Arial"/>
            </a:endParaRPr>
          </a:p>
          <a:p>
            <a:pPr marL="755650" marR="485775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CSS </a:t>
            </a:r>
            <a:r>
              <a:rPr sz="2400" spc="-5" dirty="0">
                <a:latin typeface="Arial"/>
                <a:cs typeface="Arial"/>
              </a:rPr>
              <a:t>button </a:t>
            </a:r>
            <a:r>
              <a:rPr sz="2400" dirty="0">
                <a:latin typeface="Arial"/>
                <a:cs typeface="Arial"/>
              </a:rPr>
              <a:t>&gt;  </a:t>
            </a:r>
            <a:r>
              <a:rPr sz="2400" b="1" spc="-5" dirty="0">
                <a:latin typeface="Arial"/>
                <a:cs typeface="Arial"/>
              </a:rPr>
              <a:t>Disable </a:t>
            </a:r>
            <a:r>
              <a:rPr sz="2400" b="1" dirty="0">
                <a:latin typeface="Arial"/>
                <a:cs typeface="Arial"/>
              </a:rPr>
              <a:t>Styles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&gt;  </a:t>
            </a:r>
            <a:r>
              <a:rPr sz="2400" b="1" dirty="0">
                <a:latin typeface="Arial"/>
                <a:cs typeface="Arial"/>
              </a:rPr>
              <a:t>All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Styles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15"/>
              </a:spcBef>
              <a:buClr>
                <a:srgbClr val="CCCC99"/>
              </a:buClr>
              <a:buSzPct val="69230"/>
              <a:buFont typeface="Wingdings"/>
              <a:buChar char=""/>
              <a:tabLst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Check #1 </a:t>
            </a:r>
            <a:r>
              <a:rPr sz="2200" dirty="0">
                <a:latin typeface="Arial"/>
                <a:cs typeface="Arial"/>
              </a:rPr>
              <a:t>(Internet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Explorer)</a:t>
            </a:r>
            <a:r>
              <a:rPr sz="2600" dirty="0"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45"/>
              </a:spcBef>
              <a:buClr>
                <a:srgbClr val="96CDCC"/>
              </a:buClr>
              <a:buSzPct val="150000"/>
              <a:buChar char="•"/>
              <a:tabLst>
                <a:tab pos="755650" algn="l"/>
              </a:tabLst>
            </a:pPr>
            <a:r>
              <a:rPr sz="2200" dirty="0">
                <a:latin typeface="Arial"/>
                <a:cs typeface="Arial"/>
              </a:rPr>
              <a:t>Use Web Accessibility Toolbar for IE 2.0 </a:t>
            </a:r>
            <a:r>
              <a:rPr sz="2200" u="heavy" dirty="0">
                <a:solidFill>
                  <a:srgbClr val="99CC00"/>
                </a:solidFill>
                <a:uFill>
                  <a:solidFill>
                    <a:srgbClr val="99CC00"/>
                  </a:solidFill>
                </a:uFill>
                <a:latin typeface="Arial"/>
                <a:cs typeface="Arial"/>
              </a:rPr>
              <a:t> </a:t>
            </a:r>
            <a:r>
              <a:rPr sz="2200" u="heavy" spc="-5" dirty="0">
                <a:solidFill>
                  <a:srgbClr val="99CC00"/>
                </a:solidFill>
                <a:uFill>
                  <a:solidFill>
                    <a:srgbClr val="99CC00"/>
                  </a:solidFill>
                </a:uFill>
                <a:latin typeface="Arial"/>
                <a:cs typeface="Arial"/>
                <a:hlinkClick r:id="rId2"/>
              </a:rPr>
              <a:t>http://www.paciellogroup.com/resources/wat-ie-about.html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300" dirty="0"/>
              <a:t>Document should be</a:t>
            </a:r>
            <a:r>
              <a:rPr sz="3300" spc="-114" dirty="0"/>
              <a:t> </a:t>
            </a:r>
            <a:r>
              <a:rPr sz="3300" dirty="0"/>
              <a:t>readable  without </a:t>
            </a:r>
            <a:r>
              <a:rPr sz="3300" spc="-5" dirty="0"/>
              <a:t>style</a:t>
            </a:r>
            <a:r>
              <a:rPr sz="3300" spc="-20" dirty="0"/>
              <a:t> </a:t>
            </a:r>
            <a:r>
              <a:rPr sz="3300" dirty="0"/>
              <a:t>sheet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535940" y="1656912"/>
            <a:ext cx="6723380" cy="258699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9"/>
              </a:spcBef>
              <a:buClr>
                <a:srgbClr val="CCCC99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Check #1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(Firefox):</a:t>
            </a:r>
            <a:endParaRPr sz="2800">
              <a:latin typeface="Arial"/>
              <a:cs typeface="Arial"/>
            </a:endParaRPr>
          </a:p>
          <a:p>
            <a:pPr marL="355600" marR="2289810" indent="-342900">
              <a:lnSpc>
                <a:spcPts val="3020"/>
              </a:lnSpc>
              <a:spcBef>
                <a:spcPts val="720"/>
              </a:spcBef>
              <a:buClr>
                <a:srgbClr val="CCCC99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Web Developer Toolbar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&gt;  </a:t>
            </a:r>
            <a:r>
              <a:rPr sz="2800" b="1" dirty="0">
                <a:latin typeface="Arial"/>
                <a:cs typeface="Arial"/>
              </a:rPr>
              <a:t>Information </a:t>
            </a:r>
            <a:r>
              <a:rPr sz="2800" dirty="0">
                <a:latin typeface="Arial"/>
                <a:cs typeface="Arial"/>
              </a:rPr>
              <a:t>button &gt;  </a:t>
            </a:r>
            <a:r>
              <a:rPr sz="2800" b="1" dirty="0">
                <a:latin typeface="Arial"/>
                <a:cs typeface="Arial"/>
              </a:rPr>
              <a:t>View Document</a:t>
            </a:r>
            <a:r>
              <a:rPr sz="2800" b="1" spc="-7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Outline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ts val="3020"/>
              </a:lnSpc>
              <a:spcBef>
                <a:spcPts val="685"/>
              </a:spcBef>
              <a:buClr>
                <a:srgbClr val="CCCC99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Page sections should be displayed in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  organized, outlined form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300" dirty="0"/>
              <a:t>Document should be</a:t>
            </a:r>
            <a:r>
              <a:rPr sz="3300" spc="-114" dirty="0"/>
              <a:t> </a:t>
            </a:r>
            <a:r>
              <a:rPr sz="3300" dirty="0"/>
              <a:t>readable  without </a:t>
            </a:r>
            <a:r>
              <a:rPr sz="3300" spc="-5" dirty="0"/>
              <a:t>style</a:t>
            </a:r>
            <a:r>
              <a:rPr sz="3300" spc="-20" dirty="0"/>
              <a:t> </a:t>
            </a:r>
            <a:r>
              <a:rPr sz="3300" dirty="0"/>
              <a:t>sheet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840739" y="1926843"/>
            <a:ext cx="7238365" cy="4157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</a:tabLst>
            </a:pPr>
            <a:r>
              <a:rPr sz="3100" dirty="0">
                <a:latin typeface="Arial"/>
                <a:cs typeface="Arial"/>
              </a:rPr>
              <a:t>Why is HTML structure</a:t>
            </a:r>
            <a:r>
              <a:rPr sz="3100" spc="-25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important?</a:t>
            </a:r>
            <a:endParaRPr sz="3100">
              <a:latin typeface="Arial"/>
              <a:cs typeface="Arial"/>
            </a:endParaRPr>
          </a:p>
          <a:p>
            <a:pPr marL="755650" marR="23495" lvl="1" indent="-286385">
              <a:lnSpc>
                <a:spcPct val="100000"/>
              </a:lnSpc>
              <a:spcBef>
                <a:spcPts val="640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</a:tabLst>
            </a:pPr>
            <a:r>
              <a:rPr sz="2600" spc="-5" dirty="0">
                <a:latin typeface="Arial"/>
                <a:cs typeface="Arial"/>
              </a:rPr>
              <a:t>Screen reader software reads a page based  on the HTML structure, NOT on the visual  organization of page</a:t>
            </a:r>
            <a:r>
              <a:rPr sz="2600" spc="6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content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30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</a:tabLst>
            </a:pPr>
            <a:r>
              <a:rPr sz="3100" dirty="0">
                <a:latin typeface="Arial"/>
                <a:cs typeface="Arial"/>
              </a:rPr>
              <a:t>Checkpoints:</a:t>
            </a:r>
            <a:endParaRPr sz="31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640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</a:tabLst>
            </a:pPr>
            <a:r>
              <a:rPr sz="2600" spc="-5" dirty="0">
                <a:latin typeface="Arial"/>
                <a:cs typeface="Arial"/>
              </a:rPr>
              <a:t>Can the page still be</a:t>
            </a:r>
            <a:r>
              <a:rPr sz="2600" spc="5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read?</a:t>
            </a:r>
            <a:endParaRPr sz="26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625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</a:tabLst>
            </a:pPr>
            <a:r>
              <a:rPr sz="2600" spc="-5" dirty="0">
                <a:latin typeface="Arial"/>
                <a:cs typeface="Arial"/>
              </a:rPr>
              <a:t>Can the page still be</a:t>
            </a:r>
            <a:r>
              <a:rPr sz="2600" spc="6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navigated?</a:t>
            </a:r>
            <a:endParaRPr sz="2600">
              <a:latin typeface="Arial"/>
              <a:cs typeface="Arial"/>
            </a:endParaRPr>
          </a:p>
          <a:p>
            <a:pPr marL="755650" marR="5080" lvl="1" indent="-286385">
              <a:lnSpc>
                <a:spcPct val="100000"/>
              </a:lnSpc>
              <a:spcBef>
                <a:spcPts val="620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</a:tabLst>
            </a:pPr>
            <a:r>
              <a:rPr sz="2600" spc="-5" dirty="0">
                <a:latin typeface="Arial"/>
                <a:cs typeface="Arial"/>
              </a:rPr>
              <a:t>Is the organization of the page still clear and  easily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comprehensible?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1088644"/>
            <a:ext cx="484505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/>
              <a:t>Guidelines for</a:t>
            </a:r>
            <a:r>
              <a:rPr sz="3300" spc="-90" dirty="0"/>
              <a:t> </a:t>
            </a:r>
            <a:r>
              <a:rPr sz="3300" dirty="0"/>
              <a:t>Repair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840739" y="1929130"/>
            <a:ext cx="7452359" cy="4225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4604" indent="-342900">
              <a:lnSpc>
                <a:spcPct val="100000"/>
              </a:lnSpc>
              <a:spcBef>
                <a:spcPts val="95"/>
              </a:spcBef>
              <a:buClr>
                <a:srgbClr val="CCCC99"/>
              </a:buClr>
              <a:buSzPct val="69230"/>
              <a:buFont typeface="Wingdings"/>
              <a:buChar char=""/>
              <a:tabLst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Use HTML </a:t>
            </a:r>
            <a:r>
              <a:rPr sz="2600" dirty="0">
                <a:latin typeface="Arial"/>
                <a:cs typeface="Arial"/>
              </a:rPr>
              <a:t>only </a:t>
            </a:r>
            <a:r>
              <a:rPr sz="2600" spc="-5" dirty="0">
                <a:latin typeface="Arial"/>
                <a:cs typeface="Arial"/>
              </a:rPr>
              <a:t>for </a:t>
            </a:r>
            <a:r>
              <a:rPr sz="2600" i="1" spc="-5" dirty="0">
                <a:latin typeface="Arial"/>
                <a:cs typeface="Arial"/>
              </a:rPr>
              <a:t>structure </a:t>
            </a:r>
            <a:r>
              <a:rPr sz="2600" spc="-5" dirty="0">
                <a:latin typeface="Arial"/>
                <a:cs typeface="Arial"/>
              </a:rPr>
              <a:t>your content (not to  apply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formatting)</a:t>
            </a:r>
            <a:endParaRPr sz="26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25"/>
              </a:spcBef>
              <a:buClr>
                <a:srgbClr val="CCCC99"/>
              </a:buClr>
              <a:buSzPct val="69230"/>
              <a:buFont typeface="Wingdings"/>
              <a:buChar char=""/>
              <a:tabLst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Structure your content using headings (&lt;h1&gt;)  paragraphs (&lt;p&gt;), lists (&lt;ol&gt;, &lt;ul&gt;, and &lt;li&gt;) and  tables</a:t>
            </a:r>
            <a:endParaRPr sz="2600">
              <a:latin typeface="Arial"/>
              <a:cs typeface="Arial"/>
            </a:endParaRPr>
          </a:p>
          <a:p>
            <a:pPr marL="355600" marR="659765" indent="-342900">
              <a:lnSpc>
                <a:spcPct val="100000"/>
              </a:lnSpc>
              <a:spcBef>
                <a:spcPts val="625"/>
              </a:spcBef>
              <a:buClr>
                <a:srgbClr val="CCCC99"/>
              </a:buClr>
              <a:buSzPct val="69230"/>
              <a:buFont typeface="Wingdings"/>
              <a:buChar char=""/>
              <a:tabLst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Use Cascading Style Sheets (CSS) to apply  formatting and set the </a:t>
            </a:r>
            <a:r>
              <a:rPr sz="2600" i="1" spc="-5" dirty="0">
                <a:latin typeface="Arial"/>
                <a:cs typeface="Arial"/>
              </a:rPr>
              <a:t>look </a:t>
            </a:r>
            <a:r>
              <a:rPr sz="2600" spc="-5" dirty="0">
                <a:latin typeface="Arial"/>
                <a:cs typeface="Arial"/>
              </a:rPr>
              <a:t>of your</a:t>
            </a:r>
            <a:r>
              <a:rPr sz="2600" spc="13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page</a:t>
            </a:r>
            <a:endParaRPr sz="2600">
              <a:latin typeface="Arial"/>
              <a:cs typeface="Arial"/>
            </a:endParaRPr>
          </a:p>
          <a:p>
            <a:pPr marL="355600" marR="292735" indent="-342900">
              <a:lnSpc>
                <a:spcPct val="100000"/>
              </a:lnSpc>
              <a:spcBef>
                <a:spcPts val="625"/>
              </a:spcBef>
              <a:buClr>
                <a:srgbClr val="CCCC99"/>
              </a:buClr>
              <a:buSzPct val="69230"/>
              <a:buFont typeface="Wingdings"/>
              <a:buChar char=""/>
              <a:tabLst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Do </a:t>
            </a:r>
            <a:r>
              <a:rPr sz="2600" dirty="0">
                <a:latin typeface="Arial"/>
                <a:cs typeface="Arial"/>
              </a:rPr>
              <a:t>not </a:t>
            </a:r>
            <a:r>
              <a:rPr sz="2600" spc="-5" dirty="0">
                <a:latin typeface="Arial"/>
                <a:cs typeface="Arial"/>
              </a:rPr>
              <a:t>use HTML elements for purposes other  than what they were intended (Example:</a:t>
            </a:r>
            <a:r>
              <a:rPr sz="2600" spc="14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use</a:t>
            </a:r>
            <a:endParaRPr sz="2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600" spc="-5" dirty="0">
                <a:latin typeface="Arial"/>
                <a:cs typeface="Arial"/>
              </a:rPr>
              <a:t>&lt;blockquote&gt; only for quotes, not to</a:t>
            </a:r>
            <a:r>
              <a:rPr sz="2600" spc="114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indent)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1088644"/>
            <a:ext cx="603313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/>
              <a:t>(4)Make </a:t>
            </a:r>
            <a:r>
              <a:rPr sz="3300" dirty="0"/>
              <a:t>tables</a:t>
            </a:r>
            <a:r>
              <a:rPr sz="3300" spc="-95" dirty="0"/>
              <a:t> </a:t>
            </a:r>
            <a:r>
              <a:rPr sz="3300" dirty="0"/>
              <a:t>accessible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840739" y="1879599"/>
            <a:ext cx="7310755" cy="443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</a:tabLst>
            </a:pPr>
            <a:r>
              <a:rPr sz="3100" dirty="0">
                <a:latin typeface="Arial"/>
                <a:cs typeface="Arial"/>
              </a:rPr>
              <a:t>Two common table</a:t>
            </a:r>
            <a:r>
              <a:rPr sz="3100" spc="-20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types</a:t>
            </a:r>
            <a:endParaRPr sz="31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325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</a:tabLst>
            </a:pPr>
            <a:r>
              <a:rPr sz="2600" spc="-5" dirty="0">
                <a:latin typeface="Arial"/>
                <a:cs typeface="Arial"/>
              </a:rPr>
              <a:t>Layout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tables</a:t>
            </a:r>
            <a:endParaRPr sz="26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305"/>
              </a:spcBef>
              <a:buSzPct val="150000"/>
              <a:buChar char="•"/>
              <a:tabLst>
                <a:tab pos="1156335" algn="l"/>
              </a:tabLst>
            </a:pPr>
            <a:r>
              <a:rPr sz="2500" dirty="0">
                <a:latin typeface="Arial"/>
                <a:cs typeface="Arial"/>
              </a:rPr>
              <a:t>Invisible</a:t>
            </a:r>
            <a:endParaRPr sz="25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300"/>
              </a:spcBef>
              <a:buSzPct val="150000"/>
              <a:buChar char="•"/>
              <a:tabLst>
                <a:tab pos="1156335" algn="l"/>
              </a:tabLst>
            </a:pPr>
            <a:r>
              <a:rPr sz="2500" dirty="0">
                <a:latin typeface="Arial"/>
                <a:cs typeface="Arial"/>
              </a:rPr>
              <a:t>Used to design </a:t>
            </a:r>
            <a:r>
              <a:rPr sz="2500" spc="-5" dirty="0">
                <a:latin typeface="Arial"/>
                <a:cs typeface="Arial"/>
              </a:rPr>
              <a:t>layout </a:t>
            </a:r>
            <a:r>
              <a:rPr sz="2500" dirty="0">
                <a:latin typeface="Arial"/>
                <a:cs typeface="Arial"/>
              </a:rPr>
              <a:t>for (older) web</a:t>
            </a:r>
            <a:r>
              <a:rPr sz="2500" spc="-7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pages</a:t>
            </a:r>
            <a:endParaRPr sz="25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310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</a:tabLst>
            </a:pPr>
            <a:r>
              <a:rPr sz="2600" spc="-5" dirty="0">
                <a:latin typeface="Arial"/>
                <a:cs typeface="Arial"/>
              </a:rPr>
              <a:t>Data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tables</a:t>
            </a:r>
            <a:endParaRPr sz="2600">
              <a:latin typeface="Arial"/>
              <a:cs typeface="Arial"/>
            </a:endParaRPr>
          </a:p>
          <a:p>
            <a:pPr marL="1155700" marR="234315" lvl="2" indent="-228600">
              <a:lnSpc>
                <a:spcPts val="2700"/>
              </a:lnSpc>
              <a:spcBef>
                <a:spcPts val="645"/>
              </a:spcBef>
              <a:buSzPct val="150000"/>
              <a:buChar char="•"/>
              <a:tabLst>
                <a:tab pos="1156335" algn="l"/>
              </a:tabLst>
            </a:pPr>
            <a:r>
              <a:rPr sz="2500" dirty="0">
                <a:latin typeface="Arial"/>
                <a:cs typeface="Arial"/>
              </a:rPr>
              <a:t>Used to </a:t>
            </a:r>
            <a:r>
              <a:rPr sz="2500" spc="-5" dirty="0">
                <a:latin typeface="Arial"/>
                <a:cs typeface="Arial"/>
              </a:rPr>
              <a:t>display </a:t>
            </a:r>
            <a:r>
              <a:rPr sz="2500" dirty="0">
                <a:latin typeface="Arial"/>
                <a:cs typeface="Arial"/>
              </a:rPr>
              <a:t>a set of data in columns</a:t>
            </a:r>
            <a:r>
              <a:rPr sz="2500" spc="-7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&amp;  rows</a:t>
            </a:r>
            <a:endParaRPr sz="2500">
              <a:latin typeface="Arial"/>
              <a:cs typeface="Arial"/>
            </a:endParaRPr>
          </a:p>
          <a:p>
            <a:pPr marL="355600" marR="471170" indent="-342900">
              <a:lnSpc>
                <a:spcPts val="3350"/>
              </a:lnSpc>
              <a:spcBef>
                <a:spcPts val="73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</a:tabLst>
            </a:pPr>
            <a:r>
              <a:rPr sz="3100" dirty="0">
                <a:latin typeface="Arial"/>
                <a:cs typeface="Arial"/>
              </a:rPr>
              <a:t>Accessibility guidelines apply </a:t>
            </a:r>
            <a:r>
              <a:rPr sz="3100" b="1" dirty="0">
                <a:latin typeface="Arial"/>
                <a:cs typeface="Arial"/>
              </a:rPr>
              <a:t>only</a:t>
            </a:r>
            <a:r>
              <a:rPr sz="3100" b="1" spc="-125" dirty="0">
                <a:latin typeface="Arial"/>
                <a:cs typeface="Arial"/>
              </a:rPr>
              <a:t> </a:t>
            </a:r>
            <a:r>
              <a:rPr sz="3100" b="1" dirty="0">
                <a:latin typeface="Arial"/>
                <a:cs typeface="Arial"/>
              </a:rPr>
              <a:t>to  data</a:t>
            </a:r>
            <a:r>
              <a:rPr sz="3100" b="1" spc="-10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tables</a:t>
            </a:r>
            <a:endParaRPr sz="3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</a:tabLst>
            </a:pPr>
            <a:r>
              <a:rPr sz="3100" dirty="0">
                <a:latin typeface="Arial"/>
                <a:cs typeface="Arial"/>
              </a:rPr>
              <a:t>Check and repair: 4</a:t>
            </a:r>
            <a:r>
              <a:rPr sz="3100" spc="-20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steps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3317"/>
            <a:ext cx="44488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/>
              <a:t>Sample Table</a:t>
            </a:r>
            <a:r>
              <a:rPr sz="3300" spc="-90" dirty="0"/>
              <a:t> </a:t>
            </a:r>
            <a:r>
              <a:rPr sz="3300" dirty="0"/>
              <a:t>Code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535940" y="1862836"/>
            <a:ext cx="6082030" cy="4001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0" indent="-400050">
              <a:lnSpc>
                <a:spcPts val="1825"/>
              </a:lnSpc>
              <a:spcBef>
                <a:spcPts val="100"/>
              </a:spcBef>
              <a:buClr>
                <a:srgbClr val="CCCC99"/>
              </a:buClr>
              <a:buSzPct val="68750"/>
              <a:buAutoNum type="arabicPeriod"/>
              <a:tabLst>
                <a:tab pos="412115" algn="l"/>
                <a:tab pos="412750" algn="l"/>
              </a:tabLst>
            </a:pPr>
            <a:r>
              <a:rPr sz="1600" spc="-5" dirty="0">
                <a:latin typeface="Arial"/>
                <a:cs typeface="Arial"/>
              </a:rPr>
              <a:t>&lt;table border="1" </a:t>
            </a:r>
            <a:r>
              <a:rPr sz="1600" dirty="0">
                <a:latin typeface="Arial"/>
                <a:cs typeface="Arial"/>
              </a:rPr>
              <a:t>summary="Lists </a:t>
            </a:r>
            <a:r>
              <a:rPr sz="1600" spc="-5" dirty="0">
                <a:latin typeface="Arial"/>
                <a:cs typeface="Arial"/>
              </a:rPr>
              <a:t>names and favorite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colors"&gt;</a:t>
            </a:r>
            <a:endParaRPr sz="1600">
              <a:latin typeface="Arial"/>
              <a:cs typeface="Arial"/>
            </a:endParaRPr>
          </a:p>
          <a:p>
            <a:pPr marL="412750" indent="-400050">
              <a:lnSpc>
                <a:spcPts val="1730"/>
              </a:lnSpc>
              <a:buClr>
                <a:srgbClr val="CCCC99"/>
              </a:buClr>
              <a:buSzPct val="68750"/>
              <a:buAutoNum type="arabicPeriod"/>
              <a:tabLst>
                <a:tab pos="412115" algn="l"/>
                <a:tab pos="412750" algn="l"/>
              </a:tabLst>
            </a:pPr>
            <a:r>
              <a:rPr sz="1600" spc="-5" dirty="0">
                <a:latin typeface="Arial"/>
                <a:cs typeface="Arial"/>
              </a:rPr>
              <a:t>&lt;thead&gt;</a:t>
            </a:r>
            <a:endParaRPr sz="1600">
              <a:latin typeface="Arial"/>
              <a:cs typeface="Arial"/>
            </a:endParaRPr>
          </a:p>
          <a:p>
            <a:pPr marL="412750" indent="-400050">
              <a:lnSpc>
                <a:spcPts val="1730"/>
              </a:lnSpc>
              <a:buClr>
                <a:srgbClr val="CCCC99"/>
              </a:buClr>
              <a:buSzPct val="68750"/>
              <a:buAutoNum type="arabicPeriod"/>
              <a:tabLst>
                <a:tab pos="412115" algn="l"/>
                <a:tab pos="412750" algn="l"/>
              </a:tabLst>
            </a:pPr>
            <a:r>
              <a:rPr sz="1600" spc="-5" dirty="0">
                <a:latin typeface="Arial"/>
                <a:cs typeface="Arial"/>
              </a:rPr>
              <a:t>&lt;tr&gt;</a:t>
            </a:r>
            <a:endParaRPr sz="1600">
              <a:latin typeface="Arial"/>
              <a:cs typeface="Arial"/>
            </a:endParaRPr>
          </a:p>
          <a:p>
            <a:pPr marL="927100" indent="-914400">
              <a:lnSpc>
                <a:spcPts val="1730"/>
              </a:lnSpc>
              <a:buClr>
                <a:srgbClr val="CCCC99"/>
              </a:buClr>
              <a:buSzPct val="68750"/>
              <a:buAutoNum type="arabicPeriod"/>
              <a:tabLst>
                <a:tab pos="926465" algn="l"/>
                <a:tab pos="927100" algn="l"/>
              </a:tabLst>
            </a:pPr>
            <a:r>
              <a:rPr sz="1600" spc="-5" dirty="0">
                <a:latin typeface="Arial"/>
                <a:cs typeface="Arial"/>
              </a:rPr>
              <a:t>&lt;th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scope="col"&gt;Name&lt;/th&gt;</a:t>
            </a:r>
            <a:endParaRPr sz="1600">
              <a:latin typeface="Arial"/>
              <a:cs typeface="Arial"/>
            </a:endParaRPr>
          </a:p>
          <a:p>
            <a:pPr marL="927100" indent="-914400">
              <a:lnSpc>
                <a:spcPts val="1730"/>
              </a:lnSpc>
              <a:buClr>
                <a:srgbClr val="CCCC99"/>
              </a:buClr>
              <a:buSzPct val="68750"/>
              <a:buAutoNum type="arabicPeriod"/>
              <a:tabLst>
                <a:tab pos="926465" algn="l"/>
                <a:tab pos="927100" algn="l"/>
              </a:tabLst>
            </a:pPr>
            <a:r>
              <a:rPr sz="1600" spc="-5" dirty="0">
                <a:latin typeface="Arial"/>
                <a:cs typeface="Arial"/>
              </a:rPr>
              <a:t>&lt;th scope="col"&gt;Favorite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Color&lt;/th&gt;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730"/>
              </a:lnSpc>
              <a:tabLst>
                <a:tab pos="412115" algn="l"/>
              </a:tabLst>
            </a:pPr>
            <a:r>
              <a:rPr sz="1100" spc="5" dirty="0">
                <a:solidFill>
                  <a:srgbClr val="CCCC99"/>
                </a:solidFill>
                <a:latin typeface="Arial"/>
                <a:cs typeface="Arial"/>
              </a:rPr>
              <a:t>6.	</a:t>
            </a:r>
            <a:r>
              <a:rPr sz="1600" spc="-5" dirty="0">
                <a:latin typeface="Arial"/>
                <a:cs typeface="Arial"/>
              </a:rPr>
              <a:t>&lt;/tr&gt;</a:t>
            </a:r>
            <a:endParaRPr sz="1600">
              <a:latin typeface="Arial"/>
              <a:cs typeface="Arial"/>
            </a:endParaRPr>
          </a:p>
          <a:p>
            <a:pPr marL="412750" indent="-400050">
              <a:lnSpc>
                <a:spcPts val="1730"/>
              </a:lnSpc>
              <a:buClr>
                <a:srgbClr val="CCCC99"/>
              </a:buClr>
              <a:buSzPct val="68750"/>
              <a:buAutoNum type="arabicPeriod" startAt="7"/>
              <a:tabLst>
                <a:tab pos="412115" algn="l"/>
                <a:tab pos="412750" algn="l"/>
              </a:tabLst>
            </a:pPr>
            <a:r>
              <a:rPr sz="1600" spc="-5" dirty="0">
                <a:latin typeface="Arial"/>
                <a:cs typeface="Arial"/>
              </a:rPr>
              <a:t>&lt;/thead&gt;</a:t>
            </a:r>
            <a:endParaRPr sz="1600">
              <a:latin typeface="Arial"/>
              <a:cs typeface="Arial"/>
            </a:endParaRPr>
          </a:p>
          <a:p>
            <a:pPr marL="412750" indent="-400050">
              <a:lnSpc>
                <a:spcPts val="1730"/>
              </a:lnSpc>
              <a:buClr>
                <a:srgbClr val="CCCC99"/>
              </a:buClr>
              <a:buSzPct val="68750"/>
              <a:buAutoNum type="arabicPeriod" startAt="7"/>
              <a:tabLst>
                <a:tab pos="412115" algn="l"/>
                <a:tab pos="412750" algn="l"/>
              </a:tabLst>
            </a:pPr>
            <a:r>
              <a:rPr sz="1600" spc="-5" dirty="0">
                <a:latin typeface="Arial"/>
                <a:cs typeface="Arial"/>
              </a:rPr>
              <a:t>&lt;tbody&gt;</a:t>
            </a:r>
            <a:endParaRPr sz="1600">
              <a:latin typeface="Arial"/>
              <a:cs typeface="Arial"/>
            </a:endParaRPr>
          </a:p>
          <a:p>
            <a:pPr marL="927100" indent="-914400">
              <a:lnSpc>
                <a:spcPts val="1730"/>
              </a:lnSpc>
              <a:buClr>
                <a:srgbClr val="CCCC99"/>
              </a:buClr>
              <a:buSzPct val="68750"/>
              <a:buAutoNum type="arabicPeriod" startAt="7"/>
              <a:tabLst>
                <a:tab pos="926465" algn="l"/>
                <a:tab pos="927100" algn="l"/>
              </a:tabLst>
            </a:pPr>
            <a:r>
              <a:rPr sz="1600" spc="-5" dirty="0">
                <a:latin typeface="Arial"/>
                <a:cs typeface="Arial"/>
              </a:rPr>
              <a:t>&lt;tr&gt;</a:t>
            </a:r>
            <a:endParaRPr sz="1600">
              <a:latin typeface="Arial"/>
              <a:cs typeface="Arial"/>
            </a:endParaRPr>
          </a:p>
          <a:p>
            <a:pPr marL="1041400" indent="-1028700">
              <a:lnSpc>
                <a:spcPts val="1730"/>
              </a:lnSpc>
              <a:buClr>
                <a:srgbClr val="CCCC99"/>
              </a:buClr>
              <a:buSzPct val="68750"/>
              <a:buAutoNum type="arabicPeriod" startAt="7"/>
              <a:tabLst>
                <a:tab pos="1040765" algn="l"/>
                <a:tab pos="1041400" algn="l"/>
              </a:tabLst>
            </a:pPr>
            <a:r>
              <a:rPr sz="1600" dirty="0">
                <a:latin typeface="Arial"/>
                <a:cs typeface="Arial"/>
              </a:rPr>
              <a:t>&lt;td&gt;Pat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Smith&lt;/td&gt;</a:t>
            </a:r>
            <a:endParaRPr sz="1600">
              <a:latin typeface="Arial"/>
              <a:cs typeface="Arial"/>
            </a:endParaRPr>
          </a:p>
          <a:p>
            <a:pPr marL="1041400" indent="-1028700">
              <a:lnSpc>
                <a:spcPts val="1730"/>
              </a:lnSpc>
              <a:buClr>
                <a:srgbClr val="CCCC99"/>
              </a:buClr>
              <a:buSzPct val="68750"/>
              <a:buAutoNum type="arabicPeriod" startAt="7"/>
              <a:tabLst>
                <a:tab pos="1040765" algn="l"/>
                <a:tab pos="1041400" algn="l"/>
              </a:tabLst>
            </a:pPr>
            <a:r>
              <a:rPr sz="1600" dirty="0">
                <a:latin typeface="Arial"/>
                <a:cs typeface="Arial"/>
              </a:rPr>
              <a:t>&lt;td&gt;Red&lt;/td&gt;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730"/>
              </a:lnSpc>
              <a:tabLst>
                <a:tab pos="926465" algn="l"/>
              </a:tabLst>
            </a:pPr>
            <a:r>
              <a:rPr sz="1100" spc="10" dirty="0">
                <a:solidFill>
                  <a:srgbClr val="CCCC99"/>
                </a:solidFill>
                <a:latin typeface="Arial"/>
                <a:cs typeface="Arial"/>
              </a:rPr>
              <a:t>12.	</a:t>
            </a:r>
            <a:r>
              <a:rPr sz="1600" spc="-5" dirty="0">
                <a:latin typeface="Arial"/>
                <a:cs typeface="Arial"/>
              </a:rPr>
              <a:t>&lt;/tr&gt;</a:t>
            </a:r>
            <a:endParaRPr sz="1600">
              <a:latin typeface="Arial"/>
              <a:cs typeface="Arial"/>
            </a:endParaRPr>
          </a:p>
          <a:p>
            <a:pPr marL="927100" indent="-914400">
              <a:lnSpc>
                <a:spcPts val="1730"/>
              </a:lnSpc>
              <a:buClr>
                <a:srgbClr val="CCCC99"/>
              </a:buClr>
              <a:buSzPct val="68750"/>
              <a:buAutoNum type="arabicPeriod" startAt="13"/>
              <a:tabLst>
                <a:tab pos="926465" algn="l"/>
                <a:tab pos="927100" algn="l"/>
              </a:tabLst>
            </a:pPr>
            <a:r>
              <a:rPr sz="1600" spc="-5" dirty="0">
                <a:latin typeface="Arial"/>
                <a:cs typeface="Arial"/>
              </a:rPr>
              <a:t>&lt;tr&gt;</a:t>
            </a:r>
            <a:endParaRPr sz="1600">
              <a:latin typeface="Arial"/>
              <a:cs typeface="Arial"/>
            </a:endParaRPr>
          </a:p>
          <a:p>
            <a:pPr marL="1041400" indent="-1028700">
              <a:lnSpc>
                <a:spcPts val="1730"/>
              </a:lnSpc>
              <a:buClr>
                <a:srgbClr val="CCCC99"/>
              </a:buClr>
              <a:buSzPct val="68750"/>
              <a:buAutoNum type="arabicPeriod" startAt="13"/>
              <a:tabLst>
                <a:tab pos="1040765" algn="l"/>
                <a:tab pos="1041400" algn="l"/>
              </a:tabLst>
            </a:pPr>
            <a:r>
              <a:rPr sz="1600" dirty="0">
                <a:latin typeface="Arial"/>
                <a:cs typeface="Arial"/>
              </a:rPr>
              <a:t>&lt;td&gt;Tyler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Zipper&lt;/td&gt;</a:t>
            </a:r>
            <a:endParaRPr sz="1600">
              <a:latin typeface="Arial"/>
              <a:cs typeface="Arial"/>
            </a:endParaRPr>
          </a:p>
          <a:p>
            <a:pPr marL="1041400" indent="-1028700">
              <a:lnSpc>
                <a:spcPts val="1730"/>
              </a:lnSpc>
              <a:buClr>
                <a:srgbClr val="CCCC99"/>
              </a:buClr>
              <a:buSzPct val="68750"/>
              <a:buAutoNum type="arabicPeriod" startAt="13"/>
              <a:tabLst>
                <a:tab pos="1040765" algn="l"/>
                <a:tab pos="1041400" algn="l"/>
              </a:tabLst>
            </a:pPr>
            <a:r>
              <a:rPr sz="1600" dirty="0">
                <a:latin typeface="Arial"/>
                <a:cs typeface="Arial"/>
              </a:rPr>
              <a:t>&lt;td&gt;Green&lt;/td&gt;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730"/>
              </a:lnSpc>
              <a:tabLst>
                <a:tab pos="926465" algn="l"/>
              </a:tabLst>
            </a:pPr>
            <a:r>
              <a:rPr sz="1100" spc="10" dirty="0">
                <a:solidFill>
                  <a:srgbClr val="CCCC99"/>
                </a:solidFill>
                <a:latin typeface="Arial"/>
                <a:cs typeface="Arial"/>
              </a:rPr>
              <a:t>16.	</a:t>
            </a:r>
            <a:r>
              <a:rPr sz="1600" spc="-5" dirty="0">
                <a:latin typeface="Arial"/>
                <a:cs typeface="Arial"/>
              </a:rPr>
              <a:t>&lt;/tr&gt;</a:t>
            </a:r>
            <a:endParaRPr sz="1600">
              <a:latin typeface="Arial"/>
              <a:cs typeface="Arial"/>
            </a:endParaRPr>
          </a:p>
          <a:p>
            <a:pPr marL="412750" indent="-400050">
              <a:lnSpc>
                <a:spcPts val="1730"/>
              </a:lnSpc>
              <a:buClr>
                <a:srgbClr val="CCCC99"/>
              </a:buClr>
              <a:buSzPct val="68750"/>
              <a:buAutoNum type="arabicPeriod" startAt="17"/>
              <a:tabLst>
                <a:tab pos="412115" algn="l"/>
                <a:tab pos="412750" algn="l"/>
              </a:tabLst>
            </a:pPr>
            <a:r>
              <a:rPr sz="1600" spc="-5" dirty="0">
                <a:latin typeface="Arial"/>
                <a:cs typeface="Arial"/>
              </a:rPr>
              <a:t>&lt;/tbody&gt;</a:t>
            </a:r>
            <a:endParaRPr sz="1600">
              <a:latin typeface="Arial"/>
              <a:cs typeface="Arial"/>
            </a:endParaRPr>
          </a:p>
          <a:p>
            <a:pPr marL="412750" indent="-400050">
              <a:lnSpc>
                <a:spcPts val="1825"/>
              </a:lnSpc>
              <a:buClr>
                <a:srgbClr val="CCCC99"/>
              </a:buClr>
              <a:buSzPct val="68750"/>
              <a:buAutoNum type="arabicPeriod" startAt="17"/>
              <a:tabLst>
                <a:tab pos="412115" algn="l"/>
                <a:tab pos="412750" algn="l"/>
              </a:tabLst>
            </a:pPr>
            <a:r>
              <a:rPr sz="1600" spc="-5" dirty="0">
                <a:latin typeface="Arial"/>
                <a:cs typeface="Arial"/>
              </a:rPr>
              <a:t>&lt;/table&gt;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1088644"/>
            <a:ext cx="493712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/>
              <a:t>Fixing tables – </a:t>
            </a:r>
            <a:r>
              <a:rPr sz="3300" spc="-5" dirty="0"/>
              <a:t>Step</a:t>
            </a:r>
            <a:r>
              <a:rPr sz="3300" spc="-120" dirty="0"/>
              <a:t> </a:t>
            </a:r>
            <a:r>
              <a:rPr sz="3300" dirty="0"/>
              <a:t>1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840739" y="1926843"/>
            <a:ext cx="6851650" cy="970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</a:tabLst>
            </a:pPr>
            <a:r>
              <a:rPr sz="3100" dirty="0">
                <a:latin typeface="Arial"/>
                <a:cs typeface="Arial"/>
              </a:rPr>
              <a:t>First, remove non-table data from</a:t>
            </a:r>
            <a:r>
              <a:rPr sz="3100" spc="-70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the  table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1088644"/>
            <a:ext cx="493712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/>
              <a:t>Fixing tables – </a:t>
            </a:r>
            <a:r>
              <a:rPr sz="3300" spc="-5" dirty="0"/>
              <a:t>Step</a:t>
            </a:r>
            <a:r>
              <a:rPr sz="3300" spc="-120" dirty="0"/>
              <a:t> </a:t>
            </a:r>
            <a:r>
              <a:rPr sz="3300" dirty="0"/>
              <a:t>2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840739" y="1926843"/>
            <a:ext cx="7536180" cy="2010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31165" indent="-342900">
              <a:lnSpc>
                <a:spcPct val="100000"/>
              </a:lnSpc>
              <a:spcBef>
                <a:spcPts val="100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</a:tabLst>
            </a:pPr>
            <a:r>
              <a:rPr sz="3100" dirty="0">
                <a:latin typeface="Arial"/>
                <a:cs typeface="Arial"/>
              </a:rPr>
              <a:t>The </a:t>
            </a:r>
            <a:r>
              <a:rPr sz="3100" spc="-5" dirty="0">
                <a:latin typeface="Arial"/>
                <a:cs typeface="Arial"/>
              </a:rPr>
              <a:t>CAPTION </a:t>
            </a:r>
            <a:r>
              <a:rPr sz="3100" dirty="0">
                <a:latin typeface="Arial"/>
                <a:cs typeface="Arial"/>
              </a:rPr>
              <a:t>element can be used</a:t>
            </a:r>
            <a:r>
              <a:rPr sz="3100" spc="-65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to  associate a title with the</a:t>
            </a:r>
            <a:r>
              <a:rPr sz="3100" spc="-35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table</a:t>
            </a:r>
            <a:endParaRPr sz="3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3100" dirty="0">
                <a:latin typeface="Arial"/>
                <a:cs typeface="Arial"/>
              </a:rPr>
              <a:t>&lt;caption&gt;Computer Science Job</a:t>
            </a:r>
            <a:r>
              <a:rPr sz="3100" spc="-90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Openings</a:t>
            </a:r>
            <a:endParaRPr sz="3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100" dirty="0">
                <a:latin typeface="Arial"/>
                <a:cs typeface="Arial"/>
              </a:rPr>
              <a:t>- November</a:t>
            </a:r>
            <a:r>
              <a:rPr sz="3100" spc="-5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2011&lt;/caption&gt;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381000"/>
            <a:ext cx="8686800" cy="5638800"/>
            <a:chOff x="228600" y="381000"/>
            <a:chExt cx="8686800" cy="5638800"/>
          </a:xfrm>
        </p:grpSpPr>
        <p:sp>
          <p:nvSpPr>
            <p:cNvPr id="3" name="object 3"/>
            <p:cNvSpPr/>
            <p:nvPr/>
          </p:nvSpPr>
          <p:spPr>
            <a:xfrm>
              <a:off x="228600" y="381000"/>
              <a:ext cx="8686800" cy="5638800"/>
            </a:xfrm>
            <a:custGeom>
              <a:avLst/>
              <a:gdLst/>
              <a:ahLst/>
              <a:cxnLst/>
              <a:rect l="l" t="t" r="r" b="b"/>
              <a:pathLst>
                <a:path w="8686800" h="5638800">
                  <a:moveTo>
                    <a:pt x="8240649" y="0"/>
                  </a:moveTo>
                  <a:lnTo>
                    <a:pt x="446138" y="0"/>
                  </a:lnTo>
                  <a:lnTo>
                    <a:pt x="397527" y="2618"/>
                  </a:lnTo>
                  <a:lnTo>
                    <a:pt x="350431" y="10291"/>
                  </a:lnTo>
                  <a:lnTo>
                    <a:pt x="305125" y="22747"/>
                  </a:lnTo>
                  <a:lnTo>
                    <a:pt x="261878" y="39713"/>
                  </a:lnTo>
                  <a:lnTo>
                    <a:pt x="220964" y="60917"/>
                  </a:lnTo>
                  <a:lnTo>
                    <a:pt x="182655" y="86087"/>
                  </a:lnTo>
                  <a:lnTo>
                    <a:pt x="147223" y="114951"/>
                  </a:lnTo>
                  <a:lnTo>
                    <a:pt x="114941" y="147236"/>
                  </a:lnTo>
                  <a:lnTo>
                    <a:pt x="86079" y="182669"/>
                  </a:lnTo>
                  <a:lnTo>
                    <a:pt x="60911" y="220979"/>
                  </a:lnTo>
                  <a:lnTo>
                    <a:pt x="39709" y="261894"/>
                  </a:lnTo>
                  <a:lnTo>
                    <a:pt x="22744" y="305141"/>
                  </a:lnTo>
                  <a:lnTo>
                    <a:pt x="10290" y="350447"/>
                  </a:lnTo>
                  <a:lnTo>
                    <a:pt x="2617" y="397541"/>
                  </a:lnTo>
                  <a:lnTo>
                    <a:pt x="0" y="446150"/>
                  </a:lnTo>
                  <a:lnTo>
                    <a:pt x="0" y="5192649"/>
                  </a:lnTo>
                  <a:lnTo>
                    <a:pt x="2617" y="5241262"/>
                  </a:lnTo>
                  <a:lnTo>
                    <a:pt x="10290" y="5288359"/>
                  </a:lnTo>
                  <a:lnTo>
                    <a:pt x="22744" y="5333668"/>
                  </a:lnTo>
                  <a:lnTo>
                    <a:pt x="39709" y="5376916"/>
                  </a:lnTo>
                  <a:lnTo>
                    <a:pt x="60911" y="5417831"/>
                  </a:lnTo>
                  <a:lnTo>
                    <a:pt x="86079" y="5456141"/>
                  </a:lnTo>
                  <a:lnTo>
                    <a:pt x="114941" y="5491574"/>
                  </a:lnTo>
                  <a:lnTo>
                    <a:pt x="147223" y="5523857"/>
                  </a:lnTo>
                  <a:lnTo>
                    <a:pt x="182655" y="5552719"/>
                  </a:lnTo>
                  <a:lnTo>
                    <a:pt x="220964" y="5577887"/>
                  </a:lnTo>
                  <a:lnTo>
                    <a:pt x="261878" y="5599090"/>
                  </a:lnTo>
                  <a:lnTo>
                    <a:pt x="305125" y="5616055"/>
                  </a:lnTo>
                  <a:lnTo>
                    <a:pt x="350431" y="5628509"/>
                  </a:lnTo>
                  <a:lnTo>
                    <a:pt x="397527" y="5636182"/>
                  </a:lnTo>
                  <a:lnTo>
                    <a:pt x="446138" y="5638800"/>
                  </a:lnTo>
                  <a:lnTo>
                    <a:pt x="8240649" y="5638800"/>
                  </a:lnTo>
                  <a:lnTo>
                    <a:pt x="8289258" y="5636182"/>
                  </a:lnTo>
                  <a:lnTo>
                    <a:pt x="8336352" y="5628509"/>
                  </a:lnTo>
                  <a:lnTo>
                    <a:pt x="8381658" y="5616055"/>
                  </a:lnTo>
                  <a:lnTo>
                    <a:pt x="8424905" y="5599090"/>
                  </a:lnTo>
                  <a:lnTo>
                    <a:pt x="8465820" y="5577887"/>
                  </a:lnTo>
                  <a:lnTo>
                    <a:pt x="8504130" y="5552719"/>
                  </a:lnTo>
                  <a:lnTo>
                    <a:pt x="8539563" y="5523857"/>
                  </a:lnTo>
                  <a:lnTo>
                    <a:pt x="8571848" y="5491574"/>
                  </a:lnTo>
                  <a:lnTo>
                    <a:pt x="8600712" y="5456141"/>
                  </a:lnTo>
                  <a:lnTo>
                    <a:pt x="8625882" y="5417831"/>
                  </a:lnTo>
                  <a:lnTo>
                    <a:pt x="8647086" y="5376916"/>
                  </a:lnTo>
                  <a:lnTo>
                    <a:pt x="8664052" y="5333668"/>
                  </a:lnTo>
                  <a:lnTo>
                    <a:pt x="8676508" y="5288359"/>
                  </a:lnTo>
                  <a:lnTo>
                    <a:pt x="8684181" y="5241262"/>
                  </a:lnTo>
                  <a:lnTo>
                    <a:pt x="8686800" y="5192649"/>
                  </a:lnTo>
                  <a:lnTo>
                    <a:pt x="8686800" y="446150"/>
                  </a:lnTo>
                  <a:lnTo>
                    <a:pt x="8684181" y="397541"/>
                  </a:lnTo>
                  <a:lnTo>
                    <a:pt x="8676508" y="350447"/>
                  </a:lnTo>
                  <a:lnTo>
                    <a:pt x="8664052" y="305141"/>
                  </a:lnTo>
                  <a:lnTo>
                    <a:pt x="8647086" y="261894"/>
                  </a:lnTo>
                  <a:lnTo>
                    <a:pt x="8625882" y="220979"/>
                  </a:lnTo>
                  <a:lnTo>
                    <a:pt x="8600712" y="182669"/>
                  </a:lnTo>
                  <a:lnTo>
                    <a:pt x="8571848" y="147236"/>
                  </a:lnTo>
                  <a:lnTo>
                    <a:pt x="8539563" y="114951"/>
                  </a:lnTo>
                  <a:lnTo>
                    <a:pt x="8504130" y="86087"/>
                  </a:lnTo>
                  <a:lnTo>
                    <a:pt x="8465820" y="60917"/>
                  </a:lnTo>
                  <a:lnTo>
                    <a:pt x="8424905" y="39713"/>
                  </a:lnTo>
                  <a:lnTo>
                    <a:pt x="8381658" y="22747"/>
                  </a:lnTo>
                  <a:lnTo>
                    <a:pt x="8336352" y="10291"/>
                  </a:lnTo>
                  <a:lnTo>
                    <a:pt x="8289258" y="2618"/>
                  </a:lnTo>
                  <a:lnTo>
                    <a:pt x="8240649" y="0"/>
                  </a:lnTo>
                  <a:close/>
                </a:path>
              </a:pathLst>
            </a:custGeom>
            <a:solidFill>
              <a:srgbClr val="33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6898" y="489203"/>
              <a:ext cx="8436610" cy="5135880"/>
            </a:xfrm>
            <a:custGeom>
              <a:avLst/>
              <a:gdLst/>
              <a:ahLst/>
              <a:cxnLst/>
              <a:rect l="l" t="t" r="r" b="b"/>
              <a:pathLst>
                <a:path w="8436610" h="5135880">
                  <a:moveTo>
                    <a:pt x="8436102" y="348615"/>
                  </a:moveTo>
                  <a:lnTo>
                    <a:pt x="8432914" y="301320"/>
                  </a:lnTo>
                  <a:lnTo>
                    <a:pt x="8423643" y="255943"/>
                  </a:lnTo>
                  <a:lnTo>
                    <a:pt x="8408695" y="212928"/>
                  </a:lnTo>
                  <a:lnTo>
                    <a:pt x="8388502" y="172669"/>
                  </a:lnTo>
                  <a:lnTo>
                    <a:pt x="8363458" y="135597"/>
                  </a:lnTo>
                  <a:lnTo>
                    <a:pt x="8333994" y="102108"/>
                  </a:lnTo>
                  <a:lnTo>
                    <a:pt x="8300504" y="72644"/>
                  </a:lnTo>
                  <a:lnTo>
                    <a:pt x="8263433" y="47599"/>
                  </a:lnTo>
                  <a:lnTo>
                    <a:pt x="8223174" y="27406"/>
                  </a:lnTo>
                  <a:lnTo>
                    <a:pt x="8180159" y="12458"/>
                  </a:lnTo>
                  <a:lnTo>
                    <a:pt x="8134782" y="3187"/>
                  </a:lnTo>
                  <a:lnTo>
                    <a:pt x="8087487" y="0"/>
                  </a:lnTo>
                  <a:lnTo>
                    <a:pt x="348576" y="0"/>
                  </a:lnTo>
                  <a:lnTo>
                    <a:pt x="301269" y="3187"/>
                  </a:lnTo>
                  <a:lnTo>
                    <a:pt x="255905" y="12458"/>
                  </a:lnTo>
                  <a:lnTo>
                    <a:pt x="212890" y="27406"/>
                  </a:lnTo>
                  <a:lnTo>
                    <a:pt x="172643" y="47599"/>
                  </a:lnTo>
                  <a:lnTo>
                    <a:pt x="135572" y="72644"/>
                  </a:lnTo>
                  <a:lnTo>
                    <a:pt x="102095" y="102108"/>
                  </a:lnTo>
                  <a:lnTo>
                    <a:pt x="72631" y="135597"/>
                  </a:lnTo>
                  <a:lnTo>
                    <a:pt x="47586" y="172669"/>
                  </a:lnTo>
                  <a:lnTo>
                    <a:pt x="27393" y="212928"/>
                  </a:lnTo>
                  <a:lnTo>
                    <a:pt x="12446" y="255943"/>
                  </a:lnTo>
                  <a:lnTo>
                    <a:pt x="3175" y="301320"/>
                  </a:lnTo>
                  <a:lnTo>
                    <a:pt x="0" y="348615"/>
                  </a:lnTo>
                  <a:lnTo>
                    <a:pt x="0" y="4419981"/>
                  </a:lnTo>
                  <a:lnTo>
                    <a:pt x="3175" y="4467288"/>
                  </a:lnTo>
                  <a:lnTo>
                    <a:pt x="12446" y="4512665"/>
                  </a:lnTo>
                  <a:lnTo>
                    <a:pt x="27393" y="4555680"/>
                  </a:lnTo>
                  <a:lnTo>
                    <a:pt x="47586" y="4595939"/>
                  </a:lnTo>
                  <a:lnTo>
                    <a:pt x="72631" y="4633011"/>
                  </a:lnTo>
                  <a:lnTo>
                    <a:pt x="102095" y="4666488"/>
                  </a:lnTo>
                  <a:lnTo>
                    <a:pt x="135572" y="4695964"/>
                  </a:lnTo>
                  <a:lnTo>
                    <a:pt x="172643" y="4721009"/>
                  </a:lnTo>
                  <a:lnTo>
                    <a:pt x="212890" y="4741202"/>
                  </a:lnTo>
                  <a:lnTo>
                    <a:pt x="255905" y="4756150"/>
                  </a:lnTo>
                  <a:lnTo>
                    <a:pt x="301269" y="4765421"/>
                  </a:lnTo>
                  <a:lnTo>
                    <a:pt x="348576" y="4768596"/>
                  </a:lnTo>
                  <a:lnTo>
                    <a:pt x="1045946" y="4768596"/>
                  </a:lnTo>
                  <a:lnTo>
                    <a:pt x="1048042" y="4802302"/>
                  </a:lnTo>
                  <a:lnTo>
                    <a:pt x="1056716" y="4848326"/>
                  </a:lnTo>
                  <a:lnTo>
                    <a:pt x="1070724" y="4892218"/>
                  </a:lnTo>
                  <a:lnTo>
                    <a:pt x="1089710" y="4933620"/>
                  </a:lnTo>
                  <a:lnTo>
                    <a:pt x="1113332" y="4972189"/>
                  </a:lnTo>
                  <a:lnTo>
                    <a:pt x="1141222" y="5007546"/>
                  </a:lnTo>
                  <a:lnTo>
                    <a:pt x="1173035" y="5039360"/>
                  </a:lnTo>
                  <a:lnTo>
                    <a:pt x="1208392" y="5067249"/>
                  </a:lnTo>
                  <a:lnTo>
                    <a:pt x="1246962" y="5090871"/>
                  </a:lnTo>
                  <a:lnTo>
                    <a:pt x="1288364" y="5109857"/>
                  </a:lnTo>
                  <a:lnTo>
                    <a:pt x="1332255" y="5123866"/>
                  </a:lnTo>
                  <a:lnTo>
                    <a:pt x="1378280" y="5132540"/>
                  </a:lnTo>
                  <a:lnTo>
                    <a:pt x="1426083" y="5135499"/>
                  </a:lnTo>
                  <a:lnTo>
                    <a:pt x="7064883" y="5135499"/>
                  </a:lnTo>
                  <a:lnTo>
                    <a:pt x="7112673" y="5132540"/>
                  </a:lnTo>
                  <a:lnTo>
                    <a:pt x="7158698" y="5123866"/>
                  </a:lnTo>
                  <a:lnTo>
                    <a:pt x="7202589" y="5109857"/>
                  </a:lnTo>
                  <a:lnTo>
                    <a:pt x="7243991" y="5090871"/>
                  </a:lnTo>
                  <a:lnTo>
                    <a:pt x="7282561" y="5067249"/>
                  </a:lnTo>
                  <a:lnTo>
                    <a:pt x="7317918" y="5039360"/>
                  </a:lnTo>
                  <a:lnTo>
                    <a:pt x="7349731" y="5007546"/>
                  </a:lnTo>
                  <a:lnTo>
                    <a:pt x="7377620" y="4972189"/>
                  </a:lnTo>
                  <a:lnTo>
                    <a:pt x="7401242" y="4933620"/>
                  </a:lnTo>
                  <a:lnTo>
                    <a:pt x="7420229" y="4892218"/>
                  </a:lnTo>
                  <a:lnTo>
                    <a:pt x="7434237" y="4848326"/>
                  </a:lnTo>
                  <a:lnTo>
                    <a:pt x="7442911" y="4802302"/>
                  </a:lnTo>
                  <a:lnTo>
                    <a:pt x="7444994" y="4768596"/>
                  </a:lnTo>
                  <a:lnTo>
                    <a:pt x="8087487" y="4768596"/>
                  </a:lnTo>
                  <a:lnTo>
                    <a:pt x="8134782" y="4765421"/>
                  </a:lnTo>
                  <a:lnTo>
                    <a:pt x="8180159" y="4756150"/>
                  </a:lnTo>
                  <a:lnTo>
                    <a:pt x="8223174" y="4741202"/>
                  </a:lnTo>
                  <a:lnTo>
                    <a:pt x="8263433" y="4721009"/>
                  </a:lnTo>
                  <a:lnTo>
                    <a:pt x="8300504" y="4695964"/>
                  </a:lnTo>
                  <a:lnTo>
                    <a:pt x="8333994" y="4666488"/>
                  </a:lnTo>
                  <a:lnTo>
                    <a:pt x="8363458" y="4633011"/>
                  </a:lnTo>
                  <a:lnTo>
                    <a:pt x="8388502" y="4595939"/>
                  </a:lnTo>
                  <a:lnTo>
                    <a:pt x="8408695" y="4555680"/>
                  </a:lnTo>
                  <a:lnTo>
                    <a:pt x="8423643" y="4512665"/>
                  </a:lnTo>
                  <a:lnTo>
                    <a:pt x="8432914" y="4467288"/>
                  </a:lnTo>
                  <a:lnTo>
                    <a:pt x="8436102" y="4419981"/>
                  </a:lnTo>
                  <a:lnTo>
                    <a:pt x="8436102" y="3486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1980" y="3338702"/>
              <a:ext cx="6400800" cy="2286000"/>
            </a:xfrm>
            <a:custGeom>
              <a:avLst/>
              <a:gdLst/>
              <a:ahLst/>
              <a:cxnLst/>
              <a:rect l="l" t="t" r="r" b="b"/>
              <a:pathLst>
                <a:path w="6400800" h="2286000">
                  <a:moveTo>
                    <a:pt x="0" y="381000"/>
                  </a:moveTo>
                  <a:lnTo>
                    <a:pt x="2968" y="333204"/>
                  </a:lnTo>
                  <a:lnTo>
                    <a:pt x="11634" y="287181"/>
                  </a:lnTo>
                  <a:lnTo>
                    <a:pt x="25643" y="243288"/>
                  </a:lnTo>
                  <a:lnTo>
                    <a:pt x="44636" y="201881"/>
                  </a:lnTo>
                  <a:lnTo>
                    <a:pt x="68257" y="163318"/>
                  </a:lnTo>
                  <a:lnTo>
                    <a:pt x="96149" y="127955"/>
                  </a:lnTo>
                  <a:lnTo>
                    <a:pt x="127955" y="96149"/>
                  </a:lnTo>
                  <a:lnTo>
                    <a:pt x="163318" y="68257"/>
                  </a:lnTo>
                  <a:lnTo>
                    <a:pt x="201881" y="44636"/>
                  </a:lnTo>
                  <a:lnTo>
                    <a:pt x="243288" y="25643"/>
                  </a:lnTo>
                  <a:lnTo>
                    <a:pt x="287181" y="11634"/>
                  </a:lnTo>
                  <a:lnTo>
                    <a:pt x="333204" y="2968"/>
                  </a:lnTo>
                  <a:lnTo>
                    <a:pt x="381000" y="0"/>
                  </a:lnTo>
                  <a:lnTo>
                    <a:pt x="6019800" y="0"/>
                  </a:lnTo>
                  <a:lnTo>
                    <a:pt x="6067595" y="2968"/>
                  </a:lnTo>
                  <a:lnTo>
                    <a:pt x="6113618" y="11634"/>
                  </a:lnTo>
                  <a:lnTo>
                    <a:pt x="6157511" y="25643"/>
                  </a:lnTo>
                  <a:lnTo>
                    <a:pt x="6198918" y="44636"/>
                  </a:lnTo>
                  <a:lnTo>
                    <a:pt x="6237481" y="68257"/>
                  </a:lnTo>
                  <a:lnTo>
                    <a:pt x="6272844" y="96149"/>
                  </a:lnTo>
                  <a:lnTo>
                    <a:pt x="6304650" y="127955"/>
                  </a:lnTo>
                  <a:lnTo>
                    <a:pt x="6332542" y="163318"/>
                  </a:lnTo>
                  <a:lnTo>
                    <a:pt x="6356163" y="201881"/>
                  </a:lnTo>
                  <a:lnTo>
                    <a:pt x="6375156" y="243288"/>
                  </a:lnTo>
                  <a:lnTo>
                    <a:pt x="6389165" y="287181"/>
                  </a:lnTo>
                  <a:lnTo>
                    <a:pt x="6397831" y="333204"/>
                  </a:lnTo>
                  <a:lnTo>
                    <a:pt x="6400800" y="381000"/>
                  </a:lnTo>
                  <a:lnTo>
                    <a:pt x="6400800" y="1905000"/>
                  </a:lnTo>
                  <a:lnTo>
                    <a:pt x="6397831" y="1952795"/>
                  </a:lnTo>
                  <a:lnTo>
                    <a:pt x="6389165" y="1998818"/>
                  </a:lnTo>
                  <a:lnTo>
                    <a:pt x="6375156" y="2042711"/>
                  </a:lnTo>
                  <a:lnTo>
                    <a:pt x="6356163" y="2084118"/>
                  </a:lnTo>
                  <a:lnTo>
                    <a:pt x="6332542" y="2122681"/>
                  </a:lnTo>
                  <a:lnTo>
                    <a:pt x="6304650" y="2158044"/>
                  </a:lnTo>
                  <a:lnTo>
                    <a:pt x="6272844" y="2189850"/>
                  </a:lnTo>
                  <a:lnTo>
                    <a:pt x="6237481" y="2217742"/>
                  </a:lnTo>
                  <a:lnTo>
                    <a:pt x="6198918" y="2241363"/>
                  </a:lnTo>
                  <a:lnTo>
                    <a:pt x="6157511" y="2260356"/>
                  </a:lnTo>
                  <a:lnTo>
                    <a:pt x="6113618" y="2274365"/>
                  </a:lnTo>
                  <a:lnTo>
                    <a:pt x="6067595" y="2283031"/>
                  </a:lnTo>
                  <a:lnTo>
                    <a:pt x="6019800" y="2286000"/>
                  </a:lnTo>
                  <a:lnTo>
                    <a:pt x="381000" y="2286000"/>
                  </a:lnTo>
                  <a:lnTo>
                    <a:pt x="333204" y="2283031"/>
                  </a:lnTo>
                  <a:lnTo>
                    <a:pt x="287181" y="2274365"/>
                  </a:lnTo>
                  <a:lnTo>
                    <a:pt x="243288" y="2260356"/>
                  </a:lnTo>
                  <a:lnTo>
                    <a:pt x="201881" y="2241363"/>
                  </a:lnTo>
                  <a:lnTo>
                    <a:pt x="163318" y="2217742"/>
                  </a:lnTo>
                  <a:lnTo>
                    <a:pt x="127955" y="2189850"/>
                  </a:lnTo>
                  <a:lnTo>
                    <a:pt x="96149" y="2158044"/>
                  </a:lnTo>
                  <a:lnTo>
                    <a:pt x="68257" y="2122681"/>
                  </a:lnTo>
                  <a:lnTo>
                    <a:pt x="44636" y="2084118"/>
                  </a:lnTo>
                  <a:lnTo>
                    <a:pt x="25643" y="2042711"/>
                  </a:lnTo>
                  <a:lnTo>
                    <a:pt x="11634" y="1998818"/>
                  </a:lnTo>
                  <a:lnTo>
                    <a:pt x="2968" y="1952795"/>
                  </a:lnTo>
                  <a:lnTo>
                    <a:pt x="0" y="1905000"/>
                  </a:lnTo>
                  <a:lnTo>
                    <a:pt x="0" y="381000"/>
                  </a:lnTo>
                  <a:close/>
                </a:path>
              </a:pathLst>
            </a:custGeom>
            <a:ln w="51053">
              <a:solidFill>
                <a:srgbClr val="CC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79117" y="1604819"/>
            <a:ext cx="5982335" cy="683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300" spc="-145" dirty="0"/>
              <a:t>The </a:t>
            </a:r>
            <a:r>
              <a:rPr sz="4300" spc="-135" dirty="0"/>
              <a:t>User</a:t>
            </a:r>
            <a:r>
              <a:rPr sz="4300" spc="-75" dirty="0"/>
              <a:t> </a:t>
            </a:r>
            <a:r>
              <a:rPr sz="4300" spc="-125" dirty="0"/>
              <a:t>Experience</a:t>
            </a:r>
            <a:endParaRPr sz="4300"/>
          </a:p>
        </p:txBody>
      </p:sp>
      <p:sp>
        <p:nvSpPr>
          <p:cNvPr id="7" name="object 7"/>
          <p:cNvSpPr txBox="1"/>
          <p:nvPr/>
        </p:nvSpPr>
        <p:spPr>
          <a:xfrm>
            <a:off x="2070607" y="3519678"/>
            <a:ext cx="4772660" cy="189992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065" marR="5080" algn="ctr">
              <a:lnSpc>
                <a:spcPct val="80000"/>
              </a:lnSpc>
              <a:spcBef>
                <a:spcPts val="770"/>
              </a:spcBef>
            </a:pPr>
            <a:r>
              <a:rPr sz="2800" spc="55" dirty="0">
                <a:latin typeface="Arial"/>
                <a:cs typeface="Arial"/>
              </a:rPr>
              <a:t>“Keeping </a:t>
            </a:r>
            <a:r>
              <a:rPr sz="2800" dirty="0">
                <a:latin typeface="Arial"/>
                <a:cs typeface="Arial"/>
              </a:rPr>
              <a:t>Web Accessibility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  </a:t>
            </a:r>
            <a:r>
              <a:rPr sz="2800" spc="95" dirty="0">
                <a:latin typeface="Arial"/>
                <a:cs typeface="Arial"/>
              </a:rPr>
              <a:t>Mind”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900">
              <a:latin typeface="Arial"/>
              <a:cs typeface="Arial"/>
            </a:endParaRPr>
          </a:p>
          <a:p>
            <a:pPr marL="405130" marR="398780" algn="ctr">
              <a:lnSpc>
                <a:spcPct val="80000"/>
              </a:lnSpc>
            </a:pPr>
            <a:r>
              <a:rPr sz="2800" dirty="0">
                <a:latin typeface="Arial"/>
                <a:cs typeface="Arial"/>
              </a:rPr>
              <a:t>Video available online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at:  </a:t>
            </a:r>
            <a:r>
              <a:rPr sz="2800" u="heavy" dirty="0">
                <a:solidFill>
                  <a:srgbClr val="99CC00"/>
                </a:solidFill>
                <a:uFill>
                  <a:solidFill>
                    <a:srgbClr val="99CC00"/>
                  </a:solidFill>
                </a:uFill>
                <a:latin typeface="Arial"/>
                <a:cs typeface="Arial"/>
                <a:hlinkClick r:id="rId2"/>
              </a:rPr>
              <a:t>www.webaim.org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1088644"/>
            <a:ext cx="493712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/>
              <a:t>Fixing tables – </a:t>
            </a:r>
            <a:r>
              <a:rPr sz="3300" spc="-5" dirty="0"/>
              <a:t>Step</a:t>
            </a:r>
            <a:r>
              <a:rPr sz="3300" spc="-120" dirty="0"/>
              <a:t> </a:t>
            </a:r>
            <a:r>
              <a:rPr sz="3300" dirty="0"/>
              <a:t>3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840739" y="1931416"/>
            <a:ext cx="7267575" cy="2806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3700"/>
              </a:lnSpc>
              <a:spcBef>
                <a:spcPts val="100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</a:tabLst>
            </a:pPr>
            <a:r>
              <a:rPr sz="3100" dirty="0">
                <a:latin typeface="Arial"/>
                <a:cs typeface="Arial"/>
              </a:rPr>
              <a:t>Add a table summary using</a:t>
            </a:r>
            <a:r>
              <a:rPr sz="3100" spc="-60" dirty="0">
                <a:latin typeface="Arial"/>
                <a:cs typeface="Arial"/>
              </a:rPr>
              <a:t> </a:t>
            </a:r>
            <a:r>
              <a:rPr sz="3100" spc="114" dirty="0">
                <a:latin typeface="Arial"/>
                <a:cs typeface="Arial"/>
              </a:rPr>
              <a:t>“summary”</a:t>
            </a:r>
            <a:endParaRPr sz="3100">
              <a:latin typeface="Arial"/>
              <a:cs typeface="Arial"/>
            </a:endParaRPr>
          </a:p>
          <a:p>
            <a:pPr marL="355600">
              <a:lnSpc>
                <a:spcPts val="3700"/>
              </a:lnSpc>
            </a:pPr>
            <a:r>
              <a:rPr sz="3100" dirty="0">
                <a:latin typeface="Arial"/>
                <a:cs typeface="Arial"/>
              </a:rPr>
              <a:t>attribute</a:t>
            </a:r>
            <a:endParaRPr sz="31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640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</a:tabLst>
            </a:pPr>
            <a:r>
              <a:rPr sz="2600" spc="-5" dirty="0">
                <a:latin typeface="Arial"/>
                <a:cs typeface="Arial"/>
              </a:rPr>
              <a:t>Provides a textual description of the</a:t>
            </a:r>
            <a:r>
              <a:rPr sz="2600" spc="1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table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30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</a:tabLst>
            </a:pPr>
            <a:r>
              <a:rPr sz="3100" dirty="0">
                <a:latin typeface="Arial"/>
                <a:cs typeface="Arial"/>
              </a:rPr>
              <a:t>Example:</a:t>
            </a:r>
            <a:endParaRPr sz="3100">
              <a:latin typeface="Arial"/>
              <a:cs typeface="Arial"/>
            </a:endParaRPr>
          </a:p>
          <a:p>
            <a:pPr marL="355600" marR="402590">
              <a:lnSpc>
                <a:spcPct val="100000"/>
              </a:lnSpc>
              <a:spcBef>
                <a:spcPts val="45"/>
              </a:spcBef>
            </a:pPr>
            <a:r>
              <a:rPr sz="2600" spc="-5" dirty="0">
                <a:latin typeface="Arial"/>
                <a:cs typeface="Arial"/>
              </a:rPr>
              <a:t>&lt;table </a:t>
            </a:r>
            <a:r>
              <a:rPr sz="2600" spc="30" dirty="0">
                <a:latin typeface="Arial"/>
                <a:cs typeface="Arial"/>
              </a:rPr>
              <a:t>summary=“List </a:t>
            </a:r>
            <a:r>
              <a:rPr sz="2600" spc="-5" dirty="0">
                <a:latin typeface="Arial"/>
                <a:cs typeface="Arial"/>
              </a:rPr>
              <a:t>of names and favorite  </a:t>
            </a:r>
            <a:r>
              <a:rPr sz="2600" spc="50" dirty="0">
                <a:latin typeface="Arial"/>
                <a:cs typeface="Arial"/>
              </a:rPr>
              <a:t>colors”&gt;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1088644"/>
            <a:ext cx="493712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/>
              <a:t>Fixing tables – </a:t>
            </a:r>
            <a:r>
              <a:rPr sz="3300" spc="-5" dirty="0"/>
              <a:t>Step</a:t>
            </a:r>
            <a:r>
              <a:rPr sz="3300" spc="-120" dirty="0"/>
              <a:t> </a:t>
            </a:r>
            <a:r>
              <a:rPr sz="3300" dirty="0"/>
              <a:t>4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840739" y="1926843"/>
            <a:ext cx="7507605" cy="2923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</a:tabLst>
            </a:pPr>
            <a:r>
              <a:rPr sz="3100" dirty="0">
                <a:latin typeface="Arial"/>
                <a:cs typeface="Arial"/>
              </a:rPr>
              <a:t>Use &lt;th&gt; (table heading) tags for</a:t>
            </a:r>
            <a:r>
              <a:rPr sz="3100" spc="-75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column  and row</a:t>
            </a:r>
            <a:r>
              <a:rPr sz="3100" spc="-10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headings</a:t>
            </a:r>
            <a:endParaRPr sz="31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640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</a:tabLst>
            </a:pPr>
            <a:r>
              <a:rPr sz="2600" spc="-5" dirty="0">
                <a:latin typeface="Arial"/>
                <a:cs typeface="Arial"/>
              </a:rPr>
              <a:t>First </a:t>
            </a:r>
            <a:r>
              <a:rPr sz="2600" dirty="0">
                <a:latin typeface="Arial"/>
                <a:cs typeface="Arial"/>
              </a:rPr>
              <a:t>data </a:t>
            </a:r>
            <a:r>
              <a:rPr sz="2600" spc="-5" dirty="0">
                <a:latin typeface="Arial"/>
                <a:cs typeface="Arial"/>
              </a:rPr>
              <a:t>table row should always</a:t>
            </a:r>
            <a:r>
              <a:rPr sz="2600" spc="7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contain</a:t>
            </a:r>
            <a:endParaRPr sz="2600">
              <a:latin typeface="Arial"/>
              <a:cs typeface="Arial"/>
            </a:endParaRPr>
          </a:p>
          <a:p>
            <a:pPr marL="755650">
              <a:lnSpc>
                <a:spcPct val="100000"/>
              </a:lnSpc>
            </a:pPr>
            <a:r>
              <a:rPr sz="2600" spc="-5" dirty="0">
                <a:latin typeface="Arial"/>
                <a:cs typeface="Arial"/>
              </a:rPr>
              <a:t>&lt;th&gt;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tags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30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</a:tabLst>
            </a:pPr>
            <a:r>
              <a:rPr sz="3100" dirty="0">
                <a:latin typeface="Arial"/>
                <a:cs typeface="Arial"/>
              </a:rPr>
              <a:t>Example:</a:t>
            </a:r>
            <a:endParaRPr sz="3100">
              <a:latin typeface="Arial"/>
              <a:cs typeface="Arial"/>
            </a:endParaRPr>
          </a:p>
          <a:p>
            <a:pPr marL="847725" lvl="1" indent="-378460">
              <a:lnSpc>
                <a:spcPct val="100000"/>
              </a:lnSpc>
              <a:spcBef>
                <a:spcPts val="670"/>
              </a:spcBef>
              <a:buClr>
                <a:srgbClr val="96CDCC"/>
              </a:buClr>
              <a:buSzPct val="150000"/>
              <a:buFont typeface="Arial"/>
              <a:buChar char="•"/>
              <a:tabLst>
                <a:tab pos="848360" algn="l"/>
              </a:tabLst>
            </a:pPr>
            <a:r>
              <a:rPr sz="2600" b="1" spc="-5" dirty="0">
                <a:latin typeface="Arial"/>
                <a:cs typeface="Arial"/>
              </a:rPr>
              <a:t>&lt;th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spc="40" dirty="0">
                <a:latin typeface="Arial"/>
                <a:cs typeface="Arial"/>
              </a:rPr>
              <a:t>scope=“col”</a:t>
            </a:r>
            <a:r>
              <a:rPr sz="2600" b="1" spc="40" dirty="0">
                <a:latin typeface="Arial"/>
                <a:cs typeface="Arial"/>
              </a:rPr>
              <a:t>&gt;</a:t>
            </a:r>
            <a:r>
              <a:rPr sz="2600" spc="40" dirty="0">
                <a:latin typeface="Arial"/>
                <a:cs typeface="Arial"/>
              </a:rPr>
              <a:t>Name</a:t>
            </a:r>
            <a:r>
              <a:rPr sz="2600" b="1" spc="40" dirty="0">
                <a:latin typeface="Arial"/>
                <a:cs typeface="Arial"/>
              </a:rPr>
              <a:t>&lt;/th&gt;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585216"/>
            <a:ext cx="5797550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300" spc="-5" dirty="0"/>
              <a:t>(5) </a:t>
            </a:r>
            <a:r>
              <a:rPr sz="3300" dirty="0"/>
              <a:t>Applets, </a:t>
            </a:r>
            <a:r>
              <a:rPr sz="3300" spc="-5" dirty="0"/>
              <a:t>plug-ins </a:t>
            </a:r>
            <a:r>
              <a:rPr sz="3300" dirty="0"/>
              <a:t>and  external content – </a:t>
            </a:r>
            <a:r>
              <a:rPr sz="3300" spc="-5" dirty="0"/>
              <a:t>Step</a:t>
            </a:r>
            <a:r>
              <a:rPr sz="3300" spc="-125" dirty="0"/>
              <a:t> </a:t>
            </a:r>
            <a:r>
              <a:rPr sz="3300" dirty="0"/>
              <a:t>1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840739" y="1926843"/>
            <a:ext cx="7280909" cy="3049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731010" indent="-342900">
              <a:lnSpc>
                <a:spcPct val="100000"/>
              </a:lnSpc>
              <a:spcBef>
                <a:spcPts val="100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</a:tabLst>
            </a:pPr>
            <a:r>
              <a:rPr sz="3100" dirty="0">
                <a:latin typeface="Arial"/>
                <a:cs typeface="Arial"/>
              </a:rPr>
              <a:t>Make your PDF, Word,</a:t>
            </a:r>
            <a:r>
              <a:rPr sz="3100" spc="-100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Excel,  PowerPoint, </a:t>
            </a:r>
            <a:r>
              <a:rPr sz="3100" spc="-5" dirty="0">
                <a:latin typeface="Arial"/>
                <a:cs typeface="Arial"/>
              </a:rPr>
              <a:t>etc.</a:t>
            </a:r>
            <a:r>
              <a:rPr sz="3100" spc="-65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accessible</a:t>
            </a:r>
            <a:endParaRPr sz="31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</a:tabLst>
            </a:pPr>
            <a:r>
              <a:rPr sz="3100" dirty="0">
                <a:latin typeface="Arial"/>
                <a:cs typeface="Arial"/>
              </a:rPr>
              <a:t>Similar accessibility techniques apply</a:t>
            </a:r>
            <a:r>
              <a:rPr sz="3100" spc="-130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to  these file</a:t>
            </a:r>
            <a:r>
              <a:rPr sz="3100" spc="-20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formats</a:t>
            </a:r>
            <a:endParaRPr sz="3100">
              <a:latin typeface="Arial"/>
              <a:cs typeface="Arial"/>
            </a:endParaRPr>
          </a:p>
          <a:p>
            <a:pPr marL="355600" marR="590550" indent="-342900">
              <a:lnSpc>
                <a:spcPct val="10000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</a:tabLst>
            </a:pPr>
            <a:r>
              <a:rPr sz="3100" dirty="0">
                <a:latin typeface="Arial"/>
                <a:cs typeface="Arial"/>
              </a:rPr>
              <a:t>Provide links to the software used</a:t>
            </a:r>
            <a:r>
              <a:rPr sz="3100" spc="-95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to  view/read the</a:t>
            </a:r>
            <a:r>
              <a:rPr sz="3100" spc="-20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document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1088644"/>
            <a:ext cx="575373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/>
              <a:t>(6) Skip Navigation</a:t>
            </a:r>
            <a:r>
              <a:rPr sz="3300" spc="-80" dirty="0"/>
              <a:t> </a:t>
            </a:r>
            <a:r>
              <a:rPr sz="3300" dirty="0"/>
              <a:t>Links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840739" y="1927606"/>
            <a:ext cx="6593840" cy="2561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Each page must have a link that  enables a user to jump to the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main  body content of a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page</a:t>
            </a:r>
            <a:endParaRPr sz="3200">
              <a:latin typeface="Arial"/>
              <a:cs typeface="Arial"/>
            </a:endParaRPr>
          </a:p>
          <a:p>
            <a:pPr marL="355600" marR="949960" indent="-342900">
              <a:lnSpc>
                <a:spcPct val="100000"/>
              </a:lnSpc>
              <a:spcBef>
                <a:spcPts val="770"/>
              </a:spcBef>
              <a:buClr>
                <a:srgbClr val="CCCC99"/>
              </a:buClr>
              <a:buSzPct val="70312"/>
              <a:buFont typeface="Wingdings"/>
              <a:buChar char="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Enables skipping of repetitive  navigation links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1088644"/>
            <a:ext cx="263334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/>
              <a:t>How </a:t>
            </a:r>
            <a:r>
              <a:rPr sz="3300" dirty="0"/>
              <a:t>to</a:t>
            </a:r>
            <a:r>
              <a:rPr sz="3300" spc="-95" dirty="0"/>
              <a:t> </a:t>
            </a:r>
            <a:r>
              <a:rPr sz="3300" dirty="0"/>
              <a:t>Fix: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840739" y="2112009"/>
            <a:ext cx="7484109" cy="3448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8547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Arial"/>
                <a:cs typeface="Arial"/>
              </a:rPr>
              <a:t>1. </a:t>
            </a:r>
            <a:r>
              <a:rPr sz="2700" spc="-5" dirty="0">
                <a:latin typeface="Arial"/>
                <a:cs typeface="Arial"/>
              </a:rPr>
              <a:t>Directly </a:t>
            </a:r>
            <a:r>
              <a:rPr sz="2700" dirty="0">
                <a:latin typeface="Arial"/>
                <a:cs typeface="Arial"/>
              </a:rPr>
              <a:t>after </a:t>
            </a:r>
            <a:r>
              <a:rPr sz="2700" spc="-5" dirty="0">
                <a:latin typeface="Arial"/>
                <a:cs typeface="Arial"/>
              </a:rPr>
              <a:t>&lt;body&gt; </a:t>
            </a:r>
            <a:r>
              <a:rPr sz="2700" dirty="0">
                <a:latin typeface="Arial"/>
                <a:cs typeface="Arial"/>
              </a:rPr>
              <a:t>tag, </a:t>
            </a:r>
            <a:r>
              <a:rPr sz="2700" spc="-5" dirty="0">
                <a:latin typeface="Arial"/>
                <a:cs typeface="Arial"/>
              </a:rPr>
              <a:t>add </a:t>
            </a:r>
            <a:r>
              <a:rPr sz="2700" dirty="0">
                <a:latin typeface="Arial"/>
                <a:cs typeface="Arial"/>
              </a:rPr>
              <a:t>the </a:t>
            </a:r>
            <a:r>
              <a:rPr sz="2700" spc="-5" dirty="0">
                <a:latin typeface="Arial"/>
                <a:cs typeface="Arial"/>
              </a:rPr>
              <a:t>following  </a:t>
            </a:r>
            <a:r>
              <a:rPr sz="2700" dirty="0">
                <a:latin typeface="Arial"/>
                <a:cs typeface="Arial"/>
              </a:rPr>
              <a:t>HTML: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&lt;div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id="skip"&gt;</a:t>
            </a:r>
            <a:endParaRPr sz="2000">
              <a:latin typeface="Arial"/>
              <a:cs typeface="Arial"/>
            </a:endParaRPr>
          </a:p>
          <a:p>
            <a:pPr marL="12700" marR="2327275">
              <a:lnSpc>
                <a:spcPts val="2380"/>
              </a:lnSpc>
              <a:spcBef>
                <a:spcPts val="120"/>
              </a:spcBef>
            </a:pPr>
            <a:r>
              <a:rPr sz="2000" spc="-5" dirty="0">
                <a:latin typeface="Arial"/>
                <a:cs typeface="Arial"/>
              </a:rPr>
              <a:t>&lt;a </a:t>
            </a:r>
            <a:r>
              <a:rPr sz="2000" spc="30" dirty="0">
                <a:latin typeface="Arial"/>
                <a:cs typeface="Arial"/>
              </a:rPr>
              <a:t>href=“#back_to_top” </a:t>
            </a:r>
            <a:r>
              <a:rPr sz="2000" spc="-5" dirty="0">
                <a:latin typeface="Arial"/>
                <a:cs typeface="Arial"/>
              </a:rPr>
              <a:t>name="back_to_top"  id="back_to_top"&gt;&lt;/a&gt;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320"/>
              </a:lnSpc>
            </a:pPr>
            <a:r>
              <a:rPr sz="2000" spc="-5" dirty="0">
                <a:latin typeface="Arial"/>
                <a:cs typeface="Arial"/>
              </a:rPr>
              <a:t>&lt;a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href="#skip_navigation"&gt;&lt;img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2380"/>
              </a:lnSpc>
              <a:spcBef>
                <a:spcPts val="120"/>
              </a:spcBef>
            </a:pPr>
            <a:r>
              <a:rPr sz="2000" spc="5" dirty="0">
                <a:latin typeface="Arial"/>
                <a:cs typeface="Arial"/>
              </a:rPr>
              <a:t>src=“</a:t>
            </a:r>
            <a:r>
              <a:rPr sz="2000" spc="5" dirty="0">
                <a:latin typeface="Arial"/>
                <a:cs typeface="Arial"/>
                <a:hlinkClick r:id="rId2"/>
              </a:rPr>
              <a:t>http://www.csuci.edu/images/spacer.gif</a:t>
            </a:r>
            <a:r>
              <a:rPr sz="2000" spc="5" dirty="0">
                <a:latin typeface="Arial"/>
                <a:cs typeface="Arial"/>
              </a:rPr>
              <a:t>" </a:t>
            </a:r>
            <a:r>
              <a:rPr sz="2000" spc="-5" dirty="0">
                <a:latin typeface="Arial"/>
                <a:cs typeface="Arial"/>
              </a:rPr>
              <a:t>width="1" height="1"  border="0" alt="Skip Global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Navigation"&gt;&lt;/a&gt;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320"/>
              </a:lnSpc>
            </a:pPr>
            <a:r>
              <a:rPr sz="2000" spc="-5" dirty="0">
                <a:latin typeface="Arial"/>
                <a:cs typeface="Arial"/>
              </a:rPr>
              <a:t>&lt;/div&gt;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233929"/>
            <a:ext cx="8272780" cy="2202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latin typeface="Arial"/>
                <a:cs typeface="Arial"/>
              </a:rPr>
              <a:t>2. At the start of the actual page body content, add the  following </a:t>
            </a:r>
            <a:r>
              <a:rPr sz="2700" dirty="0">
                <a:latin typeface="Arial"/>
                <a:cs typeface="Arial"/>
              </a:rPr>
              <a:t>HTML </a:t>
            </a:r>
            <a:r>
              <a:rPr sz="2700" spc="-5" dirty="0">
                <a:latin typeface="Arial"/>
                <a:cs typeface="Arial"/>
              </a:rPr>
              <a:t>code: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600" spc="-5" dirty="0">
                <a:latin typeface="Arial"/>
                <a:cs typeface="Arial"/>
              </a:rPr>
              <a:t>&lt;a name="skip_navigation”</a:t>
            </a:r>
            <a:r>
              <a:rPr sz="2600" spc="5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id="skip_navigation"&gt;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spc="-5" dirty="0">
                <a:latin typeface="Arial"/>
                <a:cs typeface="Arial"/>
              </a:rPr>
              <a:t>&lt;/a&gt;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0739" y="1088644"/>
            <a:ext cx="263334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/>
              <a:t>How </a:t>
            </a:r>
            <a:r>
              <a:rPr sz="3300" dirty="0"/>
              <a:t>to</a:t>
            </a:r>
            <a:r>
              <a:rPr sz="3300" spc="-95" dirty="0"/>
              <a:t> </a:t>
            </a:r>
            <a:r>
              <a:rPr sz="3300" dirty="0"/>
              <a:t>Fix:</a:t>
            </a:r>
            <a:endParaRPr sz="33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381000"/>
            <a:ext cx="8686800" cy="5638800"/>
            <a:chOff x="228600" y="381000"/>
            <a:chExt cx="8686800" cy="5638800"/>
          </a:xfrm>
        </p:grpSpPr>
        <p:sp>
          <p:nvSpPr>
            <p:cNvPr id="3" name="object 3"/>
            <p:cNvSpPr/>
            <p:nvPr/>
          </p:nvSpPr>
          <p:spPr>
            <a:xfrm>
              <a:off x="228600" y="381000"/>
              <a:ext cx="8686800" cy="5638800"/>
            </a:xfrm>
            <a:custGeom>
              <a:avLst/>
              <a:gdLst/>
              <a:ahLst/>
              <a:cxnLst/>
              <a:rect l="l" t="t" r="r" b="b"/>
              <a:pathLst>
                <a:path w="8686800" h="5638800">
                  <a:moveTo>
                    <a:pt x="8240649" y="0"/>
                  </a:moveTo>
                  <a:lnTo>
                    <a:pt x="446138" y="0"/>
                  </a:lnTo>
                  <a:lnTo>
                    <a:pt x="397527" y="2618"/>
                  </a:lnTo>
                  <a:lnTo>
                    <a:pt x="350431" y="10291"/>
                  </a:lnTo>
                  <a:lnTo>
                    <a:pt x="305125" y="22747"/>
                  </a:lnTo>
                  <a:lnTo>
                    <a:pt x="261878" y="39713"/>
                  </a:lnTo>
                  <a:lnTo>
                    <a:pt x="220964" y="60917"/>
                  </a:lnTo>
                  <a:lnTo>
                    <a:pt x="182655" y="86087"/>
                  </a:lnTo>
                  <a:lnTo>
                    <a:pt x="147223" y="114951"/>
                  </a:lnTo>
                  <a:lnTo>
                    <a:pt x="114941" y="147236"/>
                  </a:lnTo>
                  <a:lnTo>
                    <a:pt x="86079" y="182669"/>
                  </a:lnTo>
                  <a:lnTo>
                    <a:pt x="60911" y="220979"/>
                  </a:lnTo>
                  <a:lnTo>
                    <a:pt x="39709" y="261894"/>
                  </a:lnTo>
                  <a:lnTo>
                    <a:pt x="22744" y="305141"/>
                  </a:lnTo>
                  <a:lnTo>
                    <a:pt x="10290" y="350447"/>
                  </a:lnTo>
                  <a:lnTo>
                    <a:pt x="2617" y="397541"/>
                  </a:lnTo>
                  <a:lnTo>
                    <a:pt x="0" y="446150"/>
                  </a:lnTo>
                  <a:lnTo>
                    <a:pt x="0" y="5192649"/>
                  </a:lnTo>
                  <a:lnTo>
                    <a:pt x="2617" y="5241262"/>
                  </a:lnTo>
                  <a:lnTo>
                    <a:pt x="10290" y="5288359"/>
                  </a:lnTo>
                  <a:lnTo>
                    <a:pt x="22744" y="5333668"/>
                  </a:lnTo>
                  <a:lnTo>
                    <a:pt x="39709" y="5376916"/>
                  </a:lnTo>
                  <a:lnTo>
                    <a:pt x="60911" y="5417831"/>
                  </a:lnTo>
                  <a:lnTo>
                    <a:pt x="86079" y="5456141"/>
                  </a:lnTo>
                  <a:lnTo>
                    <a:pt x="114941" y="5491574"/>
                  </a:lnTo>
                  <a:lnTo>
                    <a:pt x="147223" y="5523857"/>
                  </a:lnTo>
                  <a:lnTo>
                    <a:pt x="182655" y="5552719"/>
                  </a:lnTo>
                  <a:lnTo>
                    <a:pt x="220964" y="5577887"/>
                  </a:lnTo>
                  <a:lnTo>
                    <a:pt x="261878" y="5599090"/>
                  </a:lnTo>
                  <a:lnTo>
                    <a:pt x="305125" y="5616055"/>
                  </a:lnTo>
                  <a:lnTo>
                    <a:pt x="350431" y="5628509"/>
                  </a:lnTo>
                  <a:lnTo>
                    <a:pt x="397527" y="5636182"/>
                  </a:lnTo>
                  <a:lnTo>
                    <a:pt x="446138" y="5638800"/>
                  </a:lnTo>
                  <a:lnTo>
                    <a:pt x="8240649" y="5638800"/>
                  </a:lnTo>
                  <a:lnTo>
                    <a:pt x="8289258" y="5636182"/>
                  </a:lnTo>
                  <a:lnTo>
                    <a:pt x="8336352" y="5628509"/>
                  </a:lnTo>
                  <a:lnTo>
                    <a:pt x="8381658" y="5616055"/>
                  </a:lnTo>
                  <a:lnTo>
                    <a:pt x="8424905" y="5599090"/>
                  </a:lnTo>
                  <a:lnTo>
                    <a:pt x="8465820" y="5577887"/>
                  </a:lnTo>
                  <a:lnTo>
                    <a:pt x="8504130" y="5552719"/>
                  </a:lnTo>
                  <a:lnTo>
                    <a:pt x="8539563" y="5523857"/>
                  </a:lnTo>
                  <a:lnTo>
                    <a:pt x="8571848" y="5491574"/>
                  </a:lnTo>
                  <a:lnTo>
                    <a:pt x="8600712" y="5456141"/>
                  </a:lnTo>
                  <a:lnTo>
                    <a:pt x="8625882" y="5417831"/>
                  </a:lnTo>
                  <a:lnTo>
                    <a:pt x="8647086" y="5376916"/>
                  </a:lnTo>
                  <a:lnTo>
                    <a:pt x="8664052" y="5333668"/>
                  </a:lnTo>
                  <a:lnTo>
                    <a:pt x="8676508" y="5288359"/>
                  </a:lnTo>
                  <a:lnTo>
                    <a:pt x="8684181" y="5241262"/>
                  </a:lnTo>
                  <a:lnTo>
                    <a:pt x="8686800" y="5192649"/>
                  </a:lnTo>
                  <a:lnTo>
                    <a:pt x="8686800" y="446150"/>
                  </a:lnTo>
                  <a:lnTo>
                    <a:pt x="8684181" y="397541"/>
                  </a:lnTo>
                  <a:lnTo>
                    <a:pt x="8676508" y="350447"/>
                  </a:lnTo>
                  <a:lnTo>
                    <a:pt x="8664052" y="305141"/>
                  </a:lnTo>
                  <a:lnTo>
                    <a:pt x="8647086" y="261894"/>
                  </a:lnTo>
                  <a:lnTo>
                    <a:pt x="8625882" y="220979"/>
                  </a:lnTo>
                  <a:lnTo>
                    <a:pt x="8600712" y="182669"/>
                  </a:lnTo>
                  <a:lnTo>
                    <a:pt x="8571848" y="147236"/>
                  </a:lnTo>
                  <a:lnTo>
                    <a:pt x="8539563" y="114951"/>
                  </a:lnTo>
                  <a:lnTo>
                    <a:pt x="8504130" y="86087"/>
                  </a:lnTo>
                  <a:lnTo>
                    <a:pt x="8465820" y="60917"/>
                  </a:lnTo>
                  <a:lnTo>
                    <a:pt x="8424905" y="39713"/>
                  </a:lnTo>
                  <a:lnTo>
                    <a:pt x="8381658" y="22747"/>
                  </a:lnTo>
                  <a:lnTo>
                    <a:pt x="8336352" y="10291"/>
                  </a:lnTo>
                  <a:lnTo>
                    <a:pt x="8289258" y="2618"/>
                  </a:lnTo>
                  <a:lnTo>
                    <a:pt x="8240649" y="0"/>
                  </a:lnTo>
                  <a:close/>
                </a:path>
              </a:pathLst>
            </a:custGeom>
            <a:solidFill>
              <a:srgbClr val="33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6898" y="489203"/>
              <a:ext cx="8436610" cy="5135880"/>
            </a:xfrm>
            <a:custGeom>
              <a:avLst/>
              <a:gdLst/>
              <a:ahLst/>
              <a:cxnLst/>
              <a:rect l="l" t="t" r="r" b="b"/>
              <a:pathLst>
                <a:path w="8436610" h="5135880">
                  <a:moveTo>
                    <a:pt x="8436102" y="348615"/>
                  </a:moveTo>
                  <a:lnTo>
                    <a:pt x="8432914" y="301320"/>
                  </a:lnTo>
                  <a:lnTo>
                    <a:pt x="8423643" y="255943"/>
                  </a:lnTo>
                  <a:lnTo>
                    <a:pt x="8408695" y="212928"/>
                  </a:lnTo>
                  <a:lnTo>
                    <a:pt x="8388502" y="172669"/>
                  </a:lnTo>
                  <a:lnTo>
                    <a:pt x="8363458" y="135597"/>
                  </a:lnTo>
                  <a:lnTo>
                    <a:pt x="8333994" y="102108"/>
                  </a:lnTo>
                  <a:lnTo>
                    <a:pt x="8300504" y="72644"/>
                  </a:lnTo>
                  <a:lnTo>
                    <a:pt x="8263433" y="47599"/>
                  </a:lnTo>
                  <a:lnTo>
                    <a:pt x="8223174" y="27406"/>
                  </a:lnTo>
                  <a:lnTo>
                    <a:pt x="8180159" y="12458"/>
                  </a:lnTo>
                  <a:lnTo>
                    <a:pt x="8134782" y="3187"/>
                  </a:lnTo>
                  <a:lnTo>
                    <a:pt x="8087487" y="0"/>
                  </a:lnTo>
                  <a:lnTo>
                    <a:pt x="348576" y="0"/>
                  </a:lnTo>
                  <a:lnTo>
                    <a:pt x="301269" y="3187"/>
                  </a:lnTo>
                  <a:lnTo>
                    <a:pt x="255905" y="12458"/>
                  </a:lnTo>
                  <a:lnTo>
                    <a:pt x="212890" y="27406"/>
                  </a:lnTo>
                  <a:lnTo>
                    <a:pt x="172643" y="47599"/>
                  </a:lnTo>
                  <a:lnTo>
                    <a:pt x="135572" y="72644"/>
                  </a:lnTo>
                  <a:lnTo>
                    <a:pt x="102095" y="102108"/>
                  </a:lnTo>
                  <a:lnTo>
                    <a:pt x="72631" y="135597"/>
                  </a:lnTo>
                  <a:lnTo>
                    <a:pt x="47586" y="172669"/>
                  </a:lnTo>
                  <a:lnTo>
                    <a:pt x="27393" y="212928"/>
                  </a:lnTo>
                  <a:lnTo>
                    <a:pt x="12446" y="255943"/>
                  </a:lnTo>
                  <a:lnTo>
                    <a:pt x="3175" y="301320"/>
                  </a:lnTo>
                  <a:lnTo>
                    <a:pt x="0" y="348615"/>
                  </a:lnTo>
                  <a:lnTo>
                    <a:pt x="0" y="4419981"/>
                  </a:lnTo>
                  <a:lnTo>
                    <a:pt x="3175" y="4467288"/>
                  </a:lnTo>
                  <a:lnTo>
                    <a:pt x="12446" y="4512665"/>
                  </a:lnTo>
                  <a:lnTo>
                    <a:pt x="27393" y="4555680"/>
                  </a:lnTo>
                  <a:lnTo>
                    <a:pt x="47586" y="4595939"/>
                  </a:lnTo>
                  <a:lnTo>
                    <a:pt x="72631" y="4633011"/>
                  </a:lnTo>
                  <a:lnTo>
                    <a:pt x="102095" y="4666488"/>
                  </a:lnTo>
                  <a:lnTo>
                    <a:pt x="135572" y="4695964"/>
                  </a:lnTo>
                  <a:lnTo>
                    <a:pt x="172643" y="4721009"/>
                  </a:lnTo>
                  <a:lnTo>
                    <a:pt x="212890" y="4741202"/>
                  </a:lnTo>
                  <a:lnTo>
                    <a:pt x="255905" y="4756150"/>
                  </a:lnTo>
                  <a:lnTo>
                    <a:pt x="301269" y="4765421"/>
                  </a:lnTo>
                  <a:lnTo>
                    <a:pt x="348576" y="4768596"/>
                  </a:lnTo>
                  <a:lnTo>
                    <a:pt x="1045946" y="4768596"/>
                  </a:lnTo>
                  <a:lnTo>
                    <a:pt x="1048042" y="4802302"/>
                  </a:lnTo>
                  <a:lnTo>
                    <a:pt x="1056716" y="4848326"/>
                  </a:lnTo>
                  <a:lnTo>
                    <a:pt x="1070724" y="4892218"/>
                  </a:lnTo>
                  <a:lnTo>
                    <a:pt x="1089710" y="4933620"/>
                  </a:lnTo>
                  <a:lnTo>
                    <a:pt x="1113332" y="4972189"/>
                  </a:lnTo>
                  <a:lnTo>
                    <a:pt x="1141222" y="5007546"/>
                  </a:lnTo>
                  <a:lnTo>
                    <a:pt x="1173035" y="5039360"/>
                  </a:lnTo>
                  <a:lnTo>
                    <a:pt x="1208392" y="5067249"/>
                  </a:lnTo>
                  <a:lnTo>
                    <a:pt x="1246962" y="5090871"/>
                  </a:lnTo>
                  <a:lnTo>
                    <a:pt x="1288364" y="5109857"/>
                  </a:lnTo>
                  <a:lnTo>
                    <a:pt x="1332255" y="5123866"/>
                  </a:lnTo>
                  <a:lnTo>
                    <a:pt x="1378280" y="5132540"/>
                  </a:lnTo>
                  <a:lnTo>
                    <a:pt x="1426083" y="5135499"/>
                  </a:lnTo>
                  <a:lnTo>
                    <a:pt x="7064883" y="5135499"/>
                  </a:lnTo>
                  <a:lnTo>
                    <a:pt x="7112673" y="5132540"/>
                  </a:lnTo>
                  <a:lnTo>
                    <a:pt x="7158698" y="5123866"/>
                  </a:lnTo>
                  <a:lnTo>
                    <a:pt x="7202589" y="5109857"/>
                  </a:lnTo>
                  <a:lnTo>
                    <a:pt x="7243991" y="5090871"/>
                  </a:lnTo>
                  <a:lnTo>
                    <a:pt x="7282561" y="5067249"/>
                  </a:lnTo>
                  <a:lnTo>
                    <a:pt x="7317918" y="5039360"/>
                  </a:lnTo>
                  <a:lnTo>
                    <a:pt x="7349731" y="5007546"/>
                  </a:lnTo>
                  <a:lnTo>
                    <a:pt x="7377620" y="4972189"/>
                  </a:lnTo>
                  <a:lnTo>
                    <a:pt x="7401242" y="4933620"/>
                  </a:lnTo>
                  <a:lnTo>
                    <a:pt x="7420229" y="4892218"/>
                  </a:lnTo>
                  <a:lnTo>
                    <a:pt x="7434237" y="4848326"/>
                  </a:lnTo>
                  <a:lnTo>
                    <a:pt x="7442911" y="4802302"/>
                  </a:lnTo>
                  <a:lnTo>
                    <a:pt x="7444994" y="4768596"/>
                  </a:lnTo>
                  <a:lnTo>
                    <a:pt x="8087487" y="4768596"/>
                  </a:lnTo>
                  <a:lnTo>
                    <a:pt x="8134782" y="4765421"/>
                  </a:lnTo>
                  <a:lnTo>
                    <a:pt x="8180159" y="4756150"/>
                  </a:lnTo>
                  <a:lnTo>
                    <a:pt x="8223174" y="4741202"/>
                  </a:lnTo>
                  <a:lnTo>
                    <a:pt x="8263433" y="4721009"/>
                  </a:lnTo>
                  <a:lnTo>
                    <a:pt x="8300504" y="4695964"/>
                  </a:lnTo>
                  <a:lnTo>
                    <a:pt x="8333994" y="4666488"/>
                  </a:lnTo>
                  <a:lnTo>
                    <a:pt x="8363458" y="4633011"/>
                  </a:lnTo>
                  <a:lnTo>
                    <a:pt x="8388502" y="4595939"/>
                  </a:lnTo>
                  <a:lnTo>
                    <a:pt x="8408695" y="4555680"/>
                  </a:lnTo>
                  <a:lnTo>
                    <a:pt x="8423643" y="4512665"/>
                  </a:lnTo>
                  <a:lnTo>
                    <a:pt x="8432914" y="4467288"/>
                  </a:lnTo>
                  <a:lnTo>
                    <a:pt x="8436102" y="4419981"/>
                  </a:lnTo>
                  <a:lnTo>
                    <a:pt x="8436102" y="3486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1980" y="3338702"/>
              <a:ext cx="6400800" cy="2286000"/>
            </a:xfrm>
            <a:custGeom>
              <a:avLst/>
              <a:gdLst/>
              <a:ahLst/>
              <a:cxnLst/>
              <a:rect l="l" t="t" r="r" b="b"/>
              <a:pathLst>
                <a:path w="6400800" h="2286000">
                  <a:moveTo>
                    <a:pt x="0" y="381000"/>
                  </a:moveTo>
                  <a:lnTo>
                    <a:pt x="2968" y="333204"/>
                  </a:lnTo>
                  <a:lnTo>
                    <a:pt x="11634" y="287181"/>
                  </a:lnTo>
                  <a:lnTo>
                    <a:pt x="25643" y="243288"/>
                  </a:lnTo>
                  <a:lnTo>
                    <a:pt x="44636" y="201881"/>
                  </a:lnTo>
                  <a:lnTo>
                    <a:pt x="68257" y="163318"/>
                  </a:lnTo>
                  <a:lnTo>
                    <a:pt x="96149" y="127955"/>
                  </a:lnTo>
                  <a:lnTo>
                    <a:pt x="127955" y="96149"/>
                  </a:lnTo>
                  <a:lnTo>
                    <a:pt x="163318" y="68257"/>
                  </a:lnTo>
                  <a:lnTo>
                    <a:pt x="201881" y="44636"/>
                  </a:lnTo>
                  <a:lnTo>
                    <a:pt x="243288" y="25643"/>
                  </a:lnTo>
                  <a:lnTo>
                    <a:pt x="287181" y="11634"/>
                  </a:lnTo>
                  <a:lnTo>
                    <a:pt x="333204" y="2968"/>
                  </a:lnTo>
                  <a:lnTo>
                    <a:pt x="381000" y="0"/>
                  </a:lnTo>
                  <a:lnTo>
                    <a:pt x="6019800" y="0"/>
                  </a:lnTo>
                  <a:lnTo>
                    <a:pt x="6067595" y="2968"/>
                  </a:lnTo>
                  <a:lnTo>
                    <a:pt x="6113618" y="11634"/>
                  </a:lnTo>
                  <a:lnTo>
                    <a:pt x="6157511" y="25643"/>
                  </a:lnTo>
                  <a:lnTo>
                    <a:pt x="6198918" y="44636"/>
                  </a:lnTo>
                  <a:lnTo>
                    <a:pt x="6237481" y="68257"/>
                  </a:lnTo>
                  <a:lnTo>
                    <a:pt x="6272844" y="96149"/>
                  </a:lnTo>
                  <a:lnTo>
                    <a:pt x="6304650" y="127955"/>
                  </a:lnTo>
                  <a:lnTo>
                    <a:pt x="6332542" y="163318"/>
                  </a:lnTo>
                  <a:lnTo>
                    <a:pt x="6356163" y="201881"/>
                  </a:lnTo>
                  <a:lnTo>
                    <a:pt x="6375156" y="243288"/>
                  </a:lnTo>
                  <a:lnTo>
                    <a:pt x="6389165" y="287181"/>
                  </a:lnTo>
                  <a:lnTo>
                    <a:pt x="6397831" y="333204"/>
                  </a:lnTo>
                  <a:lnTo>
                    <a:pt x="6400800" y="381000"/>
                  </a:lnTo>
                  <a:lnTo>
                    <a:pt x="6400800" y="1905000"/>
                  </a:lnTo>
                  <a:lnTo>
                    <a:pt x="6397831" y="1952795"/>
                  </a:lnTo>
                  <a:lnTo>
                    <a:pt x="6389165" y="1998818"/>
                  </a:lnTo>
                  <a:lnTo>
                    <a:pt x="6375156" y="2042711"/>
                  </a:lnTo>
                  <a:lnTo>
                    <a:pt x="6356163" y="2084118"/>
                  </a:lnTo>
                  <a:lnTo>
                    <a:pt x="6332542" y="2122681"/>
                  </a:lnTo>
                  <a:lnTo>
                    <a:pt x="6304650" y="2158044"/>
                  </a:lnTo>
                  <a:lnTo>
                    <a:pt x="6272844" y="2189850"/>
                  </a:lnTo>
                  <a:lnTo>
                    <a:pt x="6237481" y="2217742"/>
                  </a:lnTo>
                  <a:lnTo>
                    <a:pt x="6198918" y="2241363"/>
                  </a:lnTo>
                  <a:lnTo>
                    <a:pt x="6157511" y="2260356"/>
                  </a:lnTo>
                  <a:lnTo>
                    <a:pt x="6113618" y="2274365"/>
                  </a:lnTo>
                  <a:lnTo>
                    <a:pt x="6067595" y="2283031"/>
                  </a:lnTo>
                  <a:lnTo>
                    <a:pt x="6019800" y="2286000"/>
                  </a:lnTo>
                  <a:lnTo>
                    <a:pt x="381000" y="2286000"/>
                  </a:lnTo>
                  <a:lnTo>
                    <a:pt x="333204" y="2283031"/>
                  </a:lnTo>
                  <a:lnTo>
                    <a:pt x="287181" y="2274365"/>
                  </a:lnTo>
                  <a:lnTo>
                    <a:pt x="243288" y="2260356"/>
                  </a:lnTo>
                  <a:lnTo>
                    <a:pt x="201881" y="2241363"/>
                  </a:lnTo>
                  <a:lnTo>
                    <a:pt x="163318" y="2217742"/>
                  </a:lnTo>
                  <a:lnTo>
                    <a:pt x="127955" y="2189850"/>
                  </a:lnTo>
                  <a:lnTo>
                    <a:pt x="96149" y="2158044"/>
                  </a:lnTo>
                  <a:lnTo>
                    <a:pt x="68257" y="2122681"/>
                  </a:lnTo>
                  <a:lnTo>
                    <a:pt x="44636" y="2084118"/>
                  </a:lnTo>
                  <a:lnTo>
                    <a:pt x="25643" y="2042711"/>
                  </a:lnTo>
                  <a:lnTo>
                    <a:pt x="11634" y="1998818"/>
                  </a:lnTo>
                  <a:lnTo>
                    <a:pt x="2968" y="1952795"/>
                  </a:lnTo>
                  <a:lnTo>
                    <a:pt x="0" y="1905000"/>
                  </a:lnTo>
                  <a:lnTo>
                    <a:pt x="0" y="381000"/>
                  </a:lnTo>
                  <a:close/>
                </a:path>
              </a:pathLst>
            </a:custGeom>
            <a:ln w="51053">
              <a:solidFill>
                <a:srgbClr val="CC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83154" y="1604819"/>
            <a:ext cx="3380104" cy="683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300" spc="-110" dirty="0"/>
              <a:t>Accesibility</a:t>
            </a:r>
            <a:endParaRPr sz="4300"/>
          </a:p>
        </p:txBody>
      </p:sp>
      <p:sp>
        <p:nvSpPr>
          <p:cNvPr id="7" name="object 7"/>
          <p:cNvSpPr txBox="1"/>
          <p:nvPr/>
        </p:nvSpPr>
        <p:spPr>
          <a:xfrm>
            <a:off x="1893823" y="3841750"/>
            <a:ext cx="5126990" cy="123317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3300" spc="-5" dirty="0">
                <a:latin typeface="Arial"/>
                <a:cs typeface="Arial"/>
              </a:rPr>
              <a:t>Less Frequent</a:t>
            </a:r>
            <a:r>
              <a:rPr sz="3300" spc="10" dirty="0">
                <a:latin typeface="Arial"/>
                <a:cs typeface="Arial"/>
              </a:rPr>
              <a:t> </a:t>
            </a:r>
            <a:r>
              <a:rPr sz="3300" spc="-5" dirty="0">
                <a:latin typeface="Arial"/>
                <a:cs typeface="Arial"/>
              </a:rPr>
              <a:t>Checkpoints</a:t>
            </a:r>
            <a:endParaRPr sz="3300">
              <a:latin typeface="Arial"/>
              <a:cs typeface="Arial"/>
            </a:endParaRPr>
          </a:p>
          <a:p>
            <a:pPr marL="198755">
              <a:lnSpc>
                <a:spcPct val="100000"/>
              </a:lnSpc>
              <a:spcBef>
                <a:spcPts val="795"/>
              </a:spcBef>
            </a:pPr>
            <a:r>
              <a:rPr sz="3300" dirty="0">
                <a:latin typeface="Arial"/>
                <a:cs typeface="Arial"/>
              </a:rPr>
              <a:t>…but </a:t>
            </a:r>
            <a:r>
              <a:rPr sz="3300" spc="-5" dirty="0">
                <a:latin typeface="Arial"/>
                <a:cs typeface="Arial"/>
              </a:rPr>
              <a:t>no less</a:t>
            </a:r>
            <a:r>
              <a:rPr sz="3300" spc="-65" dirty="0">
                <a:latin typeface="Arial"/>
                <a:cs typeface="Arial"/>
              </a:rPr>
              <a:t> </a:t>
            </a:r>
            <a:r>
              <a:rPr sz="3300" spc="-5" dirty="0">
                <a:latin typeface="Arial"/>
                <a:cs typeface="Arial"/>
              </a:rPr>
              <a:t>important…</a:t>
            </a:r>
            <a:endParaRPr sz="3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(1) </a:t>
            </a:r>
            <a:r>
              <a:rPr dirty="0"/>
              <a:t>Multimedia presentation  </a:t>
            </a:r>
            <a:r>
              <a:rPr spc="-5" dirty="0"/>
              <a:t>alternatives and</a:t>
            </a:r>
            <a:r>
              <a:rPr spc="45" dirty="0"/>
              <a:t> </a:t>
            </a:r>
            <a:r>
              <a:rPr spc="-5" dirty="0"/>
              <a:t>synchronization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839671"/>
            <a:ext cx="7503795" cy="402971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5"/>
              </a:spcBef>
              <a:buClr>
                <a:srgbClr val="CCCC99"/>
              </a:buClr>
              <a:buSzPct val="68965"/>
              <a:buFont typeface="Wingdings"/>
              <a:buChar char=""/>
              <a:tabLst>
                <a:tab pos="355600" algn="l"/>
              </a:tabLst>
            </a:pPr>
            <a:r>
              <a:rPr sz="2900" spc="-5" dirty="0">
                <a:latin typeface="Arial"/>
                <a:cs typeface="Arial"/>
              </a:rPr>
              <a:t>Captioning </a:t>
            </a:r>
            <a:r>
              <a:rPr sz="2900" dirty="0">
                <a:latin typeface="Arial"/>
                <a:cs typeface="Arial"/>
              </a:rPr>
              <a:t>must </a:t>
            </a:r>
            <a:r>
              <a:rPr sz="2900" spc="-5" dirty="0">
                <a:latin typeface="Arial"/>
                <a:cs typeface="Arial"/>
              </a:rPr>
              <a:t>be done in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real-time</a:t>
            </a:r>
            <a:endParaRPr sz="29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95"/>
              </a:spcBef>
              <a:buClr>
                <a:srgbClr val="CCCC99"/>
              </a:buClr>
              <a:buSzPct val="68965"/>
              <a:buFont typeface="Wingdings"/>
              <a:buChar char=""/>
              <a:tabLst>
                <a:tab pos="355600" algn="l"/>
              </a:tabLst>
            </a:pPr>
            <a:r>
              <a:rPr sz="2900" spc="-5" dirty="0">
                <a:latin typeface="Arial"/>
                <a:cs typeface="Arial"/>
              </a:rPr>
              <a:t>Captioning </a:t>
            </a:r>
            <a:r>
              <a:rPr sz="2900" dirty="0">
                <a:latin typeface="Arial"/>
                <a:cs typeface="Arial"/>
              </a:rPr>
              <a:t>must </a:t>
            </a:r>
            <a:r>
              <a:rPr sz="2900" spc="-5" dirty="0">
                <a:latin typeface="Arial"/>
                <a:cs typeface="Arial"/>
              </a:rPr>
              <a:t>be synchronized with  presentation (not a transcript provided</a:t>
            </a:r>
            <a:r>
              <a:rPr sz="2900" spc="4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later)</a:t>
            </a:r>
            <a:endParaRPr sz="29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Clr>
                <a:srgbClr val="CCCC99"/>
              </a:buClr>
              <a:buSzPct val="68965"/>
              <a:buFont typeface="Wingdings"/>
              <a:buChar char=""/>
              <a:tabLst>
                <a:tab pos="355600" algn="l"/>
              </a:tabLst>
            </a:pPr>
            <a:r>
              <a:rPr sz="2900" spc="-5" dirty="0">
                <a:latin typeface="Arial"/>
                <a:cs typeface="Arial"/>
              </a:rPr>
              <a:t>Webcasts require real-time</a:t>
            </a:r>
            <a:r>
              <a:rPr sz="2900" spc="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captioning</a:t>
            </a:r>
            <a:endParaRPr sz="29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CCCC99"/>
              </a:buClr>
              <a:buSzPct val="68965"/>
              <a:buFont typeface="Wingdings"/>
              <a:buChar char=""/>
              <a:tabLst>
                <a:tab pos="355600" algn="l"/>
              </a:tabLst>
            </a:pPr>
            <a:r>
              <a:rPr sz="2900" spc="-5" dirty="0">
                <a:latin typeface="Arial"/>
                <a:cs typeface="Arial"/>
              </a:rPr>
              <a:t>How to</a:t>
            </a:r>
            <a:r>
              <a:rPr sz="2900" spc="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Check:</a:t>
            </a:r>
            <a:endParaRPr sz="29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590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</a:tabLst>
            </a:pPr>
            <a:r>
              <a:rPr sz="2400" spc="-5" dirty="0">
                <a:latin typeface="Arial"/>
                <a:cs typeface="Arial"/>
              </a:rPr>
              <a:t>Manual check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required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CCCC99"/>
              </a:buClr>
              <a:buSzPct val="68965"/>
              <a:buFont typeface="Wingdings"/>
              <a:buChar char=""/>
              <a:tabLst>
                <a:tab pos="355600" algn="l"/>
              </a:tabLst>
            </a:pPr>
            <a:r>
              <a:rPr sz="2900" spc="-5" dirty="0">
                <a:latin typeface="Arial"/>
                <a:cs typeface="Arial"/>
              </a:rPr>
              <a:t>How to</a:t>
            </a:r>
            <a:r>
              <a:rPr sz="2900" spc="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Fix</a:t>
            </a:r>
            <a:endParaRPr sz="29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590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</a:tabLst>
            </a:pPr>
            <a:r>
              <a:rPr sz="2400" spc="-5" dirty="0">
                <a:latin typeface="Arial"/>
                <a:cs typeface="Arial"/>
              </a:rPr>
              <a:t>Captioning </a:t>
            </a:r>
            <a:r>
              <a:rPr sz="2400" dirty="0">
                <a:latin typeface="Arial"/>
                <a:cs typeface="Arial"/>
              </a:rPr>
              <a:t>Software (MAGPie;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HiCaption)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1088644"/>
            <a:ext cx="624014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/>
              <a:t>(2) Eliminate </a:t>
            </a:r>
            <a:r>
              <a:rPr sz="3300" dirty="0"/>
              <a:t>screen</a:t>
            </a:r>
            <a:r>
              <a:rPr sz="3300" spc="-100" dirty="0"/>
              <a:t> </a:t>
            </a:r>
            <a:r>
              <a:rPr sz="3300" spc="-5" dirty="0"/>
              <a:t>flicker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840739" y="1849577"/>
            <a:ext cx="7328534" cy="443293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5"/>
              </a:spcBef>
              <a:buClr>
                <a:srgbClr val="CCCC99"/>
              </a:buClr>
              <a:buSzPct val="69230"/>
              <a:buFont typeface="Wingdings"/>
              <a:buChar char=""/>
              <a:tabLst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Bad examples:</a:t>
            </a:r>
            <a:r>
              <a:rPr sz="2600" spc="50" dirty="0">
                <a:solidFill>
                  <a:srgbClr val="99CC00"/>
                </a:solidFill>
                <a:latin typeface="Arial"/>
                <a:cs typeface="Arial"/>
              </a:rPr>
              <a:t> </a:t>
            </a:r>
            <a:r>
              <a:rPr sz="2400" u="heavy" spc="-5" dirty="0">
                <a:solidFill>
                  <a:srgbClr val="99CC00"/>
                </a:solidFill>
                <a:uFill>
                  <a:solidFill>
                    <a:srgbClr val="99CC00"/>
                  </a:solidFill>
                </a:uFill>
                <a:latin typeface="Arial"/>
                <a:cs typeface="Arial"/>
                <a:hlinkClick r:id="rId2"/>
              </a:rPr>
              <a:t>http://www.hosanna1.com/</a:t>
            </a:r>
            <a:endParaRPr sz="2400">
              <a:latin typeface="Arial"/>
              <a:cs typeface="Arial"/>
            </a:endParaRPr>
          </a:p>
          <a:p>
            <a:pPr marL="355600" marR="313055" indent="-342900">
              <a:lnSpc>
                <a:spcPct val="100000"/>
              </a:lnSpc>
              <a:spcBef>
                <a:spcPts val="620"/>
              </a:spcBef>
              <a:buClr>
                <a:srgbClr val="CCCC99"/>
              </a:buClr>
              <a:buSzPct val="69230"/>
              <a:buFont typeface="Wingdings"/>
              <a:buChar char=""/>
              <a:tabLst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People with photosensitive epilepsy can have  seizures triggered by flickering or</a:t>
            </a:r>
            <a:r>
              <a:rPr sz="2600" spc="7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flashing</a:t>
            </a:r>
            <a:endParaRPr sz="2600">
              <a:latin typeface="Arial"/>
              <a:cs typeface="Arial"/>
            </a:endParaRPr>
          </a:p>
          <a:p>
            <a:pPr marL="355600" marR="5080" indent="-342900">
              <a:lnSpc>
                <a:spcPct val="101000"/>
              </a:lnSpc>
              <a:spcBef>
                <a:spcPts val="595"/>
              </a:spcBef>
              <a:buClr>
                <a:srgbClr val="CCCC99"/>
              </a:buClr>
              <a:buSzPct val="69230"/>
              <a:buFont typeface="Wingdings"/>
              <a:buChar char=""/>
              <a:tabLst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Some people with cognitive or visual disabilities  </a:t>
            </a:r>
            <a:r>
              <a:rPr sz="2600" spc="140" dirty="0">
                <a:latin typeface="Arial"/>
                <a:cs typeface="Arial"/>
              </a:rPr>
              <a:t>can’t </a:t>
            </a:r>
            <a:r>
              <a:rPr sz="2600" spc="-5" dirty="0">
                <a:latin typeface="Arial"/>
                <a:cs typeface="Arial"/>
              </a:rPr>
              <a:t>read moving</a:t>
            </a:r>
            <a:r>
              <a:rPr sz="2600" spc="-1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text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buClr>
                <a:srgbClr val="CCCC99"/>
              </a:buClr>
              <a:buSzPct val="69230"/>
              <a:buFont typeface="Wingdings"/>
              <a:buChar char=""/>
              <a:tabLst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Moving text or images can be</a:t>
            </a:r>
            <a:r>
              <a:rPr sz="2600" spc="8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distracting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Clr>
                <a:srgbClr val="CCCC99"/>
              </a:buClr>
              <a:buSzPct val="69230"/>
              <a:buFont typeface="Wingdings"/>
              <a:buChar char=""/>
              <a:tabLst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How to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fix:</a:t>
            </a:r>
            <a:endParaRPr sz="26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545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</a:tabLst>
            </a:pPr>
            <a:r>
              <a:rPr sz="2200" dirty="0">
                <a:latin typeface="Arial"/>
                <a:cs typeface="Arial"/>
              </a:rPr>
              <a:t>Remove blinking or flashing elements on a web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page</a:t>
            </a:r>
            <a:endParaRPr sz="22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525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</a:tabLst>
            </a:pPr>
            <a:r>
              <a:rPr sz="2200" dirty="0">
                <a:latin typeface="Arial"/>
                <a:cs typeface="Arial"/>
              </a:rPr>
              <a:t>Remove banner text that automatically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scrolls</a:t>
            </a:r>
            <a:endParaRPr sz="22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530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</a:tabLst>
            </a:pPr>
            <a:r>
              <a:rPr sz="2200" dirty="0">
                <a:latin typeface="Arial"/>
                <a:cs typeface="Arial"/>
              </a:rPr>
              <a:t>Remove animated GIFs – they are 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nuisance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1088644"/>
            <a:ext cx="417131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/>
              <a:t>(3) Text-only</a:t>
            </a:r>
            <a:r>
              <a:rPr sz="3300" spc="-65" dirty="0"/>
              <a:t> </a:t>
            </a:r>
            <a:r>
              <a:rPr sz="3300" dirty="0"/>
              <a:t>page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840739" y="1931416"/>
            <a:ext cx="7329170" cy="39903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5600" marR="5080" indent="-342900">
              <a:lnSpc>
                <a:spcPct val="99500"/>
              </a:lnSpc>
              <a:spcBef>
                <a:spcPts val="120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</a:tabLst>
            </a:pPr>
            <a:r>
              <a:rPr sz="3100" dirty="0">
                <a:latin typeface="Arial"/>
                <a:cs typeface="Arial"/>
              </a:rPr>
              <a:t>If accessibility </a:t>
            </a:r>
            <a:r>
              <a:rPr sz="3100" spc="175" dirty="0">
                <a:latin typeface="Arial"/>
                <a:cs typeface="Arial"/>
              </a:rPr>
              <a:t>can’t </a:t>
            </a:r>
            <a:r>
              <a:rPr sz="3100" dirty="0">
                <a:latin typeface="Arial"/>
                <a:cs typeface="Arial"/>
              </a:rPr>
              <a:t>be accomplished</a:t>
            </a:r>
            <a:r>
              <a:rPr sz="3100" spc="-300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in  any other way, text-only page is a  possible</a:t>
            </a:r>
            <a:r>
              <a:rPr sz="3100" spc="-15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alternative</a:t>
            </a:r>
            <a:endParaRPr sz="3100">
              <a:latin typeface="Arial"/>
              <a:cs typeface="Arial"/>
            </a:endParaRPr>
          </a:p>
          <a:p>
            <a:pPr marL="355600" marR="55244" indent="-342900">
              <a:lnSpc>
                <a:spcPct val="10000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</a:tabLst>
            </a:pPr>
            <a:r>
              <a:rPr sz="3100" b="1" dirty="0">
                <a:latin typeface="Arial"/>
                <a:cs typeface="Arial"/>
              </a:rPr>
              <a:t>Fact</a:t>
            </a:r>
            <a:r>
              <a:rPr sz="3100" dirty="0">
                <a:latin typeface="Arial"/>
                <a:cs typeface="Arial"/>
              </a:rPr>
              <a:t>: There are virtually no instances  (98%+) where this should be</a:t>
            </a:r>
            <a:r>
              <a:rPr sz="3100" spc="-75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necessary</a:t>
            </a:r>
            <a:endParaRPr sz="31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</a:tabLst>
            </a:pPr>
            <a:r>
              <a:rPr sz="3100" b="1" dirty="0">
                <a:latin typeface="Arial"/>
                <a:cs typeface="Arial"/>
              </a:rPr>
              <a:t>Fact</a:t>
            </a:r>
            <a:r>
              <a:rPr sz="3100" dirty="0">
                <a:latin typeface="Arial"/>
                <a:cs typeface="Arial"/>
              </a:rPr>
              <a:t>: </a:t>
            </a:r>
            <a:r>
              <a:rPr sz="3100" spc="-5" dirty="0">
                <a:latin typeface="Arial"/>
                <a:cs typeface="Arial"/>
              </a:rPr>
              <a:t>Text-only </a:t>
            </a:r>
            <a:r>
              <a:rPr sz="3100" dirty="0">
                <a:latin typeface="Arial"/>
                <a:cs typeface="Arial"/>
              </a:rPr>
              <a:t>page by itself does not  address accessibility (for example,</a:t>
            </a:r>
            <a:r>
              <a:rPr sz="3100" spc="-95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what  happens to content</a:t>
            </a:r>
            <a:r>
              <a:rPr sz="3100" spc="-40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structure?)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1088644"/>
            <a:ext cx="468185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/>
              <a:t>Types </a:t>
            </a:r>
            <a:r>
              <a:rPr sz="3300" dirty="0"/>
              <a:t>of</a:t>
            </a:r>
            <a:r>
              <a:rPr sz="3300" spc="-95" dirty="0"/>
              <a:t> </a:t>
            </a:r>
            <a:r>
              <a:rPr sz="3300" dirty="0"/>
              <a:t>Disabilities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840739" y="1926843"/>
            <a:ext cx="6609715" cy="4184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38430" indent="-342900">
              <a:lnSpc>
                <a:spcPct val="100000"/>
              </a:lnSpc>
              <a:spcBef>
                <a:spcPts val="100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</a:tabLst>
            </a:pPr>
            <a:r>
              <a:rPr sz="3100" dirty="0">
                <a:latin typeface="Arial"/>
                <a:cs typeface="Arial"/>
              </a:rPr>
              <a:t>Visual (blindness, low vision,</a:t>
            </a:r>
            <a:r>
              <a:rPr sz="3100" spc="-105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color-  blindness)</a:t>
            </a:r>
            <a:endParaRPr sz="3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</a:tabLst>
            </a:pPr>
            <a:r>
              <a:rPr sz="3100" dirty="0">
                <a:latin typeface="Arial"/>
                <a:cs typeface="Arial"/>
              </a:rPr>
              <a:t>Hearing (deafness, hard of</a:t>
            </a:r>
            <a:r>
              <a:rPr sz="3100" spc="-70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hearing)</a:t>
            </a:r>
            <a:endParaRPr sz="3100">
              <a:latin typeface="Arial"/>
              <a:cs typeface="Arial"/>
            </a:endParaRPr>
          </a:p>
          <a:p>
            <a:pPr marL="355600" marR="202565" indent="-342900">
              <a:lnSpc>
                <a:spcPct val="10000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</a:tabLst>
            </a:pPr>
            <a:r>
              <a:rPr sz="3100" dirty="0">
                <a:latin typeface="Arial"/>
                <a:cs typeface="Arial"/>
              </a:rPr>
              <a:t>Physical/Motor (weakness,</a:t>
            </a:r>
            <a:r>
              <a:rPr sz="3100" spc="-70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muscle  control,</a:t>
            </a:r>
            <a:r>
              <a:rPr sz="3100" spc="-5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paralysis)</a:t>
            </a:r>
            <a:endParaRPr sz="31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</a:tabLst>
            </a:pPr>
            <a:r>
              <a:rPr sz="3100" dirty="0">
                <a:latin typeface="Arial"/>
                <a:cs typeface="Arial"/>
              </a:rPr>
              <a:t>Cognitive/Neurological (dyslexia,  intellectual or memory</a:t>
            </a:r>
            <a:r>
              <a:rPr sz="3100" spc="-70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impairments)</a:t>
            </a:r>
            <a:endParaRPr sz="3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</a:tabLst>
            </a:pPr>
            <a:r>
              <a:rPr sz="3100" dirty="0">
                <a:latin typeface="Arial"/>
                <a:cs typeface="Arial"/>
              </a:rPr>
              <a:t>Multiple Disabilities (deaf and</a:t>
            </a:r>
            <a:r>
              <a:rPr sz="3100" spc="-85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blind)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1088644"/>
            <a:ext cx="617283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/>
              <a:t>Text-only </a:t>
            </a:r>
            <a:r>
              <a:rPr sz="3300" dirty="0"/>
              <a:t>page</a:t>
            </a:r>
            <a:r>
              <a:rPr sz="3300" spc="-75" dirty="0"/>
              <a:t> </a:t>
            </a:r>
            <a:r>
              <a:rPr sz="3300" spc="-5" dirty="0"/>
              <a:t>(continued)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840739" y="1926843"/>
            <a:ext cx="7086600" cy="3682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</a:tabLst>
            </a:pPr>
            <a:r>
              <a:rPr sz="3100" dirty="0">
                <a:latin typeface="Arial"/>
                <a:cs typeface="Arial"/>
              </a:rPr>
              <a:t>Caveats to text-only</a:t>
            </a:r>
            <a:r>
              <a:rPr sz="3100" spc="-35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page:</a:t>
            </a:r>
            <a:endParaRPr sz="3100">
              <a:latin typeface="Arial"/>
              <a:cs typeface="Arial"/>
            </a:endParaRPr>
          </a:p>
          <a:p>
            <a:pPr marL="755650" marR="55244" lvl="1" indent="-286385">
              <a:lnSpc>
                <a:spcPct val="100000"/>
              </a:lnSpc>
              <a:spcBef>
                <a:spcPts val="640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</a:tabLst>
            </a:pPr>
            <a:r>
              <a:rPr sz="2600" spc="-5" dirty="0">
                <a:latin typeface="Arial"/>
                <a:cs typeface="Arial"/>
              </a:rPr>
              <a:t>Text-only page must be updated whenever  primary page</a:t>
            </a:r>
            <a:r>
              <a:rPr sz="2600" spc="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changes</a:t>
            </a:r>
            <a:endParaRPr sz="2600">
              <a:latin typeface="Arial"/>
              <a:cs typeface="Arial"/>
            </a:endParaRPr>
          </a:p>
          <a:p>
            <a:pPr marL="755650" marR="921385" lvl="1" indent="-286385">
              <a:lnSpc>
                <a:spcPct val="100000"/>
              </a:lnSpc>
              <a:spcBef>
                <a:spcPts val="625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</a:tabLst>
            </a:pPr>
            <a:r>
              <a:rPr sz="2600" spc="-5" dirty="0">
                <a:latin typeface="Arial"/>
                <a:cs typeface="Arial"/>
              </a:rPr>
              <a:t>Text-only page must have equivalent  information and</a:t>
            </a:r>
            <a:r>
              <a:rPr sz="2600" spc="4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functionality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30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</a:tabLst>
            </a:pPr>
            <a:r>
              <a:rPr sz="3100" dirty="0">
                <a:latin typeface="Arial"/>
                <a:cs typeface="Arial"/>
              </a:rPr>
              <a:t>How to</a:t>
            </a:r>
            <a:r>
              <a:rPr sz="3100" spc="-5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Fix</a:t>
            </a:r>
            <a:endParaRPr sz="3100">
              <a:latin typeface="Arial"/>
              <a:cs typeface="Arial"/>
            </a:endParaRPr>
          </a:p>
          <a:p>
            <a:pPr marL="755650" marR="5080" lvl="1" indent="-286385">
              <a:lnSpc>
                <a:spcPct val="100000"/>
              </a:lnSpc>
              <a:spcBef>
                <a:spcPts val="640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</a:tabLst>
            </a:pPr>
            <a:r>
              <a:rPr sz="2600" spc="-5" dirty="0">
                <a:latin typeface="Arial"/>
                <a:cs typeface="Arial"/>
              </a:rPr>
              <a:t>Design (or redesign) carefully with  accessibility in mind, not as an</a:t>
            </a:r>
            <a:r>
              <a:rPr sz="2600" spc="7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afterthought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1088644"/>
            <a:ext cx="484441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/>
              <a:t>(4) </a:t>
            </a:r>
            <a:r>
              <a:rPr sz="3300" dirty="0"/>
              <a:t>Accessible</a:t>
            </a:r>
            <a:r>
              <a:rPr sz="3300" spc="-114" dirty="0"/>
              <a:t> </a:t>
            </a:r>
            <a:r>
              <a:rPr sz="3300" dirty="0"/>
              <a:t>Forms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840739" y="1926843"/>
            <a:ext cx="7087234" cy="2955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</a:tabLst>
            </a:pPr>
            <a:r>
              <a:rPr sz="3100" dirty="0">
                <a:latin typeface="Arial"/>
                <a:cs typeface="Arial"/>
              </a:rPr>
              <a:t>Information, field elements, and  functionality of HTML forms must be  accessible, including directions &amp;</a:t>
            </a:r>
            <a:r>
              <a:rPr sz="3100" spc="-120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cues</a:t>
            </a:r>
            <a:endParaRPr sz="3100">
              <a:latin typeface="Arial"/>
              <a:cs typeface="Arial"/>
            </a:endParaRPr>
          </a:p>
          <a:p>
            <a:pPr marL="355600" marR="111125" indent="-342900">
              <a:lnSpc>
                <a:spcPct val="10000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</a:tabLst>
            </a:pPr>
            <a:r>
              <a:rPr sz="3100" dirty="0">
                <a:latin typeface="Arial"/>
                <a:cs typeface="Arial"/>
              </a:rPr>
              <a:t>Users should be able to complete</a:t>
            </a:r>
            <a:r>
              <a:rPr sz="3100" spc="-95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and  submit the form using assistive  technology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1088644"/>
            <a:ext cx="409956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/>
              <a:t>Accessible</a:t>
            </a:r>
            <a:r>
              <a:rPr sz="3300" spc="-114" dirty="0"/>
              <a:t> </a:t>
            </a:r>
            <a:r>
              <a:rPr sz="3300" dirty="0"/>
              <a:t>Forms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840739" y="1929130"/>
            <a:ext cx="7123430" cy="3871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CCCC99"/>
              </a:buClr>
              <a:buSzPct val="69230"/>
              <a:buFont typeface="Wingdings"/>
              <a:buChar char=""/>
              <a:tabLst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Form elements which need to be</a:t>
            </a:r>
            <a:r>
              <a:rPr sz="2600" spc="10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accessible</a:t>
            </a:r>
            <a:endParaRPr sz="26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545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</a:tabLst>
            </a:pPr>
            <a:r>
              <a:rPr sz="2200" dirty="0">
                <a:latin typeface="Arial"/>
                <a:cs typeface="Arial"/>
              </a:rPr>
              <a:t>Push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buttons</a:t>
            </a:r>
            <a:endParaRPr sz="2200">
              <a:latin typeface="Arial"/>
              <a:cs typeface="Arial"/>
            </a:endParaRPr>
          </a:p>
          <a:p>
            <a:pPr marL="755650">
              <a:lnSpc>
                <a:spcPct val="100000"/>
              </a:lnSpc>
              <a:spcBef>
                <a:spcPts val="25"/>
              </a:spcBef>
            </a:pPr>
            <a:r>
              <a:rPr sz="2200" dirty="0">
                <a:latin typeface="Arial"/>
                <a:cs typeface="Arial"/>
              </a:rPr>
              <a:t>&lt;INPUT </a:t>
            </a:r>
            <a:r>
              <a:rPr sz="2200" spc="25" dirty="0">
                <a:latin typeface="Arial"/>
                <a:cs typeface="Arial"/>
              </a:rPr>
              <a:t>type="button“&gt; </a:t>
            </a:r>
            <a:r>
              <a:rPr sz="2200" dirty="0">
                <a:latin typeface="Arial"/>
                <a:cs typeface="Arial"/>
              </a:rPr>
              <a:t>or &lt;INPUT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25" dirty="0">
                <a:latin typeface="Arial"/>
                <a:cs typeface="Arial"/>
              </a:rPr>
              <a:t>type="submit“&gt;</a:t>
            </a:r>
            <a:endParaRPr sz="22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505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</a:tabLst>
            </a:pPr>
            <a:r>
              <a:rPr sz="2200" dirty="0">
                <a:latin typeface="Arial"/>
                <a:cs typeface="Arial"/>
              </a:rPr>
              <a:t>Image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buttons</a:t>
            </a:r>
            <a:endParaRPr sz="2200">
              <a:latin typeface="Arial"/>
              <a:cs typeface="Arial"/>
            </a:endParaRPr>
          </a:p>
          <a:p>
            <a:pPr marL="75565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&lt;INPUT type="image"&gt; and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&lt;BUTTON&gt;</a:t>
            </a:r>
            <a:endParaRPr sz="22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525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</a:tabLst>
            </a:pPr>
            <a:r>
              <a:rPr sz="2200" dirty="0">
                <a:latin typeface="Arial"/>
                <a:cs typeface="Arial"/>
              </a:rPr>
              <a:t>Text entry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fields</a:t>
            </a:r>
            <a:endParaRPr sz="2200">
              <a:latin typeface="Arial"/>
              <a:cs typeface="Arial"/>
            </a:endParaRPr>
          </a:p>
          <a:p>
            <a:pPr marL="75565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Arial"/>
                <a:cs typeface="Arial"/>
              </a:rPr>
              <a:t>&lt;INPUT type="text"&gt; and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&lt;TEXTAREA&gt;</a:t>
            </a:r>
            <a:endParaRPr sz="22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525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</a:tabLst>
            </a:pPr>
            <a:r>
              <a:rPr sz="2200" dirty="0">
                <a:latin typeface="Arial"/>
                <a:cs typeface="Arial"/>
              </a:rPr>
              <a:t>Radio buttons &lt;INPUT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type="radio"&gt;</a:t>
            </a:r>
            <a:endParaRPr sz="22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530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</a:tabLst>
            </a:pPr>
            <a:r>
              <a:rPr sz="2200" dirty="0">
                <a:latin typeface="Arial"/>
                <a:cs typeface="Arial"/>
              </a:rPr>
              <a:t>Check boxes &lt;INPUT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type="checkbox"&gt;</a:t>
            </a:r>
            <a:endParaRPr sz="22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525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</a:tabLst>
            </a:pPr>
            <a:r>
              <a:rPr sz="2200" dirty="0">
                <a:latin typeface="Arial"/>
                <a:cs typeface="Arial"/>
              </a:rPr>
              <a:t>Select </a:t>
            </a:r>
            <a:r>
              <a:rPr sz="2200" spc="-5" dirty="0">
                <a:latin typeface="Arial"/>
                <a:cs typeface="Arial"/>
              </a:rPr>
              <a:t>(drop-down </a:t>
            </a:r>
            <a:r>
              <a:rPr sz="2200" dirty="0">
                <a:latin typeface="Arial"/>
                <a:cs typeface="Arial"/>
              </a:rPr>
              <a:t>or list) menus &lt;SELECT&gt;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1088644"/>
            <a:ext cx="409956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/>
              <a:t>Accessible</a:t>
            </a:r>
            <a:r>
              <a:rPr sz="3300" spc="-114" dirty="0"/>
              <a:t> </a:t>
            </a:r>
            <a:r>
              <a:rPr sz="3300" dirty="0"/>
              <a:t>Forms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840739" y="1836927"/>
            <a:ext cx="7518400" cy="4454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</a:tabLst>
            </a:pPr>
            <a:r>
              <a:rPr sz="3100" dirty="0">
                <a:latin typeface="Arial"/>
                <a:cs typeface="Arial"/>
              </a:rPr>
              <a:t>Push buttons: add </a:t>
            </a:r>
            <a:r>
              <a:rPr sz="3100" spc="150" dirty="0">
                <a:latin typeface="Arial"/>
                <a:cs typeface="Arial"/>
              </a:rPr>
              <a:t>“value”</a:t>
            </a:r>
            <a:r>
              <a:rPr sz="3100" spc="-65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attribute</a:t>
            </a:r>
            <a:endParaRPr sz="3100">
              <a:latin typeface="Arial"/>
              <a:cs typeface="Arial"/>
            </a:endParaRPr>
          </a:p>
          <a:p>
            <a:pPr marL="755650" lvl="1" indent="-286385">
              <a:lnSpc>
                <a:spcPts val="2630"/>
              </a:lnSpc>
              <a:spcBef>
                <a:spcPts val="20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</a:tabLst>
            </a:pPr>
            <a:r>
              <a:rPr sz="2200" dirty="0">
                <a:latin typeface="Arial"/>
                <a:cs typeface="Arial"/>
              </a:rPr>
              <a:t>&lt;input type="submit" </a:t>
            </a:r>
            <a:r>
              <a:rPr sz="2200" b="1" dirty="0">
                <a:latin typeface="Arial"/>
                <a:cs typeface="Arial"/>
              </a:rPr>
              <a:t>value=“Submit This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Form"</a:t>
            </a:r>
            <a:r>
              <a:rPr sz="2200" dirty="0">
                <a:latin typeface="Arial"/>
                <a:cs typeface="Arial"/>
              </a:rPr>
              <a:t>&gt;</a:t>
            </a:r>
            <a:endParaRPr sz="2200">
              <a:latin typeface="Arial"/>
              <a:cs typeface="Arial"/>
            </a:endParaRPr>
          </a:p>
          <a:p>
            <a:pPr marL="355600" marR="1327785" indent="-355600" algn="r">
              <a:lnSpc>
                <a:spcPts val="3710"/>
              </a:lnSpc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</a:tabLst>
            </a:pPr>
            <a:r>
              <a:rPr sz="3100" dirty="0">
                <a:latin typeface="Arial"/>
                <a:cs typeface="Arial"/>
              </a:rPr>
              <a:t>Image buttons: add </a:t>
            </a:r>
            <a:r>
              <a:rPr sz="3100" spc="204" dirty="0">
                <a:latin typeface="Arial"/>
                <a:cs typeface="Arial"/>
              </a:rPr>
              <a:t>“alt”</a:t>
            </a:r>
            <a:r>
              <a:rPr sz="3100" spc="-75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attribute</a:t>
            </a:r>
            <a:endParaRPr sz="3100">
              <a:latin typeface="Arial"/>
              <a:cs typeface="Arial"/>
            </a:endParaRPr>
          </a:p>
          <a:p>
            <a:pPr marL="286385" marR="1247775" lvl="1" indent="-286385" algn="r">
              <a:lnSpc>
                <a:spcPts val="2375"/>
              </a:lnSpc>
              <a:buClr>
                <a:srgbClr val="96CDCC"/>
              </a:buClr>
              <a:buSzPct val="150000"/>
              <a:buChar char="•"/>
              <a:tabLst>
                <a:tab pos="286385" algn="l"/>
              </a:tabLst>
            </a:pPr>
            <a:r>
              <a:rPr sz="2200" dirty="0">
                <a:latin typeface="Arial"/>
                <a:cs typeface="Arial"/>
              </a:rPr>
              <a:t>&lt;input type="image" name="Go"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src="go.gif"</a:t>
            </a:r>
            <a:endParaRPr sz="2200">
              <a:latin typeface="Arial"/>
              <a:cs typeface="Arial"/>
            </a:endParaRPr>
          </a:p>
          <a:p>
            <a:pPr marL="755650">
              <a:lnSpc>
                <a:spcPts val="2370"/>
              </a:lnSpc>
            </a:pPr>
            <a:r>
              <a:rPr sz="2200" b="1" spc="-5" dirty="0">
                <a:latin typeface="Arial"/>
                <a:cs typeface="Arial"/>
              </a:rPr>
              <a:t>alt="Go"</a:t>
            </a:r>
            <a:r>
              <a:rPr sz="2200" spc="-5" dirty="0">
                <a:latin typeface="Arial"/>
                <a:cs typeface="Arial"/>
              </a:rPr>
              <a:t>&gt;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ts val="3110"/>
              </a:lnSpc>
              <a:buClr>
                <a:srgbClr val="CCCC99"/>
              </a:buClr>
              <a:buSzPct val="69230"/>
              <a:buFont typeface="Wingdings"/>
              <a:buChar char=""/>
              <a:tabLst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Text Entry </a:t>
            </a:r>
            <a:r>
              <a:rPr sz="2600" spc="-5" dirty="0">
                <a:latin typeface="Arial"/>
                <a:cs typeface="Arial"/>
              </a:rPr>
              <a:t>Fields:</a:t>
            </a:r>
            <a:endParaRPr sz="2600">
              <a:latin typeface="Arial"/>
              <a:cs typeface="Arial"/>
            </a:endParaRPr>
          </a:p>
          <a:p>
            <a:pPr marL="755650" lvl="1" indent="-286385">
              <a:lnSpc>
                <a:spcPts val="2630"/>
              </a:lnSpc>
              <a:spcBef>
                <a:spcPts val="40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</a:tabLst>
            </a:pPr>
            <a:r>
              <a:rPr sz="2200" dirty="0">
                <a:latin typeface="Arial"/>
                <a:cs typeface="Arial"/>
              </a:rPr>
              <a:t>Add </a:t>
            </a:r>
            <a:r>
              <a:rPr sz="2200" spc="180" dirty="0">
                <a:latin typeface="Arial"/>
                <a:cs typeface="Arial"/>
              </a:rPr>
              <a:t>“id” </a:t>
            </a:r>
            <a:r>
              <a:rPr sz="2200" dirty="0">
                <a:latin typeface="Arial"/>
                <a:cs typeface="Arial"/>
              </a:rPr>
              <a:t>attribute and value to &lt;input&gt;</a:t>
            </a:r>
            <a:r>
              <a:rPr sz="2200" spc="-204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tag</a:t>
            </a:r>
            <a:endParaRPr sz="2200">
              <a:latin typeface="Arial"/>
              <a:cs typeface="Arial"/>
            </a:endParaRPr>
          </a:p>
          <a:p>
            <a:pPr marL="755650" lvl="1" indent="-286385">
              <a:lnSpc>
                <a:spcPts val="2630"/>
              </a:lnSpc>
              <a:buClr>
                <a:srgbClr val="96CDCC"/>
              </a:buClr>
              <a:buSzPct val="150000"/>
              <a:buChar char="•"/>
              <a:tabLst>
                <a:tab pos="756285" algn="l"/>
              </a:tabLst>
            </a:pPr>
            <a:r>
              <a:rPr sz="2200" dirty="0">
                <a:latin typeface="Arial"/>
                <a:cs typeface="Arial"/>
              </a:rPr>
              <a:t>Add </a:t>
            </a:r>
            <a:r>
              <a:rPr sz="2200" spc="-5" dirty="0">
                <a:latin typeface="Arial"/>
                <a:cs typeface="Arial"/>
              </a:rPr>
              <a:t>&lt;label&gt; </a:t>
            </a:r>
            <a:r>
              <a:rPr sz="2200" dirty="0">
                <a:latin typeface="Arial"/>
                <a:cs typeface="Arial"/>
              </a:rPr>
              <a:t>tag </a:t>
            </a:r>
            <a:r>
              <a:rPr sz="2200" b="1" dirty="0">
                <a:latin typeface="Arial"/>
                <a:cs typeface="Arial"/>
              </a:rPr>
              <a:t>before </a:t>
            </a:r>
            <a:r>
              <a:rPr sz="2200" dirty="0">
                <a:latin typeface="Arial"/>
                <a:cs typeface="Arial"/>
              </a:rPr>
              <a:t>a text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field</a:t>
            </a:r>
            <a:endParaRPr sz="2200">
              <a:latin typeface="Arial"/>
              <a:cs typeface="Arial"/>
            </a:endParaRPr>
          </a:p>
          <a:p>
            <a:pPr marL="755650" lvl="1" indent="-286385">
              <a:lnSpc>
                <a:spcPts val="2365"/>
              </a:lnSpc>
              <a:spcBef>
                <a:spcPts val="25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</a:tabLst>
            </a:pPr>
            <a:r>
              <a:rPr sz="2200" dirty="0">
                <a:latin typeface="Arial"/>
                <a:cs typeface="Arial"/>
              </a:rPr>
              <a:t>Add </a:t>
            </a:r>
            <a:r>
              <a:rPr sz="2200" spc="140" dirty="0">
                <a:latin typeface="Arial"/>
                <a:cs typeface="Arial"/>
              </a:rPr>
              <a:t>“for” </a:t>
            </a:r>
            <a:r>
              <a:rPr sz="2200" dirty="0">
                <a:latin typeface="Arial"/>
                <a:cs typeface="Arial"/>
              </a:rPr>
              <a:t>attribute and value to &lt;label&gt; tag; set to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180" dirty="0">
                <a:latin typeface="Arial"/>
                <a:cs typeface="Arial"/>
              </a:rPr>
              <a:t>“id”</a:t>
            </a:r>
            <a:endParaRPr sz="2200">
              <a:latin typeface="Arial"/>
              <a:cs typeface="Arial"/>
            </a:endParaRPr>
          </a:p>
          <a:p>
            <a:pPr marL="755650">
              <a:lnSpc>
                <a:spcPts val="2365"/>
              </a:lnSpc>
            </a:pPr>
            <a:r>
              <a:rPr sz="2200" dirty="0">
                <a:latin typeface="Arial"/>
                <a:cs typeface="Arial"/>
              </a:rPr>
              <a:t>value of &lt;input&gt; tag</a:t>
            </a:r>
            <a:endParaRPr sz="2200">
              <a:latin typeface="Arial"/>
              <a:cs typeface="Arial"/>
            </a:endParaRPr>
          </a:p>
          <a:p>
            <a:pPr marL="755650" lvl="1" indent="-286385">
              <a:lnSpc>
                <a:spcPts val="2390"/>
              </a:lnSpc>
              <a:buClr>
                <a:srgbClr val="96CDCC"/>
              </a:buClr>
              <a:buSzPct val="150000"/>
              <a:buFont typeface="Arial"/>
              <a:buChar char="•"/>
              <a:tabLst>
                <a:tab pos="756285" algn="l"/>
              </a:tabLst>
            </a:pPr>
            <a:r>
              <a:rPr sz="2200" b="1" dirty="0">
                <a:latin typeface="Arial"/>
                <a:cs typeface="Arial"/>
              </a:rPr>
              <a:t>Example:</a:t>
            </a:r>
            <a:endParaRPr sz="2200">
              <a:latin typeface="Arial"/>
              <a:cs typeface="Arial"/>
            </a:endParaRPr>
          </a:p>
          <a:p>
            <a:pPr marL="755650" marR="283845">
              <a:lnSpc>
                <a:spcPct val="80000"/>
              </a:lnSpc>
              <a:spcBef>
                <a:spcPts val="275"/>
              </a:spcBef>
            </a:pPr>
            <a:r>
              <a:rPr sz="2200" b="1" dirty="0">
                <a:latin typeface="Arial"/>
                <a:cs typeface="Arial"/>
              </a:rPr>
              <a:t>&lt;label for=“firstname”&gt;First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Name:&lt;/label&gt;</a:t>
            </a:r>
            <a:r>
              <a:rPr sz="2200" dirty="0">
                <a:latin typeface="Arial"/>
                <a:cs typeface="Arial"/>
              </a:rPr>
              <a:t>&lt;input  type="text" </a:t>
            </a:r>
            <a:r>
              <a:rPr sz="2200" b="1" dirty="0">
                <a:latin typeface="Arial"/>
                <a:cs typeface="Arial"/>
              </a:rPr>
              <a:t>id=“firstname” </a:t>
            </a:r>
            <a:r>
              <a:rPr sz="2200" spc="40" dirty="0">
                <a:latin typeface="Arial"/>
                <a:cs typeface="Arial"/>
              </a:rPr>
              <a:t>name=“fn"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size=20&gt;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1088644"/>
            <a:ext cx="409956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/>
              <a:t>Accessible</a:t>
            </a:r>
            <a:r>
              <a:rPr sz="3300" spc="-114" dirty="0"/>
              <a:t> </a:t>
            </a:r>
            <a:r>
              <a:rPr sz="3300" dirty="0"/>
              <a:t>Forms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840739" y="1926843"/>
            <a:ext cx="6781800" cy="2101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</a:tabLst>
            </a:pPr>
            <a:r>
              <a:rPr sz="3100" dirty="0">
                <a:latin typeface="Arial"/>
                <a:cs typeface="Arial"/>
              </a:rPr>
              <a:t>Radio buttons &amp; Check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Boxes</a:t>
            </a:r>
            <a:endParaRPr sz="31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640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</a:tabLst>
            </a:pPr>
            <a:r>
              <a:rPr sz="2600" spc="-5" dirty="0">
                <a:latin typeface="Arial"/>
                <a:cs typeface="Arial"/>
              </a:rPr>
              <a:t>Add &lt;label&gt; right </a:t>
            </a:r>
            <a:r>
              <a:rPr sz="2600" b="1" spc="-5" dirty="0">
                <a:latin typeface="Arial"/>
                <a:cs typeface="Arial"/>
              </a:rPr>
              <a:t>after </a:t>
            </a:r>
            <a:r>
              <a:rPr sz="2600" spc="-5" dirty="0">
                <a:latin typeface="Arial"/>
                <a:cs typeface="Arial"/>
              </a:rPr>
              <a:t>&lt;input&gt;</a:t>
            </a:r>
            <a:r>
              <a:rPr sz="2600" spc="6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tag</a:t>
            </a:r>
            <a:endParaRPr sz="26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565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</a:tabLst>
            </a:pPr>
            <a:r>
              <a:rPr sz="2300" spc="-5" dirty="0">
                <a:latin typeface="Arial"/>
                <a:cs typeface="Arial"/>
              </a:rPr>
              <a:t>Example:</a:t>
            </a:r>
            <a:endParaRPr sz="2300">
              <a:latin typeface="Arial"/>
              <a:cs typeface="Arial"/>
            </a:endParaRPr>
          </a:p>
          <a:p>
            <a:pPr marL="755650" marR="5080">
              <a:lnSpc>
                <a:spcPct val="100000"/>
              </a:lnSpc>
              <a:spcBef>
                <a:spcPts val="20"/>
              </a:spcBef>
            </a:pPr>
            <a:r>
              <a:rPr sz="2300" spc="-5" dirty="0">
                <a:latin typeface="Arial"/>
                <a:cs typeface="Arial"/>
              </a:rPr>
              <a:t>&lt;input </a:t>
            </a:r>
            <a:r>
              <a:rPr sz="2300" spc="60" dirty="0">
                <a:latin typeface="Arial"/>
                <a:cs typeface="Arial"/>
              </a:rPr>
              <a:t>type=“radio“ </a:t>
            </a:r>
            <a:r>
              <a:rPr sz="2300" spc="70" dirty="0">
                <a:latin typeface="Arial"/>
                <a:cs typeface="Arial"/>
              </a:rPr>
              <a:t>id=“age01”</a:t>
            </a:r>
            <a:r>
              <a:rPr sz="2300" spc="-70" dirty="0">
                <a:latin typeface="Arial"/>
                <a:cs typeface="Arial"/>
              </a:rPr>
              <a:t> </a:t>
            </a:r>
            <a:r>
              <a:rPr sz="2300" spc="25" dirty="0">
                <a:latin typeface="Arial"/>
                <a:cs typeface="Arial"/>
              </a:rPr>
              <a:t>value=“Under  </a:t>
            </a:r>
            <a:r>
              <a:rPr sz="2300" spc="35" dirty="0">
                <a:latin typeface="Arial"/>
                <a:cs typeface="Arial"/>
              </a:rPr>
              <a:t>40”&gt;&lt;label </a:t>
            </a:r>
            <a:r>
              <a:rPr sz="2300" spc="40" dirty="0">
                <a:latin typeface="Arial"/>
                <a:cs typeface="Arial"/>
              </a:rPr>
              <a:t>for=“age01”&gt;Under</a:t>
            </a:r>
            <a:r>
              <a:rPr sz="2300" spc="-7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40&lt;/label&gt;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1088644"/>
            <a:ext cx="409956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/>
              <a:t>Accessible</a:t>
            </a:r>
            <a:r>
              <a:rPr sz="3300" spc="-114" dirty="0"/>
              <a:t> </a:t>
            </a:r>
            <a:r>
              <a:rPr sz="3300" dirty="0"/>
              <a:t>Forms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840739" y="1929129"/>
            <a:ext cx="6904355" cy="3788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CC99"/>
              </a:buClr>
              <a:buSzPct val="70370"/>
              <a:buFont typeface="Wingdings"/>
              <a:buChar char=""/>
              <a:tabLst>
                <a:tab pos="355600" algn="l"/>
              </a:tabLst>
            </a:pPr>
            <a:r>
              <a:rPr sz="2700" spc="-5" dirty="0">
                <a:latin typeface="Arial"/>
                <a:cs typeface="Arial"/>
              </a:rPr>
              <a:t>Select menus</a:t>
            </a:r>
            <a:endParaRPr sz="27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620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</a:tabLst>
            </a:pPr>
            <a:r>
              <a:rPr sz="2600" spc="-5" dirty="0">
                <a:latin typeface="Arial"/>
                <a:cs typeface="Arial"/>
              </a:rPr>
              <a:t>Add &lt;label&gt; right </a:t>
            </a:r>
            <a:r>
              <a:rPr sz="2600" b="1" spc="-5" dirty="0">
                <a:latin typeface="Arial"/>
                <a:cs typeface="Arial"/>
              </a:rPr>
              <a:t>before </a:t>
            </a:r>
            <a:r>
              <a:rPr sz="2600" spc="-5" dirty="0">
                <a:latin typeface="Arial"/>
                <a:cs typeface="Arial"/>
              </a:rPr>
              <a:t>&lt;select&gt;</a:t>
            </a:r>
            <a:r>
              <a:rPr sz="2600" spc="6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tag</a:t>
            </a:r>
            <a:endParaRPr sz="26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565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</a:tabLst>
            </a:pPr>
            <a:r>
              <a:rPr sz="2300" spc="-5" dirty="0">
                <a:latin typeface="Arial"/>
                <a:cs typeface="Arial"/>
              </a:rPr>
              <a:t>Example:</a:t>
            </a:r>
            <a:endParaRPr sz="2300">
              <a:latin typeface="Arial"/>
              <a:cs typeface="Arial"/>
            </a:endParaRPr>
          </a:p>
          <a:p>
            <a:pPr marL="755650">
              <a:lnSpc>
                <a:spcPct val="100000"/>
              </a:lnSpc>
              <a:spcBef>
                <a:spcPts val="25"/>
              </a:spcBef>
            </a:pPr>
            <a:r>
              <a:rPr sz="2300" b="1" spc="-5" dirty="0">
                <a:latin typeface="Arial"/>
                <a:cs typeface="Arial"/>
              </a:rPr>
              <a:t>&lt;label for=“favcolor”&gt;Favorite</a:t>
            </a:r>
            <a:r>
              <a:rPr sz="2300" b="1" spc="15" dirty="0">
                <a:latin typeface="Arial"/>
                <a:cs typeface="Arial"/>
              </a:rPr>
              <a:t> </a:t>
            </a:r>
            <a:r>
              <a:rPr sz="2300" b="1" spc="-5" dirty="0">
                <a:latin typeface="Arial"/>
                <a:cs typeface="Arial"/>
              </a:rPr>
              <a:t>Color&lt;/label&gt;</a:t>
            </a:r>
            <a:endParaRPr sz="2300">
              <a:latin typeface="Arial"/>
              <a:cs typeface="Arial"/>
            </a:endParaRPr>
          </a:p>
          <a:p>
            <a:pPr marL="755650" marR="596900">
              <a:lnSpc>
                <a:spcPct val="100000"/>
              </a:lnSpc>
            </a:pPr>
            <a:r>
              <a:rPr sz="2300" spc="-5" dirty="0">
                <a:latin typeface="Arial"/>
                <a:cs typeface="Arial"/>
              </a:rPr>
              <a:t>&lt;select </a:t>
            </a:r>
            <a:r>
              <a:rPr sz="2300" spc="25" dirty="0">
                <a:latin typeface="Arial"/>
                <a:cs typeface="Arial"/>
              </a:rPr>
              <a:t>title=“Choose </a:t>
            </a:r>
            <a:r>
              <a:rPr sz="2300" spc="-5" dirty="0">
                <a:latin typeface="Arial"/>
                <a:cs typeface="Arial"/>
              </a:rPr>
              <a:t>Your </a:t>
            </a:r>
            <a:r>
              <a:rPr sz="2300" dirty="0">
                <a:latin typeface="Arial"/>
                <a:cs typeface="Arial"/>
              </a:rPr>
              <a:t>Favorite</a:t>
            </a:r>
            <a:r>
              <a:rPr sz="2300" spc="-75" dirty="0">
                <a:latin typeface="Arial"/>
                <a:cs typeface="Arial"/>
              </a:rPr>
              <a:t> </a:t>
            </a:r>
            <a:r>
              <a:rPr sz="2300" spc="60" dirty="0">
                <a:latin typeface="Arial"/>
                <a:cs typeface="Arial"/>
              </a:rPr>
              <a:t>Color”  </a:t>
            </a:r>
            <a:r>
              <a:rPr sz="2300" spc="35" dirty="0">
                <a:latin typeface="Arial"/>
                <a:cs typeface="Arial"/>
              </a:rPr>
              <a:t>name=“favoritecolor”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b="1" spc="-5" dirty="0">
                <a:latin typeface="Arial"/>
                <a:cs typeface="Arial"/>
              </a:rPr>
              <a:t>id=“favcolor”</a:t>
            </a:r>
            <a:r>
              <a:rPr sz="2300" spc="-5" dirty="0">
                <a:latin typeface="Arial"/>
                <a:cs typeface="Arial"/>
              </a:rPr>
              <a:t>&gt;</a:t>
            </a:r>
            <a:endParaRPr sz="2300">
              <a:latin typeface="Arial"/>
              <a:cs typeface="Arial"/>
            </a:endParaRPr>
          </a:p>
          <a:p>
            <a:pPr marL="755650">
              <a:lnSpc>
                <a:spcPct val="100000"/>
              </a:lnSpc>
            </a:pPr>
            <a:r>
              <a:rPr sz="2300" spc="-5" dirty="0">
                <a:latin typeface="Arial"/>
                <a:cs typeface="Arial"/>
              </a:rPr>
              <a:t>&lt;option </a:t>
            </a:r>
            <a:r>
              <a:rPr sz="2300" spc="45" dirty="0">
                <a:latin typeface="Arial"/>
                <a:cs typeface="Arial"/>
              </a:rPr>
              <a:t>value=“”&gt;Please </a:t>
            </a:r>
            <a:r>
              <a:rPr sz="2300" spc="-5" dirty="0">
                <a:latin typeface="Arial"/>
                <a:cs typeface="Arial"/>
              </a:rPr>
              <a:t>select</a:t>
            </a:r>
            <a:r>
              <a:rPr sz="2300" spc="-6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one&lt;/option&gt;</a:t>
            </a:r>
            <a:endParaRPr sz="2300">
              <a:latin typeface="Arial"/>
              <a:cs typeface="Arial"/>
            </a:endParaRPr>
          </a:p>
          <a:p>
            <a:pPr marL="755650">
              <a:lnSpc>
                <a:spcPct val="100000"/>
              </a:lnSpc>
            </a:pPr>
            <a:r>
              <a:rPr sz="2300" spc="-5" dirty="0">
                <a:latin typeface="Arial"/>
                <a:cs typeface="Arial"/>
              </a:rPr>
              <a:t>&lt;option</a:t>
            </a:r>
            <a:r>
              <a:rPr sz="2300" spc="-20" dirty="0">
                <a:latin typeface="Arial"/>
                <a:cs typeface="Arial"/>
              </a:rPr>
              <a:t> </a:t>
            </a:r>
            <a:r>
              <a:rPr sz="2300" spc="30" dirty="0">
                <a:latin typeface="Arial"/>
                <a:cs typeface="Arial"/>
              </a:rPr>
              <a:t>value=“”&gt;Blue&lt;/option&gt;</a:t>
            </a:r>
            <a:endParaRPr sz="2300">
              <a:latin typeface="Arial"/>
              <a:cs typeface="Arial"/>
            </a:endParaRPr>
          </a:p>
          <a:p>
            <a:pPr marL="755650">
              <a:lnSpc>
                <a:spcPts val="2750"/>
              </a:lnSpc>
            </a:pPr>
            <a:r>
              <a:rPr sz="2300" spc="-5" dirty="0">
                <a:latin typeface="Arial"/>
                <a:cs typeface="Arial"/>
              </a:rPr>
              <a:t>&lt;option</a:t>
            </a:r>
            <a:r>
              <a:rPr sz="2300" spc="-15" dirty="0">
                <a:latin typeface="Arial"/>
                <a:cs typeface="Arial"/>
              </a:rPr>
              <a:t> </a:t>
            </a:r>
            <a:r>
              <a:rPr sz="2300" spc="30" dirty="0">
                <a:latin typeface="Arial"/>
                <a:cs typeface="Arial"/>
              </a:rPr>
              <a:t>value=“”&gt;Red&lt;/option&gt;</a:t>
            </a:r>
            <a:endParaRPr sz="2300">
              <a:latin typeface="Arial"/>
              <a:cs typeface="Arial"/>
            </a:endParaRPr>
          </a:p>
          <a:p>
            <a:pPr marL="755650">
              <a:lnSpc>
                <a:spcPts val="2750"/>
              </a:lnSpc>
            </a:pPr>
            <a:r>
              <a:rPr sz="2300" spc="-5" dirty="0">
                <a:latin typeface="Arial"/>
                <a:cs typeface="Arial"/>
              </a:rPr>
              <a:t>&lt;/select&gt;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1088644"/>
            <a:ext cx="409956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/>
              <a:t>Accessible</a:t>
            </a:r>
            <a:r>
              <a:rPr sz="3300" spc="-114" dirty="0"/>
              <a:t> </a:t>
            </a:r>
            <a:r>
              <a:rPr sz="3300" dirty="0"/>
              <a:t>Forms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840739" y="1856740"/>
            <a:ext cx="7299959" cy="3712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How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5" dirty="0">
                <a:latin typeface="Arial"/>
                <a:cs typeface="Arial"/>
              </a:rPr>
              <a:t> Check</a:t>
            </a:r>
            <a:endParaRPr sz="2400">
              <a:latin typeface="Arial"/>
              <a:cs typeface="Arial"/>
            </a:endParaRPr>
          </a:p>
          <a:p>
            <a:pPr marL="755650" lvl="1" indent="-286385">
              <a:lnSpc>
                <a:spcPts val="2395"/>
              </a:lnSpc>
              <a:spcBef>
                <a:spcPts val="10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</a:tabLst>
            </a:pPr>
            <a:r>
              <a:rPr sz="2000" spc="-5" dirty="0">
                <a:latin typeface="Arial"/>
                <a:cs typeface="Arial"/>
              </a:rPr>
              <a:t>Can </a:t>
            </a:r>
            <a:r>
              <a:rPr sz="2000" dirty="0">
                <a:latin typeface="Arial"/>
                <a:cs typeface="Arial"/>
              </a:rPr>
              <a:t>you </a:t>
            </a:r>
            <a:r>
              <a:rPr sz="2000" spc="-5" dirty="0">
                <a:latin typeface="Arial"/>
                <a:cs typeface="Arial"/>
              </a:rPr>
              <a:t>navigate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form using your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keyboard?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ts val="2875"/>
              </a:lnSpc>
              <a:buClr>
                <a:srgbClr val="CCCC99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Tips for </a:t>
            </a:r>
            <a:r>
              <a:rPr sz="2400" spc="-5" dirty="0">
                <a:latin typeface="Arial"/>
                <a:cs typeface="Arial"/>
              </a:rPr>
              <a:t>Accessible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Forms</a:t>
            </a:r>
            <a:endParaRPr sz="24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10"/>
              </a:spcBef>
              <a:buClr>
                <a:srgbClr val="96CDCC"/>
              </a:buClr>
              <a:buSzPct val="150000"/>
              <a:buChar char="•"/>
              <a:tabLst>
                <a:tab pos="755650" algn="l"/>
                <a:tab pos="756285" algn="l"/>
              </a:tabLst>
            </a:pPr>
            <a:r>
              <a:rPr sz="1900" dirty="0">
                <a:latin typeface="Arial"/>
                <a:cs typeface="Arial"/>
              </a:rPr>
              <a:t>Use </a:t>
            </a:r>
            <a:r>
              <a:rPr sz="1900" spc="-5" dirty="0">
                <a:latin typeface="Arial"/>
                <a:cs typeface="Arial"/>
              </a:rPr>
              <a:t>&lt;label&gt; </a:t>
            </a:r>
            <a:r>
              <a:rPr sz="1900" dirty="0">
                <a:latin typeface="Arial"/>
                <a:cs typeface="Arial"/>
              </a:rPr>
              <a:t>tag when</a:t>
            </a:r>
            <a:r>
              <a:rPr sz="1900" spc="3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possible</a:t>
            </a:r>
            <a:endParaRPr sz="1900">
              <a:latin typeface="Arial"/>
              <a:cs typeface="Arial"/>
            </a:endParaRPr>
          </a:p>
          <a:p>
            <a:pPr marL="755650" lvl="1" indent="-286385">
              <a:lnSpc>
                <a:spcPts val="2270"/>
              </a:lnSpc>
              <a:spcBef>
                <a:spcPts val="20"/>
              </a:spcBef>
              <a:buClr>
                <a:srgbClr val="96CDCC"/>
              </a:buClr>
              <a:buSzPct val="150000"/>
              <a:buChar char="•"/>
              <a:tabLst>
                <a:tab pos="755650" algn="l"/>
                <a:tab pos="756285" algn="l"/>
              </a:tabLst>
            </a:pPr>
            <a:r>
              <a:rPr sz="1900" dirty="0">
                <a:latin typeface="Arial"/>
                <a:cs typeface="Arial"/>
              </a:rPr>
              <a:t>Add </a:t>
            </a:r>
            <a:r>
              <a:rPr sz="1900" spc="85" dirty="0">
                <a:latin typeface="Arial"/>
                <a:cs typeface="Arial"/>
              </a:rPr>
              <a:t>“title” </a:t>
            </a:r>
            <a:r>
              <a:rPr sz="1900" spc="-5" dirty="0">
                <a:latin typeface="Arial"/>
                <a:cs typeface="Arial"/>
              </a:rPr>
              <a:t>attribute </a:t>
            </a:r>
            <a:r>
              <a:rPr sz="1900" dirty="0">
                <a:latin typeface="Arial"/>
                <a:cs typeface="Arial"/>
              </a:rPr>
              <a:t>to </a:t>
            </a:r>
            <a:r>
              <a:rPr sz="1900" spc="-5" dirty="0">
                <a:latin typeface="Arial"/>
                <a:cs typeface="Arial"/>
              </a:rPr>
              <a:t>&lt;input&gt;, </a:t>
            </a:r>
            <a:r>
              <a:rPr sz="1900" dirty="0">
                <a:latin typeface="Arial"/>
                <a:cs typeface="Arial"/>
              </a:rPr>
              <a:t>&lt;select&gt;, and &lt;textarea&gt; tags</a:t>
            </a:r>
            <a:endParaRPr sz="1900">
              <a:latin typeface="Arial"/>
              <a:cs typeface="Arial"/>
            </a:endParaRPr>
          </a:p>
          <a:p>
            <a:pPr marL="755650" lvl="1" indent="-286385">
              <a:lnSpc>
                <a:spcPts val="2270"/>
              </a:lnSpc>
              <a:buClr>
                <a:srgbClr val="96CDCC"/>
              </a:buClr>
              <a:buSzPct val="150000"/>
              <a:buChar char="•"/>
              <a:tabLst>
                <a:tab pos="755650" algn="l"/>
                <a:tab pos="756285" algn="l"/>
              </a:tabLst>
            </a:pPr>
            <a:r>
              <a:rPr sz="1900" dirty="0">
                <a:latin typeface="Arial"/>
                <a:cs typeface="Arial"/>
              </a:rPr>
              <a:t>Use </a:t>
            </a:r>
            <a:r>
              <a:rPr sz="1900" spc="-5" dirty="0">
                <a:latin typeface="Arial"/>
                <a:cs typeface="Arial"/>
              </a:rPr>
              <a:t>&lt;fieldset&gt; </a:t>
            </a:r>
            <a:r>
              <a:rPr sz="1900" dirty="0">
                <a:latin typeface="Arial"/>
                <a:cs typeface="Arial"/>
              </a:rPr>
              <a:t>to group sets of form</a:t>
            </a:r>
            <a:r>
              <a:rPr sz="1900" spc="2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elements</a:t>
            </a:r>
            <a:endParaRPr sz="19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buClr>
                <a:srgbClr val="96CDCC"/>
              </a:buClr>
              <a:buSzPct val="150000"/>
              <a:buChar char="•"/>
              <a:tabLst>
                <a:tab pos="755650" algn="l"/>
                <a:tab pos="756285" algn="l"/>
              </a:tabLst>
            </a:pPr>
            <a:r>
              <a:rPr sz="1900" dirty="0">
                <a:latin typeface="Arial"/>
                <a:cs typeface="Arial"/>
              </a:rPr>
              <a:t>Use &lt;legend&gt; to provide information on form</a:t>
            </a:r>
            <a:r>
              <a:rPr sz="1900" spc="3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elements</a:t>
            </a:r>
            <a:endParaRPr sz="1900">
              <a:latin typeface="Arial"/>
              <a:cs typeface="Arial"/>
            </a:endParaRPr>
          </a:p>
          <a:p>
            <a:pPr marL="755650" lvl="1" indent="-286385">
              <a:lnSpc>
                <a:spcPts val="2275"/>
              </a:lnSpc>
              <a:spcBef>
                <a:spcPts val="5"/>
              </a:spcBef>
              <a:buClr>
                <a:srgbClr val="96CDCC"/>
              </a:buClr>
              <a:buSzPct val="150000"/>
              <a:buChar char="•"/>
              <a:tabLst>
                <a:tab pos="755650" algn="l"/>
                <a:tab pos="756285" algn="l"/>
              </a:tabLst>
            </a:pPr>
            <a:r>
              <a:rPr sz="1900" dirty="0">
                <a:latin typeface="Arial"/>
                <a:cs typeface="Arial"/>
              </a:rPr>
              <a:t>Use &lt;optgroup&gt; to group items in &lt;select&gt;</a:t>
            </a:r>
            <a:r>
              <a:rPr sz="1900" spc="3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lists</a:t>
            </a:r>
            <a:endParaRPr sz="1900">
              <a:latin typeface="Arial"/>
              <a:cs typeface="Arial"/>
            </a:endParaRPr>
          </a:p>
          <a:p>
            <a:pPr marL="355600" indent="-342900">
              <a:lnSpc>
                <a:spcPts val="2875"/>
              </a:lnSpc>
              <a:buClr>
                <a:srgbClr val="CCCC99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General </a:t>
            </a:r>
            <a:r>
              <a:rPr sz="2400" dirty="0">
                <a:latin typeface="Arial"/>
                <a:cs typeface="Arial"/>
              </a:rPr>
              <a:t>Tips for </a:t>
            </a:r>
            <a:r>
              <a:rPr sz="2400" spc="-5" dirty="0">
                <a:latin typeface="Arial"/>
                <a:cs typeface="Arial"/>
              </a:rPr>
              <a:t>Enhancing </a:t>
            </a:r>
            <a:r>
              <a:rPr sz="2400" dirty="0">
                <a:latin typeface="Arial"/>
                <a:cs typeface="Arial"/>
              </a:rPr>
              <a:t>Web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Forms</a:t>
            </a:r>
            <a:endParaRPr sz="2400">
              <a:latin typeface="Arial"/>
              <a:cs typeface="Arial"/>
            </a:endParaRPr>
          </a:p>
          <a:p>
            <a:pPr marL="755650" marR="258445" lvl="1" indent="-286385">
              <a:lnSpc>
                <a:spcPts val="1820"/>
              </a:lnSpc>
              <a:spcBef>
                <a:spcPts val="455"/>
              </a:spcBef>
              <a:buClr>
                <a:srgbClr val="96CDCC"/>
              </a:buClr>
              <a:buSzPct val="150000"/>
              <a:buChar char="•"/>
              <a:tabLst>
                <a:tab pos="755650" algn="l"/>
                <a:tab pos="756285" algn="l"/>
              </a:tabLst>
            </a:pPr>
            <a:r>
              <a:rPr sz="1900" dirty="0">
                <a:latin typeface="Arial"/>
                <a:cs typeface="Arial"/>
              </a:rPr>
              <a:t>Using </a:t>
            </a:r>
            <a:r>
              <a:rPr sz="1900" spc="-5" dirty="0">
                <a:latin typeface="Arial"/>
                <a:cs typeface="Arial"/>
              </a:rPr>
              <a:t>&lt;label&gt; </a:t>
            </a:r>
            <a:r>
              <a:rPr sz="1900" dirty="0">
                <a:latin typeface="Arial"/>
                <a:cs typeface="Arial"/>
              </a:rPr>
              <a:t>tags you can move around where </a:t>
            </a:r>
            <a:r>
              <a:rPr sz="1900" spc="-5" dirty="0">
                <a:latin typeface="Arial"/>
                <a:cs typeface="Arial"/>
              </a:rPr>
              <a:t>labels </a:t>
            </a:r>
            <a:r>
              <a:rPr sz="1900" dirty="0">
                <a:latin typeface="Arial"/>
                <a:cs typeface="Arial"/>
              </a:rPr>
              <a:t>are  placed (e.g., </a:t>
            </a:r>
            <a:r>
              <a:rPr sz="1900" spc="-5" dirty="0">
                <a:latin typeface="Arial"/>
                <a:cs typeface="Arial"/>
              </a:rPr>
              <a:t>label </a:t>
            </a:r>
            <a:r>
              <a:rPr sz="1900" dirty="0">
                <a:latin typeface="Arial"/>
                <a:cs typeface="Arial"/>
              </a:rPr>
              <a:t>in one cell of </a:t>
            </a:r>
            <a:r>
              <a:rPr sz="1900" spc="-5" dirty="0">
                <a:latin typeface="Arial"/>
                <a:cs typeface="Arial"/>
              </a:rPr>
              <a:t>table, </a:t>
            </a:r>
            <a:r>
              <a:rPr sz="1900" dirty="0">
                <a:latin typeface="Arial"/>
                <a:cs typeface="Arial"/>
              </a:rPr>
              <a:t>form field in</a:t>
            </a:r>
            <a:r>
              <a:rPr sz="1900" spc="4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another)</a:t>
            </a:r>
            <a:endParaRPr sz="19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20"/>
              </a:spcBef>
              <a:buClr>
                <a:srgbClr val="96CDCC"/>
              </a:buClr>
              <a:buSzPct val="150000"/>
              <a:buChar char="•"/>
              <a:tabLst>
                <a:tab pos="755650" algn="l"/>
                <a:tab pos="756285" algn="l"/>
              </a:tabLst>
            </a:pPr>
            <a:r>
              <a:rPr sz="1900" spc="-5" dirty="0">
                <a:latin typeface="Arial"/>
                <a:cs typeface="Arial"/>
              </a:rPr>
              <a:t>Apply </a:t>
            </a:r>
            <a:r>
              <a:rPr sz="1900" dirty="0">
                <a:latin typeface="Arial"/>
                <a:cs typeface="Arial"/>
              </a:rPr>
              <a:t>style to forms using</a:t>
            </a:r>
            <a:r>
              <a:rPr sz="1900" spc="1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CSS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381000"/>
            <a:ext cx="8686800" cy="5638800"/>
            <a:chOff x="228600" y="381000"/>
            <a:chExt cx="8686800" cy="5638800"/>
          </a:xfrm>
        </p:grpSpPr>
        <p:sp>
          <p:nvSpPr>
            <p:cNvPr id="3" name="object 3"/>
            <p:cNvSpPr/>
            <p:nvPr/>
          </p:nvSpPr>
          <p:spPr>
            <a:xfrm>
              <a:off x="228600" y="381000"/>
              <a:ext cx="8686800" cy="5638800"/>
            </a:xfrm>
            <a:custGeom>
              <a:avLst/>
              <a:gdLst/>
              <a:ahLst/>
              <a:cxnLst/>
              <a:rect l="l" t="t" r="r" b="b"/>
              <a:pathLst>
                <a:path w="8686800" h="5638800">
                  <a:moveTo>
                    <a:pt x="8240649" y="0"/>
                  </a:moveTo>
                  <a:lnTo>
                    <a:pt x="446138" y="0"/>
                  </a:lnTo>
                  <a:lnTo>
                    <a:pt x="397527" y="2618"/>
                  </a:lnTo>
                  <a:lnTo>
                    <a:pt x="350431" y="10291"/>
                  </a:lnTo>
                  <a:lnTo>
                    <a:pt x="305125" y="22747"/>
                  </a:lnTo>
                  <a:lnTo>
                    <a:pt x="261878" y="39713"/>
                  </a:lnTo>
                  <a:lnTo>
                    <a:pt x="220964" y="60917"/>
                  </a:lnTo>
                  <a:lnTo>
                    <a:pt x="182655" y="86087"/>
                  </a:lnTo>
                  <a:lnTo>
                    <a:pt x="147223" y="114951"/>
                  </a:lnTo>
                  <a:lnTo>
                    <a:pt x="114941" y="147236"/>
                  </a:lnTo>
                  <a:lnTo>
                    <a:pt x="86079" y="182669"/>
                  </a:lnTo>
                  <a:lnTo>
                    <a:pt x="60911" y="220979"/>
                  </a:lnTo>
                  <a:lnTo>
                    <a:pt x="39709" y="261894"/>
                  </a:lnTo>
                  <a:lnTo>
                    <a:pt x="22744" y="305141"/>
                  </a:lnTo>
                  <a:lnTo>
                    <a:pt x="10290" y="350447"/>
                  </a:lnTo>
                  <a:lnTo>
                    <a:pt x="2617" y="397541"/>
                  </a:lnTo>
                  <a:lnTo>
                    <a:pt x="0" y="446150"/>
                  </a:lnTo>
                  <a:lnTo>
                    <a:pt x="0" y="5192649"/>
                  </a:lnTo>
                  <a:lnTo>
                    <a:pt x="2617" y="5241262"/>
                  </a:lnTo>
                  <a:lnTo>
                    <a:pt x="10290" y="5288359"/>
                  </a:lnTo>
                  <a:lnTo>
                    <a:pt x="22744" y="5333668"/>
                  </a:lnTo>
                  <a:lnTo>
                    <a:pt x="39709" y="5376916"/>
                  </a:lnTo>
                  <a:lnTo>
                    <a:pt x="60911" y="5417831"/>
                  </a:lnTo>
                  <a:lnTo>
                    <a:pt x="86079" y="5456141"/>
                  </a:lnTo>
                  <a:lnTo>
                    <a:pt x="114941" y="5491574"/>
                  </a:lnTo>
                  <a:lnTo>
                    <a:pt x="147223" y="5523857"/>
                  </a:lnTo>
                  <a:lnTo>
                    <a:pt x="182655" y="5552719"/>
                  </a:lnTo>
                  <a:lnTo>
                    <a:pt x="220964" y="5577887"/>
                  </a:lnTo>
                  <a:lnTo>
                    <a:pt x="261878" y="5599090"/>
                  </a:lnTo>
                  <a:lnTo>
                    <a:pt x="305125" y="5616055"/>
                  </a:lnTo>
                  <a:lnTo>
                    <a:pt x="350431" y="5628509"/>
                  </a:lnTo>
                  <a:lnTo>
                    <a:pt x="397527" y="5636182"/>
                  </a:lnTo>
                  <a:lnTo>
                    <a:pt x="446138" y="5638800"/>
                  </a:lnTo>
                  <a:lnTo>
                    <a:pt x="8240649" y="5638800"/>
                  </a:lnTo>
                  <a:lnTo>
                    <a:pt x="8289258" y="5636182"/>
                  </a:lnTo>
                  <a:lnTo>
                    <a:pt x="8336352" y="5628509"/>
                  </a:lnTo>
                  <a:lnTo>
                    <a:pt x="8381658" y="5616055"/>
                  </a:lnTo>
                  <a:lnTo>
                    <a:pt x="8424905" y="5599090"/>
                  </a:lnTo>
                  <a:lnTo>
                    <a:pt x="8465820" y="5577887"/>
                  </a:lnTo>
                  <a:lnTo>
                    <a:pt x="8504130" y="5552719"/>
                  </a:lnTo>
                  <a:lnTo>
                    <a:pt x="8539563" y="5523857"/>
                  </a:lnTo>
                  <a:lnTo>
                    <a:pt x="8571848" y="5491574"/>
                  </a:lnTo>
                  <a:lnTo>
                    <a:pt x="8600712" y="5456141"/>
                  </a:lnTo>
                  <a:lnTo>
                    <a:pt x="8625882" y="5417831"/>
                  </a:lnTo>
                  <a:lnTo>
                    <a:pt x="8647086" y="5376916"/>
                  </a:lnTo>
                  <a:lnTo>
                    <a:pt x="8664052" y="5333668"/>
                  </a:lnTo>
                  <a:lnTo>
                    <a:pt x="8676508" y="5288359"/>
                  </a:lnTo>
                  <a:lnTo>
                    <a:pt x="8684181" y="5241262"/>
                  </a:lnTo>
                  <a:lnTo>
                    <a:pt x="8686800" y="5192649"/>
                  </a:lnTo>
                  <a:lnTo>
                    <a:pt x="8686800" y="446150"/>
                  </a:lnTo>
                  <a:lnTo>
                    <a:pt x="8684181" y="397541"/>
                  </a:lnTo>
                  <a:lnTo>
                    <a:pt x="8676508" y="350447"/>
                  </a:lnTo>
                  <a:lnTo>
                    <a:pt x="8664052" y="305141"/>
                  </a:lnTo>
                  <a:lnTo>
                    <a:pt x="8647086" y="261894"/>
                  </a:lnTo>
                  <a:lnTo>
                    <a:pt x="8625882" y="220979"/>
                  </a:lnTo>
                  <a:lnTo>
                    <a:pt x="8600712" y="182669"/>
                  </a:lnTo>
                  <a:lnTo>
                    <a:pt x="8571848" y="147236"/>
                  </a:lnTo>
                  <a:lnTo>
                    <a:pt x="8539563" y="114951"/>
                  </a:lnTo>
                  <a:lnTo>
                    <a:pt x="8504130" y="86087"/>
                  </a:lnTo>
                  <a:lnTo>
                    <a:pt x="8465820" y="60917"/>
                  </a:lnTo>
                  <a:lnTo>
                    <a:pt x="8424905" y="39713"/>
                  </a:lnTo>
                  <a:lnTo>
                    <a:pt x="8381658" y="22747"/>
                  </a:lnTo>
                  <a:lnTo>
                    <a:pt x="8336352" y="10291"/>
                  </a:lnTo>
                  <a:lnTo>
                    <a:pt x="8289258" y="2618"/>
                  </a:lnTo>
                  <a:lnTo>
                    <a:pt x="8240649" y="0"/>
                  </a:lnTo>
                  <a:close/>
                </a:path>
              </a:pathLst>
            </a:custGeom>
            <a:solidFill>
              <a:srgbClr val="33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6898" y="489203"/>
              <a:ext cx="8436610" cy="5135880"/>
            </a:xfrm>
            <a:custGeom>
              <a:avLst/>
              <a:gdLst/>
              <a:ahLst/>
              <a:cxnLst/>
              <a:rect l="l" t="t" r="r" b="b"/>
              <a:pathLst>
                <a:path w="8436610" h="5135880">
                  <a:moveTo>
                    <a:pt x="8436102" y="348615"/>
                  </a:moveTo>
                  <a:lnTo>
                    <a:pt x="8432914" y="301320"/>
                  </a:lnTo>
                  <a:lnTo>
                    <a:pt x="8423643" y="255943"/>
                  </a:lnTo>
                  <a:lnTo>
                    <a:pt x="8408695" y="212928"/>
                  </a:lnTo>
                  <a:lnTo>
                    <a:pt x="8388502" y="172669"/>
                  </a:lnTo>
                  <a:lnTo>
                    <a:pt x="8363458" y="135597"/>
                  </a:lnTo>
                  <a:lnTo>
                    <a:pt x="8333994" y="102108"/>
                  </a:lnTo>
                  <a:lnTo>
                    <a:pt x="8300504" y="72644"/>
                  </a:lnTo>
                  <a:lnTo>
                    <a:pt x="8263433" y="47599"/>
                  </a:lnTo>
                  <a:lnTo>
                    <a:pt x="8223174" y="27406"/>
                  </a:lnTo>
                  <a:lnTo>
                    <a:pt x="8180159" y="12458"/>
                  </a:lnTo>
                  <a:lnTo>
                    <a:pt x="8134782" y="3187"/>
                  </a:lnTo>
                  <a:lnTo>
                    <a:pt x="8087487" y="0"/>
                  </a:lnTo>
                  <a:lnTo>
                    <a:pt x="348576" y="0"/>
                  </a:lnTo>
                  <a:lnTo>
                    <a:pt x="301269" y="3187"/>
                  </a:lnTo>
                  <a:lnTo>
                    <a:pt x="255905" y="12458"/>
                  </a:lnTo>
                  <a:lnTo>
                    <a:pt x="212890" y="27406"/>
                  </a:lnTo>
                  <a:lnTo>
                    <a:pt x="172643" y="47599"/>
                  </a:lnTo>
                  <a:lnTo>
                    <a:pt x="135572" y="72644"/>
                  </a:lnTo>
                  <a:lnTo>
                    <a:pt x="102095" y="102108"/>
                  </a:lnTo>
                  <a:lnTo>
                    <a:pt x="72631" y="135597"/>
                  </a:lnTo>
                  <a:lnTo>
                    <a:pt x="47586" y="172669"/>
                  </a:lnTo>
                  <a:lnTo>
                    <a:pt x="27393" y="212928"/>
                  </a:lnTo>
                  <a:lnTo>
                    <a:pt x="12446" y="255943"/>
                  </a:lnTo>
                  <a:lnTo>
                    <a:pt x="3175" y="301320"/>
                  </a:lnTo>
                  <a:lnTo>
                    <a:pt x="0" y="348615"/>
                  </a:lnTo>
                  <a:lnTo>
                    <a:pt x="0" y="4419981"/>
                  </a:lnTo>
                  <a:lnTo>
                    <a:pt x="3175" y="4467288"/>
                  </a:lnTo>
                  <a:lnTo>
                    <a:pt x="12446" y="4512665"/>
                  </a:lnTo>
                  <a:lnTo>
                    <a:pt x="27393" y="4555680"/>
                  </a:lnTo>
                  <a:lnTo>
                    <a:pt x="47586" y="4595939"/>
                  </a:lnTo>
                  <a:lnTo>
                    <a:pt x="72631" y="4633011"/>
                  </a:lnTo>
                  <a:lnTo>
                    <a:pt x="102095" y="4666488"/>
                  </a:lnTo>
                  <a:lnTo>
                    <a:pt x="135572" y="4695964"/>
                  </a:lnTo>
                  <a:lnTo>
                    <a:pt x="172643" y="4721009"/>
                  </a:lnTo>
                  <a:lnTo>
                    <a:pt x="212890" y="4741202"/>
                  </a:lnTo>
                  <a:lnTo>
                    <a:pt x="255905" y="4756150"/>
                  </a:lnTo>
                  <a:lnTo>
                    <a:pt x="301269" y="4765421"/>
                  </a:lnTo>
                  <a:lnTo>
                    <a:pt x="348576" y="4768596"/>
                  </a:lnTo>
                  <a:lnTo>
                    <a:pt x="1045946" y="4768596"/>
                  </a:lnTo>
                  <a:lnTo>
                    <a:pt x="1048042" y="4802302"/>
                  </a:lnTo>
                  <a:lnTo>
                    <a:pt x="1056716" y="4848326"/>
                  </a:lnTo>
                  <a:lnTo>
                    <a:pt x="1070724" y="4892218"/>
                  </a:lnTo>
                  <a:lnTo>
                    <a:pt x="1089710" y="4933620"/>
                  </a:lnTo>
                  <a:lnTo>
                    <a:pt x="1113332" y="4972189"/>
                  </a:lnTo>
                  <a:lnTo>
                    <a:pt x="1141222" y="5007546"/>
                  </a:lnTo>
                  <a:lnTo>
                    <a:pt x="1173035" y="5039360"/>
                  </a:lnTo>
                  <a:lnTo>
                    <a:pt x="1208392" y="5067249"/>
                  </a:lnTo>
                  <a:lnTo>
                    <a:pt x="1246962" y="5090871"/>
                  </a:lnTo>
                  <a:lnTo>
                    <a:pt x="1288364" y="5109857"/>
                  </a:lnTo>
                  <a:lnTo>
                    <a:pt x="1332255" y="5123866"/>
                  </a:lnTo>
                  <a:lnTo>
                    <a:pt x="1378280" y="5132540"/>
                  </a:lnTo>
                  <a:lnTo>
                    <a:pt x="1426083" y="5135499"/>
                  </a:lnTo>
                  <a:lnTo>
                    <a:pt x="7064883" y="5135499"/>
                  </a:lnTo>
                  <a:lnTo>
                    <a:pt x="7112673" y="5132540"/>
                  </a:lnTo>
                  <a:lnTo>
                    <a:pt x="7158698" y="5123866"/>
                  </a:lnTo>
                  <a:lnTo>
                    <a:pt x="7202589" y="5109857"/>
                  </a:lnTo>
                  <a:lnTo>
                    <a:pt x="7243991" y="5090871"/>
                  </a:lnTo>
                  <a:lnTo>
                    <a:pt x="7282561" y="5067249"/>
                  </a:lnTo>
                  <a:lnTo>
                    <a:pt x="7317918" y="5039360"/>
                  </a:lnTo>
                  <a:lnTo>
                    <a:pt x="7349731" y="5007546"/>
                  </a:lnTo>
                  <a:lnTo>
                    <a:pt x="7377620" y="4972189"/>
                  </a:lnTo>
                  <a:lnTo>
                    <a:pt x="7401242" y="4933620"/>
                  </a:lnTo>
                  <a:lnTo>
                    <a:pt x="7420229" y="4892218"/>
                  </a:lnTo>
                  <a:lnTo>
                    <a:pt x="7434237" y="4848326"/>
                  </a:lnTo>
                  <a:lnTo>
                    <a:pt x="7442911" y="4802302"/>
                  </a:lnTo>
                  <a:lnTo>
                    <a:pt x="7444994" y="4768596"/>
                  </a:lnTo>
                  <a:lnTo>
                    <a:pt x="8087487" y="4768596"/>
                  </a:lnTo>
                  <a:lnTo>
                    <a:pt x="8134782" y="4765421"/>
                  </a:lnTo>
                  <a:lnTo>
                    <a:pt x="8180159" y="4756150"/>
                  </a:lnTo>
                  <a:lnTo>
                    <a:pt x="8223174" y="4741202"/>
                  </a:lnTo>
                  <a:lnTo>
                    <a:pt x="8263433" y="4721009"/>
                  </a:lnTo>
                  <a:lnTo>
                    <a:pt x="8300504" y="4695964"/>
                  </a:lnTo>
                  <a:lnTo>
                    <a:pt x="8333994" y="4666488"/>
                  </a:lnTo>
                  <a:lnTo>
                    <a:pt x="8363458" y="4633011"/>
                  </a:lnTo>
                  <a:lnTo>
                    <a:pt x="8388502" y="4595939"/>
                  </a:lnTo>
                  <a:lnTo>
                    <a:pt x="8408695" y="4555680"/>
                  </a:lnTo>
                  <a:lnTo>
                    <a:pt x="8423643" y="4512665"/>
                  </a:lnTo>
                  <a:lnTo>
                    <a:pt x="8432914" y="4467288"/>
                  </a:lnTo>
                  <a:lnTo>
                    <a:pt x="8436102" y="4419981"/>
                  </a:lnTo>
                  <a:lnTo>
                    <a:pt x="8436102" y="3486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1980" y="3338702"/>
              <a:ext cx="6400800" cy="2286000"/>
            </a:xfrm>
            <a:custGeom>
              <a:avLst/>
              <a:gdLst/>
              <a:ahLst/>
              <a:cxnLst/>
              <a:rect l="l" t="t" r="r" b="b"/>
              <a:pathLst>
                <a:path w="6400800" h="2286000">
                  <a:moveTo>
                    <a:pt x="0" y="381000"/>
                  </a:moveTo>
                  <a:lnTo>
                    <a:pt x="2968" y="333204"/>
                  </a:lnTo>
                  <a:lnTo>
                    <a:pt x="11634" y="287181"/>
                  </a:lnTo>
                  <a:lnTo>
                    <a:pt x="25643" y="243288"/>
                  </a:lnTo>
                  <a:lnTo>
                    <a:pt x="44636" y="201881"/>
                  </a:lnTo>
                  <a:lnTo>
                    <a:pt x="68257" y="163318"/>
                  </a:lnTo>
                  <a:lnTo>
                    <a:pt x="96149" y="127955"/>
                  </a:lnTo>
                  <a:lnTo>
                    <a:pt x="127955" y="96149"/>
                  </a:lnTo>
                  <a:lnTo>
                    <a:pt x="163318" y="68257"/>
                  </a:lnTo>
                  <a:lnTo>
                    <a:pt x="201881" y="44636"/>
                  </a:lnTo>
                  <a:lnTo>
                    <a:pt x="243288" y="25643"/>
                  </a:lnTo>
                  <a:lnTo>
                    <a:pt x="287181" y="11634"/>
                  </a:lnTo>
                  <a:lnTo>
                    <a:pt x="333204" y="2968"/>
                  </a:lnTo>
                  <a:lnTo>
                    <a:pt x="381000" y="0"/>
                  </a:lnTo>
                  <a:lnTo>
                    <a:pt x="6019800" y="0"/>
                  </a:lnTo>
                  <a:lnTo>
                    <a:pt x="6067595" y="2968"/>
                  </a:lnTo>
                  <a:lnTo>
                    <a:pt x="6113618" y="11634"/>
                  </a:lnTo>
                  <a:lnTo>
                    <a:pt x="6157511" y="25643"/>
                  </a:lnTo>
                  <a:lnTo>
                    <a:pt x="6198918" y="44636"/>
                  </a:lnTo>
                  <a:lnTo>
                    <a:pt x="6237481" y="68257"/>
                  </a:lnTo>
                  <a:lnTo>
                    <a:pt x="6272844" y="96149"/>
                  </a:lnTo>
                  <a:lnTo>
                    <a:pt x="6304650" y="127955"/>
                  </a:lnTo>
                  <a:lnTo>
                    <a:pt x="6332542" y="163318"/>
                  </a:lnTo>
                  <a:lnTo>
                    <a:pt x="6356163" y="201881"/>
                  </a:lnTo>
                  <a:lnTo>
                    <a:pt x="6375156" y="243288"/>
                  </a:lnTo>
                  <a:lnTo>
                    <a:pt x="6389165" y="287181"/>
                  </a:lnTo>
                  <a:lnTo>
                    <a:pt x="6397831" y="333204"/>
                  </a:lnTo>
                  <a:lnTo>
                    <a:pt x="6400800" y="381000"/>
                  </a:lnTo>
                  <a:lnTo>
                    <a:pt x="6400800" y="1905000"/>
                  </a:lnTo>
                  <a:lnTo>
                    <a:pt x="6397831" y="1952795"/>
                  </a:lnTo>
                  <a:lnTo>
                    <a:pt x="6389165" y="1998818"/>
                  </a:lnTo>
                  <a:lnTo>
                    <a:pt x="6375156" y="2042711"/>
                  </a:lnTo>
                  <a:lnTo>
                    <a:pt x="6356163" y="2084118"/>
                  </a:lnTo>
                  <a:lnTo>
                    <a:pt x="6332542" y="2122681"/>
                  </a:lnTo>
                  <a:lnTo>
                    <a:pt x="6304650" y="2158044"/>
                  </a:lnTo>
                  <a:lnTo>
                    <a:pt x="6272844" y="2189850"/>
                  </a:lnTo>
                  <a:lnTo>
                    <a:pt x="6237481" y="2217742"/>
                  </a:lnTo>
                  <a:lnTo>
                    <a:pt x="6198918" y="2241363"/>
                  </a:lnTo>
                  <a:lnTo>
                    <a:pt x="6157511" y="2260356"/>
                  </a:lnTo>
                  <a:lnTo>
                    <a:pt x="6113618" y="2274365"/>
                  </a:lnTo>
                  <a:lnTo>
                    <a:pt x="6067595" y="2283031"/>
                  </a:lnTo>
                  <a:lnTo>
                    <a:pt x="6019800" y="2286000"/>
                  </a:lnTo>
                  <a:lnTo>
                    <a:pt x="381000" y="2286000"/>
                  </a:lnTo>
                  <a:lnTo>
                    <a:pt x="333204" y="2283031"/>
                  </a:lnTo>
                  <a:lnTo>
                    <a:pt x="287181" y="2274365"/>
                  </a:lnTo>
                  <a:lnTo>
                    <a:pt x="243288" y="2260356"/>
                  </a:lnTo>
                  <a:lnTo>
                    <a:pt x="201881" y="2241363"/>
                  </a:lnTo>
                  <a:lnTo>
                    <a:pt x="163318" y="2217742"/>
                  </a:lnTo>
                  <a:lnTo>
                    <a:pt x="127955" y="2189850"/>
                  </a:lnTo>
                  <a:lnTo>
                    <a:pt x="96149" y="2158044"/>
                  </a:lnTo>
                  <a:lnTo>
                    <a:pt x="68257" y="2122681"/>
                  </a:lnTo>
                  <a:lnTo>
                    <a:pt x="44636" y="2084118"/>
                  </a:lnTo>
                  <a:lnTo>
                    <a:pt x="25643" y="2042711"/>
                  </a:lnTo>
                  <a:lnTo>
                    <a:pt x="11634" y="1998818"/>
                  </a:lnTo>
                  <a:lnTo>
                    <a:pt x="2968" y="1952795"/>
                  </a:lnTo>
                  <a:lnTo>
                    <a:pt x="0" y="1905000"/>
                  </a:lnTo>
                  <a:lnTo>
                    <a:pt x="0" y="381000"/>
                  </a:lnTo>
                  <a:close/>
                </a:path>
              </a:pathLst>
            </a:custGeom>
            <a:ln w="51053">
              <a:solidFill>
                <a:srgbClr val="CC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23642" y="1604819"/>
            <a:ext cx="3698875" cy="683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300" spc="-145" dirty="0"/>
              <a:t>Acc</a:t>
            </a:r>
            <a:r>
              <a:rPr sz="4300" spc="-130" dirty="0"/>
              <a:t>e</a:t>
            </a:r>
            <a:r>
              <a:rPr sz="4300" spc="-100" dirty="0"/>
              <a:t>ssibility</a:t>
            </a:r>
            <a:endParaRPr sz="4300"/>
          </a:p>
        </p:txBody>
      </p:sp>
      <p:sp>
        <p:nvSpPr>
          <p:cNvPr id="7" name="object 7"/>
          <p:cNvSpPr txBox="1"/>
          <p:nvPr/>
        </p:nvSpPr>
        <p:spPr>
          <a:xfrm>
            <a:off x="1976120" y="3841750"/>
            <a:ext cx="5266690" cy="123317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3300" spc="-5" dirty="0">
                <a:latin typeface="Arial"/>
                <a:cs typeface="Arial"/>
              </a:rPr>
              <a:t>Least Frequent</a:t>
            </a:r>
            <a:r>
              <a:rPr sz="3300" spc="15" dirty="0">
                <a:latin typeface="Arial"/>
                <a:cs typeface="Arial"/>
              </a:rPr>
              <a:t> </a:t>
            </a:r>
            <a:r>
              <a:rPr sz="3300" spc="-5" dirty="0">
                <a:latin typeface="Arial"/>
                <a:cs typeface="Arial"/>
              </a:rPr>
              <a:t>Checkpoints</a:t>
            </a:r>
            <a:endParaRPr sz="3300">
              <a:latin typeface="Arial"/>
              <a:cs typeface="Arial"/>
            </a:endParaRPr>
          </a:p>
          <a:p>
            <a:pPr marL="2540" algn="ctr">
              <a:lnSpc>
                <a:spcPct val="100000"/>
              </a:lnSpc>
              <a:spcBef>
                <a:spcPts val="795"/>
              </a:spcBef>
            </a:pPr>
            <a:r>
              <a:rPr sz="3300" dirty="0">
                <a:latin typeface="Arial"/>
                <a:cs typeface="Arial"/>
              </a:rPr>
              <a:t>…but still</a:t>
            </a:r>
            <a:r>
              <a:rPr sz="3300" spc="-15" dirty="0">
                <a:latin typeface="Arial"/>
                <a:cs typeface="Arial"/>
              </a:rPr>
              <a:t> </a:t>
            </a:r>
            <a:r>
              <a:rPr sz="3300" spc="-5" dirty="0">
                <a:latin typeface="Arial"/>
                <a:cs typeface="Arial"/>
              </a:rPr>
              <a:t>required…</a:t>
            </a:r>
            <a:endParaRPr sz="3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1088644"/>
            <a:ext cx="354139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/>
              <a:t>(1) Image</a:t>
            </a:r>
            <a:r>
              <a:rPr sz="3300" spc="-90" dirty="0"/>
              <a:t> </a:t>
            </a:r>
            <a:r>
              <a:rPr sz="3300" dirty="0"/>
              <a:t>Maps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840739" y="1928367"/>
            <a:ext cx="7452995" cy="3610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00990" indent="-342900">
              <a:lnSpc>
                <a:spcPct val="100000"/>
              </a:lnSpc>
              <a:spcBef>
                <a:spcPts val="100"/>
              </a:spcBef>
              <a:buClr>
                <a:srgbClr val="CCCC99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Image maps let you create clickable,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linked  areas on an portion of an image in a web  page</a:t>
            </a:r>
            <a:endParaRPr sz="28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5"/>
              </a:spcBef>
              <a:buClr>
                <a:srgbClr val="CCCC99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You must provide links in your HTML code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  all linked map areas for all server-side image  maps</a:t>
            </a:r>
            <a:endParaRPr sz="2800">
              <a:latin typeface="Arial"/>
              <a:cs typeface="Arial"/>
            </a:endParaRPr>
          </a:p>
          <a:p>
            <a:pPr marL="355600" marR="1071245" indent="-342900" algn="just">
              <a:lnSpc>
                <a:spcPct val="100000"/>
              </a:lnSpc>
              <a:spcBef>
                <a:spcPts val="670"/>
              </a:spcBef>
              <a:buClr>
                <a:srgbClr val="CCCC99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Use client-side image maps instead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  server-side image maps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1088644"/>
            <a:ext cx="279654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/>
              <a:t>Image</a:t>
            </a:r>
            <a:r>
              <a:rPr sz="3300" spc="-95" dirty="0"/>
              <a:t> </a:t>
            </a:r>
            <a:r>
              <a:rPr sz="3300" dirty="0"/>
              <a:t>Maps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840739" y="1928367"/>
            <a:ext cx="7259955" cy="3269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CC99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r>
              <a:rPr sz="2800" b="1" dirty="0">
                <a:latin typeface="Arial"/>
                <a:cs typeface="Arial"/>
              </a:rPr>
              <a:t>How to</a:t>
            </a:r>
            <a:r>
              <a:rPr sz="2800" b="1" spc="-5" dirty="0">
                <a:latin typeface="Arial"/>
                <a:cs typeface="Arial"/>
              </a:rPr>
              <a:t> Fix:</a:t>
            </a:r>
            <a:endParaRPr sz="2800">
              <a:latin typeface="Arial"/>
              <a:cs typeface="Arial"/>
            </a:endParaRPr>
          </a:p>
          <a:p>
            <a:pPr marL="755650" marR="5080" lvl="1" indent="-286385">
              <a:lnSpc>
                <a:spcPts val="3329"/>
              </a:lnSpc>
              <a:spcBef>
                <a:spcPts val="840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</a:tabLst>
            </a:pPr>
            <a:r>
              <a:rPr sz="2800" spc="155" dirty="0">
                <a:latin typeface="Arial"/>
                <a:cs typeface="Arial"/>
              </a:rPr>
              <a:t>Don’t </a:t>
            </a:r>
            <a:r>
              <a:rPr sz="2800" dirty="0">
                <a:latin typeface="Arial"/>
                <a:cs typeface="Arial"/>
              </a:rPr>
              <a:t>use Server Side image maps</a:t>
            </a:r>
            <a:r>
              <a:rPr sz="2800" spc="-2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(they  are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deprecated).</a:t>
            </a:r>
            <a:endParaRPr sz="2800">
              <a:latin typeface="Arial"/>
              <a:cs typeface="Arial"/>
            </a:endParaRPr>
          </a:p>
          <a:p>
            <a:pPr marL="755650" marR="102235" lvl="1" indent="-286385">
              <a:lnSpc>
                <a:spcPct val="100000"/>
              </a:lnSpc>
              <a:spcBef>
                <a:spcPts val="565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</a:tabLst>
            </a:pPr>
            <a:r>
              <a:rPr sz="2800" dirty="0">
                <a:latin typeface="Arial"/>
                <a:cs typeface="Arial"/>
              </a:rPr>
              <a:t>Reconfigure Server Side image maps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as  client-side image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maps</a:t>
            </a:r>
            <a:endParaRPr sz="2800">
              <a:latin typeface="Arial"/>
              <a:cs typeface="Arial"/>
            </a:endParaRPr>
          </a:p>
          <a:p>
            <a:pPr marL="755650" marR="659130" lvl="1" indent="-286385">
              <a:lnSpc>
                <a:spcPct val="100000"/>
              </a:lnSpc>
              <a:spcBef>
                <a:spcPts val="675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</a:tabLst>
            </a:pPr>
            <a:r>
              <a:rPr sz="2800" dirty="0">
                <a:latin typeface="Arial"/>
                <a:cs typeface="Arial"/>
              </a:rPr>
              <a:t>Use ALT text on your image map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link  areas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1088644"/>
            <a:ext cx="3681729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/>
              <a:t>Some</a:t>
            </a:r>
            <a:r>
              <a:rPr sz="3300" spc="-95" dirty="0"/>
              <a:t> </a:t>
            </a:r>
            <a:r>
              <a:rPr sz="3300" dirty="0"/>
              <a:t>scenarios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547116" y="1846834"/>
            <a:ext cx="7475855" cy="438785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0"/>
              </a:spcBef>
              <a:buClr>
                <a:srgbClr val="CCCC99"/>
              </a:buClr>
              <a:buSzPct val="70370"/>
              <a:buFont typeface="Wingdings"/>
              <a:buChar char=""/>
              <a:tabLst>
                <a:tab pos="355600" algn="l"/>
              </a:tabLst>
            </a:pPr>
            <a:r>
              <a:rPr sz="2700" spc="-5" dirty="0">
                <a:latin typeface="Arial"/>
                <a:cs typeface="Arial"/>
              </a:rPr>
              <a:t>online shopper with color</a:t>
            </a:r>
            <a:r>
              <a:rPr sz="2700" spc="4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blindness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lr>
                <a:srgbClr val="CCCC99"/>
              </a:buClr>
              <a:buSzPct val="70370"/>
              <a:buFont typeface="Wingdings"/>
              <a:buChar char=""/>
              <a:tabLst>
                <a:tab pos="355600" algn="l"/>
              </a:tabLst>
            </a:pPr>
            <a:r>
              <a:rPr sz="2700" spc="-5" dirty="0">
                <a:latin typeface="Arial"/>
                <a:cs typeface="Arial"/>
              </a:rPr>
              <a:t>reporter with repetitive </a:t>
            </a:r>
            <a:r>
              <a:rPr sz="2700" dirty="0">
                <a:latin typeface="Arial"/>
                <a:cs typeface="Arial"/>
              </a:rPr>
              <a:t>stress</a:t>
            </a:r>
            <a:r>
              <a:rPr sz="2700" spc="3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injury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lr>
                <a:srgbClr val="CCCC99"/>
              </a:buClr>
              <a:buSzPct val="70370"/>
              <a:buFont typeface="Wingdings"/>
              <a:buChar char=""/>
              <a:tabLst>
                <a:tab pos="355600" algn="l"/>
              </a:tabLst>
            </a:pPr>
            <a:r>
              <a:rPr sz="2700" spc="-5" dirty="0">
                <a:latin typeface="Arial"/>
                <a:cs typeface="Arial"/>
              </a:rPr>
              <a:t>online student who is</a:t>
            </a:r>
            <a:r>
              <a:rPr sz="2700" spc="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deaf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lr>
                <a:srgbClr val="CCCC99"/>
              </a:buClr>
              <a:buSzPct val="70370"/>
              <a:buFont typeface="Wingdings"/>
              <a:buChar char=""/>
              <a:tabLst>
                <a:tab pos="355600" algn="l"/>
              </a:tabLst>
            </a:pPr>
            <a:r>
              <a:rPr sz="2700" spc="-5" dirty="0">
                <a:latin typeface="Arial"/>
                <a:cs typeface="Arial"/>
              </a:rPr>
              <a:t>accountant with blindness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lr>
                <a:srgbClr val="CCCC99"/>
              </a:buClr>
              <a:buSzPct val="70370"/>
              <a:buFont typeface="Wingdings"/>
              <a:buChar char=""/>
              <a:tabLst>
                <a:tab pos="355600" algn="l"/>
              </a:tabLst>
            </a:pPr>
            <a:r>
              <a:rPr sz="2700" spc="-5" dirty="0">
                <a:latin typeface="Arial"/>
                <a:cs typeface="Arial"/>
              </a:rPr>
              <a:t>classroom student with</a:t>
            </a:r>
            <a:r>
              <a:rPr sz="2700" spc="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dyslexia</a:t>
            </a:r>
            <a:endParaRPr sz="2700">
              <a:latin typeface="Arial"/>
              <a:cs typeface="Arial"/>
            </a:endParaRPr>
          </a:p>
          <a:p>
            <a:pPr marL="355600" marR="5080" indent="-342900">
              <a:lnSpc>
                <a:spcPts val="2920"/>
              </a:lnSpc>
              <a:spcBef>
                <a:spcPts val="690"/>
              </a:spcBef>
              <a:buClr>
                <a:srgbClr val="CCCC99"/>
              </a:buClr>
              <a:buSzPct val="70370"/>
              <a:buFont typeface="Wingdings"/>
              <a:buChar char=""/>
              <a:tabLst>
                <a:tab pos="355600" algn="l"/>
              </a:tabLst>
            </a:pPr>
            <a:r>
              <a:rPr sz="2700" spc="-5" dirty="0">
                <a:latin typeface="Arial"/>
                <a:cs typeface="Arial"/>
              </a:rPr>
              <a:t>retiree with aging-related conditions, managing  personal finances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75"/>
              </a:spcBef>
              <a:buClr>
                <a:srgbClr val="CCCC99"/>
              </a:buClr>
              <a:buSzPct val="70370"/>
              <a:buFont typeface="Wingdings"/>
              <a:buChar char=""/>
              <a:tabLst>
                <a:tab pos="355600" algn="l"/>
              </a:tabLst>
            </a:pPr>
            <a:r>
              <a:rPr sz="2700" spc="-5" dirty="0">
                <a:latin typeface="Arial"/>
                <a:cs typeface="Arial"/>
              </a:rPr>
              <a:t>supermarket assistant with cognitive</a:t>
            </a:r>
            <a:r>
              <a:rPr sz="2700" spc="7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disability</a:t>
            </a:r>
            <a:endParaRPr sz="2700">
              <a:latin typeface="Arial"/>
              <a:cs typeface="Arial"/>
            </a:endParaRPr>
          </a:p>
          <a:p>
            <a:pPr marL="355600" marR="1358265" indent="-342900">
              <a:lnSpc>
                <a:spcPts val="2920"/>
              </a:lnSpc>
              <a:spcBef>
                <a:spcPts val="685"/>
              </a:spcBef>
              <a:buClr>
                <a:srgbClr val="CCCC99"/>
              </a:buClr>
              <a:buSzPct val="70370"/>
              <a:buFont typeface="Wingdings"/>
              <a:buChar char=""/>
              <a:tabLst>
                <a:tab pos="355600" algn="l"/>
              </a:tabLst>
            </a:pPr>
            <a:r>
              <a:rPr sz="2700" spc="-5" dirty="0">
                <a:latin typeface="Arial"/>
                <a:cs typeface="Arial"/>
              </a:rPr>
              <a:t>teenager with deaf-blindness, seeking  entertainment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1088644"/>
            <a:ext cx="689165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/>
              <a:t> Scripts </a:t>
            </a:r>
            <a:r>
              <a:rPr sz="3300" dirty="0"/>
              <a:t>and </a:t>
            </a:r>
            <a:r>
              <a:rPr sz="3300" spc="-5" dirty="0"/>
              <a:t>functional</a:t>
            </a:r>
            <a:r>
              <a:rPr sz="3300" spc="-95" dirty="0"/>
              <a:t> </a:t>
            </a:r>
            <a:r>
              <a:rPr sz="3300" dirty="0"/>
              <a:t>text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932939"/>
            <a:ext cx="7407275" cy="3510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CCCC99"/>
              </a:buClr>
              <a:buSzPct val="69230"/>
              <a:buFont typeface="Wingdings"/>
              <a:buChar char=""/>
              <a:tabLst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Any JavaScript should have </a:t>
            </a:r>
            <a:r>
              <a:rPr sz="2600" spc="35" dirty="0">
                <a:latin typeface="Arial"/>
                <a:cs typeface="Arial"/>
              </a:rPr>
              <a:t>“functional</a:t>
            </a:r>
            <a:r>
              <a:rPr sz="2600" spc="135" dirty="0">
                <a:latin typeface="Arial"/>
                <a:cs typeface="Arial"/>
              </a:rPr>
              <a:t> </a:t>
            </a:r>
            <a:r>
              <a:rPr sz="2600" spc="85" dirty="0">
                <a:latin typeface="Arial"/>
                <a:cs typeface="Arial"/>
              </a:rPr>
              <a:t>text”</a:t>
            </a:r>
            <a:endParaRPr sz="2600">
              <a:latin typeface="Arial"/>
              <a:cs typeface="Arial"/>
            </a:endParaRPr>
          </a:p>
          <a:p>
            <a:pPr marL="755650" marR="876935" lvl="1" indent="-286385">
              <a:lnSpc>
                <a:spcPts val="2620"/>
              </a:lnSpc>
              <a:spcBef>
                <a:spcPts val="645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</a:tabLst>
            </a:pPr>
            <a:r>
              <a:rPr sz="2200" spc="30" dirty="0">
                <a:latin typeface="Arial"/>
                <a:cs typeface="Arial"/>
              </a:rPr>
              <a:t>“Functional </a:t>
            </a:r>
            <a:r>
              <a:rPr sz="2200" spc="70" dirty="0">
                <a:latin typeface="Arial"/>
                <a:cs typeface="Arial"/>
              </a:rPr>
              <a:t>text” </a:t>
            </a:r>
            <a:r>
              <a:rPr sz="2200" dirty="0">
                <a:latin typeface="Arial"/>
                <a:cs typeface="Arial"/>
              </a:rPr>
              <a:t>is text that identifies what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will  happen when a script is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activated.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20"/>
              </a:spcBef>
              <a:buClr>
                <a:srgbClr val="CCCC99"/>
              </a:buClr>
              <a:buSzPct val="69230"/>
              <a:buFont typeface="Wingdings"/>
              <a:buChar char=""/>
              <a:tabLst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How to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Test:</a:t>
            </a:r>
            <a:endParaRPr sz="2600">
              <a:latin typeface="Arial"/>
              <a:cs typeface="Arial"/>
            </a:endParaRPr>
          </a:p>
          <a:p>
            <a:pPr marL="755650" marR="377190" lvl="1" indent="-286385">
              <a:lnSpc>
                <a:spcPct val="100000"/>
              </a:lnSpc>
              <a:spcBef>
                <a:spcPts val="545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</a:tabLst>
            </a:pPr>
            <a:r>
              <a:rPr sz="2200" dirty="0">
                <a:latin typeface="Arial"/>
                <a:cs typeface="Arial"/>
              </a:rPr>
              <a:t>Test JavaScript events without a mouse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(keyboard  only)</a:t>
            </a:r>
            <a:endParaRPr sz="22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530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</a:tabLst>
            </a:pPr>
            <a:r>
              <a:rPr sz="2200" dirty="0">
                <a:latin typeface="Arial"/>
                <a:cs typeface="Arial"/>
              </a:rPr>
              <a:t>Test your site on a screen reader or talking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browser</a:t>
            </a:r>
            <a:endParaRPr sz="2200">
              <a:latin typeface="Arial"/>
              <a:cs typeface="Arial"/>
            </a:endParaRPr>
          </a:p>
          <a:p>
            <a:pPr marL="755650" marR="5080" lvl="1" indent="-286385">
              <a:lnSpc>
                <a:spcPct val="100000"/>
              </a:lnSpc>
              <a:spcBef>
                <a:spcPts val="525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</a:tabLst>
            </a:pPr>
            <a:r>
              <a:rPr sz="2200" dirty="0">
                <a:latin typeface="Arial"/>
                <a:cs typeface="Arial"/>
              </a:rPr>
              <a:t>Turn JavaScript off, test all elements on page being  affected by JavaScript to ensure no information is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lost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1088644"/>
            <a:ext cx="456755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/>
              <a:t> Timed</a:t>
            </a:r>
            <a:r>
              <a:rPr sz="3300" spc="-80" dirty="0"/>
              <a:t> </a:t>
            </a:r>
            <a:r>
              <a:rPr sz="3300" dirty="0"/>
              <a:t>Response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926843"/>
            <a:ext cx="7397750" cy="4322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</a:tabLst>
            </a:pPr>
            <a:r>
              <a:rPr sz="3100" dirty="0">
                <a:latin typeface="Arial"/>
                <a:cs typeface="Arial"/>
              </a:rPr>
              <a:t>When a timed response is required, the  user shall be alerted and given</a:t>
            </a:r>
            <a:r>
              <a:rPr sz="3100" spc="-85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sufficient  time to indicate more time is</a:t>
            </a:r>
            <a:r>
              <a:rPr sz="3100" spc="-50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required.</a:t>
            </a:r>
            <a:endParaRPr sz="3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</a:tabLst>
            </a:pPr>
            <a:r>
              <a:rPr sz="3100" dirty="0">
                <a:latin typeface="Arial"/>
                <a:cs typeface="Arial"/>
              </a:rPr>
              <a:t>How to</a:t>
            </a:r>
            <a:r>
              <a:rPr sz="3100" spc="-5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check:</a:t>
            </a:r>
            <a:endParaRPr sz="3100">
              <a:latin typeface="Arial"/>
              <a:cs typeface="Arial"/>
            </a:endParaRPr>
          </a:p>
          <a:p>
            <a:pPr marL="755650" marR="623570" lvl="1" indent="-286385">
              <a:lnSpc>
                <a:spcPct val="100000"/>
              </a:lnSpc>
              <a:spcBef>
                <a:spcPts val="640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</a:tabLst>
            </a:pPr>
            <a:r>
              <a:rPr sz="2600" spc="-5" dirty="0">
                <a:latin typeface="Arial"/>
                <a:cs typeface="Arial"/>
              </a:rPr>
              <a:t>Manual check - does your page require a  timed response to a</a:t>
            </a:r>
            <a:r>
              <a:rPr sz="2600" spc="3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form?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30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</a:tabLst>
            </a:pPr>
            <a:r>
              <a:rPr sz="3100" dirty="0">
                <a:latin typeface="Arial"/>
                <a:cs typeface="Arial"/>
              </a:rPr>
              <a:t>How to</a:t>
            </a:r>
            <a:r>
              <a:rPr sz="3100" spc="-5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fix:</a:t>
            </a:r>
            <a:endParaRPr sz="3100">
              <a:latin typeface="Arial"/>
              <a:cs typeface="Arial"/>
            </a:endParaRPr>
          </a:p>
          <a:p>
            <a:pPr marL="755650" marR="225425" lvl="1" indent="-286385">
              <a:lnSpc>
                <a:spcPct val="100000"/>
              </a:lnSpc>
              <a:spcBef>
                <a:spcPts val="640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</a:tabLst>
            </a:pPr>
            <a:r>
              <a:rPr sz="2600" spc="-5" dirty="0">
                <a:latin typeface="Arial"/>
                <a:cs typeface="Arial"/>
              </a:rPr>
              <a:t>Your web application must have an alerting  mechanism so users </a:t>
            </a:r>
            <a:r>
              <a:rPr sz="2600" dirty="0">
                <a:latin typeface="Arial"/>
                <a:cs typeface="Arial"/>
              </a:rPr>
              <a:t>can </a:t>
            </a:r>
            <a:r>
              <a:rPr sz="2600" spc="-5" dirty="0">
                <a:latin typeface="Arial"/>
                <a:cs typeface="Arial"/>
              </a:rPr>
              <a:t>request more</a:t>
            </a:r>
            <a:r>
              <a:rPr sz="2600" spc="8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time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1077213"/>
            <a:ext cx="4568190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-5" dirty="0"/>
              <a:t>Now, Check your</a:t>
            </a:r>
            <a:r>
              <a:rPr sz="2900" spc="-25" dirty="0"/>
              <a:t> </a:t>
            </a:r>
            <a:r>
              <a:rPr sz="2900" spc="-5" dirty="0"/>
              <a:t>work</a:t>
            </a:r>
            <a:endParaRPr sz="29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64490" indent="-342900">
              <a:lnSpc>
                <a:spcPct val="100000"/>
              </a:lnSpc>
              <a:spcBef>
                <a:spcPts val="340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364490" algn="l"/>
              </a:tabLst>
            </a:pPr>
            <a:r>
              <a:rPr spc="-5" dirty="0"/>
              <a:t>No </a:t>
            </a:r>
            <a:r>
              <a:rPr dirty="0"/>
              <a:t>tool </a:t>
            </a:r>
            <a:r>
              <a:rPr spc="-5" dirty="0"/>
              <a:t>can test all Web standards</a:t>
            </a:r>
            <a:r>
              <a:rPr spc="-15" dirty="0"/>
              <a:t> </a:t>
            </a:r>
            <a:r>
              <a:rPr spc="-5" dirty="0"/>
              <a:t>automatically</a:t>
            </a:r>
          </a:p>
          <a:p>
            <a:pPr marL="364490" indent="-342900">
              <a:lnSpc>
                <a:spcPct val="100000"/>
              </a:lnSpc>
              <a:spcBef>
                <a:spcPts val="240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364490" algn="l"/>
              </a:tabLst>
            </a:pPr>
            <a:r>
              <a:rPr spc="-5" dirty="0"/>
              <a:t>A list of tools available at:</a:t>
            </a:r>
            <a:r>
              <a:rPr spc="85" dirty="0">
                <a:solidFill>
                  <a:srgbClr val="99CC00"/>
                </a:solidFill>
              </a:rPr>
              <a:t> </a:t>
            </a:r>
            <a:r>
              <a:rPr u="heavy" spc="-5" dirty="0">
                <a:solidFill>
                  <a:srgbClr val="99CC00"/>
                </a:solidFill>
                <a:uFill>
                  <a:solidFill>
                    <a:srgbClr val="99CC00"/>
                  </a:solidFill>
                </a:uFill>
                <a:hlinkClick r:id="rId2"/>
              </a:rPr>
              <a:t>http://www.w3.org/WAI/RC/tools/complete</a:t>
            </a:r>
          </a:p>
          <a:p>
            <a:pPr marL="364490" marR="178435" indent="-342900">
              <a:lnSpc>
                <a:spcPts val="1920"/>
              </a:lnSpc>
              <a:spcBef>
                <a:spcPts val="464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364490" algn="l"/>
              </a:tabLst>
            </a:pPr>
            <a:r>
              <a:rPr spc="-5" dirty="0"/>
              <a:t>Verification requires use of automated checkers, assistive technology  and manual</a:t>
            </a:r>
            <a:r>
              <a:rPr dirty="0"/>
              <a:t> </a:t>
            </a:r>
            <a:r>
              <a:rPr spc="-5" dirty="0"/>
              <a:t>checks</a:t>
            </a:r>
          </a:p>
          <a:p>
            <a:pPr marL="764540" lvl="1" indent="-285750">
              <a:lnSpc>
                <a:spcPct val="100000"/>
              </a:lnSpc>
              <a:spcBef>
                <a:spcPts val="20"/>
              </a:spcBef>
              <a:buClr>
                <a:srgbClr val="96CDCC"/>
              </a:buClr>
              <a:buSzPct val="150000"/>
              <a:buChar char="•"/>
              <a:tabLst>
                <a:tab pos="763905" algn="l"/>
                <a:tab pos="764540" algn="l"/>
              </a:tabLst>
            </a:pPr>
            <a:r>
              <a:rPr sz="1800" dirty="0">
                <a:latin typeface="Arial"/>
                <a:cs typeface="Arial"/>
              </a:rPr>
              <a:t>First </a:t>
            </a:r>
            <a:r>
              <a:rPr sz="1800" spc="-5" dirty="0">
                <a:latin typeface="Arial"/>
                <a:cs typeface="Arial"/>
              </a:rPr>
              <a:t>run an automated checking tool and </a:t>
            </a:r>
            <a:r>
              <a:rPr sz="1800" dirty="0">
                <a:latin typeface="Arial"/>
                <a:cs typeface="Arial"/>
              </a:rPr>
              <a:t>fix </a:t>
            </a:r>
            <a:r>
              <a:rPr sz="1800" spc="-5" dirty="0">
                <a:latin typeface="Arial"/>
                <a:cs typeface="Arial"/>
              </a:rPr>
              <a:t>any errors identified in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reports</a:t>
            </a:r>
            <a:endParaRPr sz="1800">
              <a:latin typeface="Arial"/>
              <a:cs typeface="Arial"/>
            </a:endParaRPr>
          </a:p>
          <a:p>
            <a:pPr marL="764540" lvl="1" indent="-285750">
              <a:lnSpc>
                <a:spcPct val="100000"/>
              </a:lnSpc>
              <a:buClr>
                <a:srgbClr val="96CDCC"/>
              </a:buClr>
              <a:buSzPct val="150000"/>
              <a:buChar char="•"/>
              <a:tabLst>
                <a:tab pos="763905" algn="l"/>
                <a:tab pos="764540" algn="l"/>
              </a:tabLst>
            </a:pPr>
            <a:r>
              <a:rPr sz="1800" spc="-5" dirty="0">
                <a:latin typeface="Arial"/>
                <a:cs typeface="Arial"/>
              </a:rPr>
              <a:t>Listen with assistive technology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ensure </a:t>
            </a:r>
            <a:r>
              <a:rPr sz="1800" dirty="0">
                <a:latin typeface="Arial"/>
                <a:cs typeface="Arial"/>
              </a:rPr>
              <a:t>the site </a:t>
            </a:r>
            <a:r>
              <a:rPr sz="1800" spc="-5" dirty="0">
                <a:latin typeface="Arial"/>
                <a:cs typeface="Arial"/>
              </a:rPr>
              <a:t>is accessible and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usable</a:t>
            </a:r>
            <a:endParaRPr sz="1800">
              <a:latin typeface="Arial"/>
              <a:cs typeface="Arial"/>
            </a:endParaRPr>
          </a:p>
          <a:p>
            <a:pPr marL="1164590" lvl="2" indent="-228600">
              <a:lnSpc>
                <a:spcPct val="100000"/>
              </a:lnSpc>
              <a:buSzPct val="150000"/>
              <a:buChar char="•"/>
              <a:tabLst>
                <a:tab pos="1164590" algn="l"/>
              </a:tabLst>
            </a:pPr>
            <a:r>
              <a:rPr sz="1800" spc="-5" dirty="0">
                <a:latin typeface="Arial"/>
                <a:cs typeface="Arial"/>
              </a:rPr>
              <a:t>Logon pages, </a:t>
            </a:r>
            <a:r>
              <a:rPr sz="1800" dirty="0">
                <a:latin typeface="Arial"/>
                <a:cs typeface="Arial"/>
              </a:rPr>
              <a:t>templates,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navigation</a:t>
            </a:r>
            <a:endParaRPr sz="1800">
              <a:latin typeface="Arial"/>
              <a:cs typeface="Arial"/>
            </a:endParaRPr>
          </a:p>
          <a:p>
            <a:pPr marL="1164590" lvl="2" indent="-228600">
              <a:lnSpc>
                <a:spcPct val="100000"/>
              </a:lnSpc>
              <a:buSzPct val="150000"/>
              <a:buChar char="•"/>
              <a:tabLst>
                <a:tab pos="1164590" algn="l"/>
              </a:tabLst>
            </a:pPr>
            <a:r>
              <a:rPr sz="1800" spc="-5" dirty="0">
                <a:latin typeface="Arial"/>
                <a:cs typeface="Arial"/>
              </a:rPr>
              <a:t>Pages with data </a:t>
            </a:r>
            <a:r>
              <a:rPr sz="1800" dirty="0">
                <a:latin typeface="Arial"/>
                <a:cs typeface="Arial"/>
              </a:rPr>
              <a:t>tables, forms </a:t>
            </a:r>
            <a:r>
              <a:rPr sz="1800" spc="-5" dirty="0">
                <a:latin typeface="Arial"/>
                <a:cs typeface="Arial"/>
              </a:rPr>
              <a:t>and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multimedia</a:t>
            </a:r>
            <a:endParaRPr sz="1800">
              <a:latin typeface="Arial"/>
              <a:cs typeface="Arial"/>
            </a:endParaRPr>
          </a:p>
          <a:p>
            <a:pPr marL="764540" lvl="1" indent="-285750">
              <a:lnSpc>
                <a:spcPct val="100000"/>
              </a:lnSpc>
              <a:spcBef>
                <a:spcPts val="5"/>
              </a:spcBef>
              <a:buClr>
                <a:srgbClr val="96CDCC"/>
              </a:buClr>
              <a:buSzPct val="150000"/>
              <a:buChar char="•"/>
              <a:tabLst>
                <a:tab pos="763905" algn="l"/>
                <a:tab pos="764540" algn="l"/>
              </a:tabLst>
            </a:pPr>
            <a:r>
              <a:rPr sz="1800" dirty="0">
                <a:latin typeface="Arial"/>
                <a:cs typeface="Arial"/>
              </a:rPr>
              <a:t>Verify </a:t>
            </a:r>
            <a:r>
              <a:rPr sz="1800" spc="-5" dirty="0">
                <a:latin typeface="Arial"/>
                <a:cs typeface="Arial"/>
              </a:rPr>
              <a:t>keyboard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access</a:t>
            </a:r>
            <a:endParaRPr sz="1800">
              <a:latin typeface="Arial"/>
              <a:cs typeface="Arial"/>
            </a:endParaRPr>
          </a:p>
          <a:p>
            <a:pPr marL="1164590" lvl="2" indent="-228600">
              <a:lnSpc>
                <a:spcPct val="100000"/>
              </a:lnSpc>
              <a:buSzPct val="150000"/>
              <a:buChar char="•"/>
              <a:tabLst>
                <a:tab pos="1164590" algn="l"/>
              </a:tabLst>
            </a:pPr>
            <a:r>
              <a:rPr sz="1800" dirty="0">
                <a:latin typeface="Arial"/>
                <a:cs typeface="Arial"/>
              </a:rPr>
              <a:t>F6 </a:t>
            </a:r>
            <a:r>
              <a:rPr sz="1800" spc="-5" dirty="0">
                <a:latin typeface="Arial"/>
                <a:cs typeface="Arial"/>
              </a:rPr>
              <a:t>to </a:t>
            </a:r>
            <a:r>
              <a:rPr sz="1800" dirty="0">
                <a:latin typeface="Arial"/>
                <a:cs typeface="Arial"/>
              </a:rPr>
              <a:t>frames</a:t>
            </a:r>
            <a:endParaRPr sz="1800">
              <a:latin typeface="Arial"/>
              <a:cs typeface="Arial"/>
            </a:endParaRPr>
          </a:p>
          <a:p>
            <a:pPr marL="1164590" lvl="2" indent="-228600">
              <a:lnSpc>
                <a:spcPct val="100000"/>
              </a:lnSpc>
              <a:buSzPct val="150000"/>
              <a:buChar char="•"/>
              <a:tabLst>
                <a:tab pos="1164590" algn="l"/>
              </a:tabLst>
            </a:pPr>
            <a:r>
              <a:rPr sz="1800" dirty="0">
                <a:latin typeface="Arial"/>
                <a:cs typeface="Arial"/>
              </a:rPr>
              <a:t>Tab to </a:t>
            </a:r>
            <a:r>
              <a:rPr sz="1800" spc="-5" dirty="0">
                <a:latin typeface="Arial"/>
                <a:cs typeface="Arial"/>
              </a:rPr>
              <a:t>links and controls </a:t>
            </a:r>
            <a:r>
              <a:rPr sz="1800" dirty="0">
                <a:latin typeface="Arial"/>
                <a:cs typeface="Arial"/>
              </a:rPr>
              <a:t>(e.g. form </a:t>
            </a:r>
            <a:r>
              <a:rPr sz="1800" spc="-5" dirty="0">
                <a:latin typeface="Arial"/>
                <a:cs typeface="Arial"/>
              </a:rPr>
              <a:t>input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fields)</a:t>
            </a:r>
            <a:endParaRPr sz="1800">
              <a:latin typeface="Arial"/>
              <a:cs typeface="Arial"/>
            </a:endParaRPr>
          </a:p>
          <a:p>
            <a:pPr marL="1164590" lvl="2" indent="-228600">
              <a:lnSpc>
                <a:spcPct val="100000"/>
              </a:lnSpc>
              <a:buSzPct val="150000"/>
              <a:buChar char="•"/>
              <a:tabLst>
                <a:tab pos="1164590" algn="l"/>
              </a:tabLst>
            </a:pPr>
            <a:r>
              <a:rPr sz="1800" spc="-5" dirty="0">
                <a:latin typeface="Arial"/>
                <a:cs typeface="Arial"/>
              </a:rPr>
              <a:t>JavaScript keyboard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access</a:t>
            </a:r>
            <a:endParaRPr sz="1800">
              <a:latin typeface="Arial"/>
              <a:cs typeface="Arial"/>
            </a:endParaRPr>
          </a:p>
          <a:p>
            <a:pPr marL="764540" lvl="1" indent="-285750">
              <a:lnSpc>
                <a:spcPct val="100000"/>
              </a:lnSpc>
              <a:buClr>
                <a:srgbClr val="96CDCC"/>
              </a:buClr>
              <a:buSzPct val="150000"/>
              <a:buChar char="•"/>
              <a:tabLst>
                <a:tab pos="763905" algn="l"/>
                <a:tab pos="764540" algn="l"/>
              </a:tabLst>
            </a:pPr>
            <a:r>
              <a:rPr sz="1800" spc="-5" dirty="0">
                <a:latin typeface="Arial"/>
                <a:cs typeface="Arial"/>
              </a:rPr>
              <a:t>Additional manual </a:t>
            </a:r>
            <a:r>
              <a:rPr sz="1800" dirty="0">
                <a:latin typeface="Arial"/>
                <a:cs typeface="Arial"/>
              </a:rPr>
              <a:t>checks for </a:t>
            </a:r>
            <a:r>
              <a:rPr sz="1800" spc="-5" dirty="0">
                <a:latin typeface="Arial"/>
                <a:cs typeface="Arial"/>
              </a:rPr>
              <a:t>some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standards</a:t>
            </a:r>
            <a:endParaRPr sz="1800">
              <a:latin typeface="Arial"/>
              <a:cs typeface="Arial"/>
            </a:endParaRPr>
          </a:p>
          <a:p>
            <a:pPr marL="1164590" lvl="2" indent="-228600">
              <a:lnSpc>
                <a:spcPct val="100000"/>
              </a:lnSpc>
              <a:buSzPct val="150000"/>
              <a:buChar char="•"/>
              <a:tabLst>
                <a:tab pos="1164590" algn="l"/>
              </a:tabLst>
            </a:pPr>
            <a:r>
              <a:rPr sz="1800" spc="-5" dirty="0">
                <a:latin typeface="Arial"/>
                <a:cs typeface="Arial"/>
              </a:rPr>
              <a:t>JavaScript</a:t>
            </a:r>
            <a:endParaRPr sz="1800">
              <a:latin typeface="Arial"/>
              <a:cs typeface="Arial"/>
            </a:endParaRPr>
          </a:p>
          <a:p>
            <a:pPr marL="1164590" lvl="2" indent="-228600">
              <a:lnSpc>
                <a:spcPct val="100000"/>
              </a:lnSpc>
              <a:buSzPct val="150000"/>
              <a:buChar char="•"/>
              <a:tabLst>
                <a:tab pos="1164590" algn="l"/>
              </a:tabLst>
            </a:pPr>
            <a:r>
              <a:rPr sz="1800" spc="-5" dirty="0">
                <a:latin typeface="Arial"/>
                <a:cs typeface="Arial"/>
              </a:rPr>
              <a:t>Color</a:t>
            </a:r>
            <a:endParaRPr sz="1800">
              <a:latin typeface="Arial"/>
              <a:cs typeface="Arial"/>
            </a:endParaRPr>
          </a:p>
          <a:p>
            <a:pPr marL="1164590" lvl="2" indent="-228600">
              <a:lnSpc>
                <a:spcPct val="100000"/>
              </a:lnSpc>
              <a:buSzPct val="150000"/>
              <a:buChar char="•"/>
              <a:tabLst>
                <a:tab pos="1164590" algn="l"/>
              </a:tabLst>
            </a:pPr>
            <a:r>
              <a:rPr sz="1800" spc="-5" dirty="0">
                <a:latin typeface="Arial"/>
                <a:cs typeface="Arial"/>
              </a:rPr>
              <a:t>Multimedia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1088644"/>
            <a:ext cx="47510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/>
              <a:t>Always ask</a:t>
            </a:r>
            <a:r>
              <a:rPr sz="3300" spc="-114" dirty="0"/>
              <a:t> </a:t>
            </a:r>
            <a:r>
              <a:rPr sz="3300" dirty="0"/>
              <a:t>yourself: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840739" y="1926843"/>
            <a:ext cx="6763384" cy="267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69240" indent="-342900">
              <a:lnSpc>
                <a:spcPct val="100000"/>
              </a:lnSpc>
              <a:spcBef>
                <a:spcPts val="100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</a:tabLst>
            </a:pPr>
            <a:r>
              <a:rPr sz="3100" dirty="0">
                <a:latin typeface="Arial"/>
                <a:cs typeface="Arial"/>
              </a:rPr>
              <a:t>Can all information be accessed</a:t>
            </a:r>
            <a:r>
              <a:rPr sz="3100" spc="-95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by  every</a:t>
            </a:r>
            <a:r>
              <a:rPr sz="3100" spc="-5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user?</a:t>
            </a:r>
            <a:endParaRPr sz="3100">
              <a:latin typeface="Arial"/>
              <a:cs typeface="Arial"/>
            </a:endParaRPr>
          </a:p>
          <a:p>
            <a:pPr marL="12700" marR="309880">
              <a:lnSpc>
                <a:spcPct val="120000"/>
              </a:lnSpc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</a:tabLst>
            </a:pPr>
            <a:r>
              <a:rPr sz="3100" dirty="0">
                <a:latin typeface="Arial"/>
                <a:cs typeface="Arial"/>
              </a:rPr>
              <a:t>Can all information be</a:t>
            </a:r>
            <a:r>
              <a:rPr sz="3100" spc="-80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searchable?  and:</a:t>
            </a:r>
            <a:endParaRPr sz="3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</a:tabLst>
            </a:pPr>
            <a:r>
              <a:rPr sz="3100" dirty="0">
                <a:latin typeface="Arial"/>
                <a:cs typeface="Arial"/>
              </a:rPr>
              <a:t>Have I added necessary</a:t>
            </a:r>
            <a:r>
              <a:rPr sz="3100" spc="-75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comments?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1088644"/>
            <a:ext cx="272605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/>
              <a:t>Useful</a:t>
            </a:r>
            <a:r>
              <a:rPr sz="3300" spc="-90" dirty="0"/>
              <a:t> </a:t>
            </a:r>
            <a:r>
              <a:rPr sz="3300" dirty="0"/>
              <a:t>links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840739" y="1926843"/>
            <a:ext cx="6544945" cy="4130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430655" indent="-342900">
              <a:lnSpc>
                <a:spcPct val="100000"/>
              </a:lnSpc>
              <a:spcBef>
                <a:spcPts val="100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</a:tabLst>
            </a:pPr>
            <a:r>
              <a:rPr sz="3100" dirty="0">
                <a:latin typeface="Arial"/>
                <a:cs typeface="Arial"/>
              </a:rPr>
              <a:t>WCAG Standards - </a:t>
            </a:r>
            <a:r>
              <a:rPr sz="3100" u="heavy" dirty="0">
                <a:solidFill>
                  <a:srgbClr val="99CC00"/>
                </a:solidFill>
                <a:uFill>
                  <a:solidFill>
                    <a:srgbClr val="99CC00"/>
                  </a:solidFill>
                </a:uFill>
                <a:latin typeface="Arial"/>
                <a:cs typeface="Arial"/>
              </a:rPr>
              <a:t> </a:t>
            </a:r>
            <a:r>
              <a:rPr sz="3100" u="heavy" dirty="0">
                <a:solidFill>
                  <a:srgbClr val="99CC00"/>
                </a:solidFill>
                <a:uFill>
                  <a:solidFill>
                    <a:srgbClr val="99CC00"/>
                  </a:solidFill>
                </a:uFill>
                <a:latin typeface="Arial"/>
                <a:cs typeface="Arial"/>
                <a:hlinkClick r:id="rId2"/>
              </a:rPr>
              <a:t>htt</a:t>
            </a:r>
            <a:r>
              <a:rPr sz="3100" u="heavy" spc="5" dirty="0">
                <a:solidFill>
                  <a:srgbClr val="99CC00"/>
                </a:solidFill>
                <a:uFill>
                  <a:solidFill>
                    <a:srgbClr val="99CC00"/>
                  </a:solidFill>
                </a:uFill>
                <a:latin typeface="Arial"/>
                <a:cs typeface="Arial"/>
                <a:hlinkClick r:id="rId2"/>
              </a:rPr>
              <a:t>p</a:t>
            </a:r>
            <a:r>
              <a:rPr sz="3100" u="heavy" dirty="0">
                <a:solidFill>
                  <a:srgbClr val="99CC00"/>
                </a:solidFill>
                <a:uFill>
                  <a:solidFill>
                    <a:srgbClr val="99CC00"/>
                  </a:solidFill>
                </a:uFill>
                <a:latin typeface="Arial"/>
                <a:cs typeface="Arial"/>
                <a:hlinkClick r:id="rId2"/>
              </a:rPr>
              <a:t>://www.w3.org/TR/WA</a:t>
            </a:r>
            <a:r>
              <a:rPr sz="3100" u="heavy" spc="-10" dirty="0">
                <a:solidFill>
                  <a:srgbClr val="99CC00"/>
                </a:solidFill>
                <a:uFill>
                  <a:solidFill>
                    <a:srgbClr val="99CC00"/>
                  </a:solidFill>
                </a:uFill>
                <a:latin typeface="Arial"/>
                <a:cs typeface="Arial"/>
                <a:hlinkClick r:id="rId2"/>
              </a:rPr>
              <a:t>I</a:t>
            </a:r>
            <a:r>
              <a:rPr sz="3100" u="heavy" dirty="0">
                <a:solidFill>
                  <a:srgbClr val="99CC00"/>
                </a:solidFill>
                <a:uFill>
                  <a:solidFill>
                    <a:srgbClr val="99CC00"/>
                  </a:solidFill>
                </a:uFill>
                <a:latin typeface="Arial"/>
                <a:cs typeface="Arial"/>
                <a:hlinkClick r:id="rId2"/>
              </a:rPr>
              <a:t>- </a:t>
            </a:r>
            <a:r>
              <a:rPr sz="3100" dirty="0">
                <a:solidFill>
                  <a:srgbClr val="99CC00"/>
                </a:solidFill>
                <a:latin typeface="Arial"/>
                <a:cs typeface="Arial"/>
                <a:hlinkClick r:id="rId2"/>
              </a:rPr>
              <a:t> </a:t>
            </a:r>
            <a:r>
              <a:rPr sz="3100" u="heavy" spc="-5" dirty="0">
                <a:solidFill>
                  <a:srgbClr val="99CC00"/>
                </a:solidFill>
                <a:uFill>
                  <a:solidFill>
                    <a:srgbClr val="99CC00"/>
                  </a:solidFill>
                </a:uFill>
                <a:latin typeface="Arial"/>
                <a:cs typeface="Arial"/>
                <a:hlinkClick r:id="rId2"/>
              </a:rPr>
              <a:t>WEBCONTENT/</a:t>
            </a: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"/>
            </a:pPr>
            <a:endParaRPr sz="45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</a:tabLst>
            </a:pPr>
            <a:r>
              <a:rPr sz="3100" dirty="0">
                <a:latin typeface="Arial"/>
                <a:cs typeface="Arial"/>
              </a:rPr>
              <a:t>Web Standards Project: </a:t>
            </a:r>
            <a:r>
              <a:rPr sz="3100" u="heavy" dirty="0">
                <a:solidFill>
                  <a:srgbClr val="99CC00"/>
                </a:solidFill>
                <a:uFill>
                  <a:solidFill>
                    <a:srgbClr val="99CC00"/>
                  </a:solidFill>
                </a:uFill>
                <a:latin typeface="Arial"/>
                <a:cs typeface="Arial"/>
              </a:rPr>
              <a:t> </a:t>
            </a:r>
            <a:r>
              <a:rPr sz="3100" u="heavy" dirty="0">
                <a:solidFill>
                  <a:srgbClr val="99CC00"/>
                </a:solidFill>
                <a:uFill>
                  <a:solidFill>
                    <a:srgbClr val="99CC00"/>
                  </a:solidFill>
                </a:uFill>
                <a:latin typeface="Arial"/>
                <a:cs typeface="Arial"/>
                <a:hlinkClick r:id="rId3"/>
              </a:rPr>
              <a:t>htt</a:t>
            </a:r>
            <a:r>
              <a:rPr sz="3100" u="heavy" spc="5" dirty="0">
                <a:solidFill>
                  <a:srgbClr val="99CC00"/>
                </a:solidFill>
                <a:uFill>
                  <a:solidFill>
                    <a:srgbClr val="99CC00"/>
                  </a:solidFill>
                </a:uFill>
                <a:latin typeface="Arial"/>
                <a:cs typeface="Arial"/>
                <a:hlinkClick r:id="rId3"/>
              </a:rPr>
              <a:t>p</a:t>
            </a:r>
            <a:r>
              <a:rPr sz="3100" u="heavy" dirty="0">
                <a:solidFill>
                  <a:srgbClr val="99CC00"/>
                </a:solidFill>
                <a:uFill>
                  <a:solidFill>
                    <a:srgbClr val="99CC00"/>
                  </a:solidFill>
                </a:uFill>
                <a:latin typeface="Arial"/>
                <a:cs typeface="Arial"/>
                <a:hlinkClick r:id="rId3"/>
              </a:rPr>
              <a:t>://www.webstandards.org/</a:t>
            </a:r>
            <a:r>
              <a:rPr sz="3100" u="heavy" spc="5" dirty="0">
                <a:solidFill>
                  <a:srgbClr val="99CC00"/>
                </a:solidFill>
                <a:uFill>
                  <a:solidFill>
                    <a:srgbClr val="99CC00"/>
                  </a:solidFill>
                </a:uFill>
                <a:latin typeface="Arial"/>
                <a:cs typeface="Arial"/>
                <a:hlinkClick r:id="rId3"/>
              </a:rPr>
              <a:t>l</a:t>
            </a:r>
            <a:r>
              <a:rPr sz="3100" u="heavy" dirty="0">
                <a:solidFill>
                  <a:srgbClr val="99CC00"/>
                </a:solidFill>
                <a:uFill>
                  <a:solidFill>
                    <a:srgbClr val="99CC00"/>
                  </a:solidFill>
                </a:uFill>
                <a:latin typeface="Arial"/>
                <a:cs typeface="Arial"/>
                <a:hlinkClick r:id="rId3"/>
              </a:rPr>
              <a:t>earn/</a:t>
            </a: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"/>
            </a:pPr>
            <a:endParaRPr sz="44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CCCC99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WebAIM -</a:t>
            </a:r>
            <a:r>
              <a:rPr sz="2800" spc="-25" dirty="0">
                <a:solidFill>
                  <a:srgbClr val="99CC00"/>
                </a:solidFill>
                <a:latin typeface="Arial"/>
                <a:cs typeface="Arial"/>
              </a:rPr>
              <a:t> </a:t>
            </a:r>
            <a:r>
              <a:rPr sz="2800" u="heavy" dirty="0">
                <a:solidFill>
                  <a:srgbClr val="99CC00"/>
                </a:solidFill>
                <a:uFill>
                  <a:solidFill>
                    <a:srgbClr val="99CC00"/>
                  </a:solidFill>
                </a:uFill>
                <a:latin typeface="Arial"/>
                <a:cs typeface="Arial"/>
                <a:hlinkClick r:id="rId4"/>
              </a:rPr>
              <a:t>http://www.webaim.org/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59536"/>
            <a:ext cx="819658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91505" algn="l"/>
              </a:tabLst>
            </a:pPr>
            <a:r>
              <a:rPr sz="3300" dirty="0"/>
              <a:t>What</a:t>
            </a:r>
            <a:r>
              <a:rPr sz="3300" spc="-15" dirty="0"/>
              <a:t> </a:t>
            </a:r>
            <a:r>
              <a:rPr sz="3300" dirty="0"/>
              <a:t>do</a:t>
            </a:r>
            <a:r>
              <a:rPr sz="3300" spc="-5" dirty="0"/>
              <a:t> </a:t>
            </a:r>
            <a:r>
              <a:rPr sz="3300" dirty="0"/>
              <a:t>these</a:t>
            </a:r>
            <a:r>
              <a:rPr sz="3300" spc="-20" dirty="0"/>
              <a:t> </a:t>
            </a:r>
            <a:r>
              <a:rPr sz="3300" dirty="0"/>
              <a:t>means</a:t>
            </a:r>
            <a:r>
              <a:rPr sz="3300" spc="-25" dirty="0"/>
              <a:t> </a:t>
            </a:r>
            <a:r>
              <a:rPr sz="3300" dirty="0"/>
              <a:t>to	designe</a:t>
            </a:r>
            <a:r>
              <a:rPr sz="3300" spc="-10" dirty="0"/>
              <a:t>r</a:t>
            </a:r>
            <a:r>
              <a:rPr sz="3300" dirty="0"/>
              <a:t>s?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840739" y="1926843"/>
            <a:ext cx="6542405" cy="2955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</a:tabLst>
            </a:pPr>
            <a:r>
              <a:rPr sz="3100" dirty="0">
                <a:latin typeface="Arial"/>
                <a:cs typeface="Arial"/>
              </a:rPr>
              <a:t>Disability accommodations must</a:t>
            </a:r>
            <a:r>
              <a:rPr sz="3100" spc="-90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be  provided quickly and </a:t>
            </a:r>
            <a:r>
              <a:rPr sz="3100" b="1" dirty="0">
                <a:latin typeface="Arial"/>
                <a:cs typeface="Arial"/>
              </a:rPr>
              <a:t>as</a:t>
            </a:r>
            <a:r>
              <a:rPr sz="3100" b="1" spc="-40" dirty="0">
                <a:latin typeface="Arial"/>
                <a:cs typeface="Arial"/>
              </a:rPr>
              <a:t> </a:t>
            </a:r>
            <a:r>
              <a:rPr sz="3100" b="1" dirty="0">
                <a:latin typeface="Arial"/>
                <a:cs typeface="Arial"/>
              </a:rPr>
              <a:t>needed</a:t>
            </a:r>
            <a:endParaRPr sz="3100">
              <a:latin typeface="Arial"/>
              <a:cs typeface="Arial"/>
            </a:endParaRPr>
          </a:p>
          <a:p>
            <a:pPr marL="355600" marR="772160" indent="-342900">
              <a:lnSpc>
                <a:spcPct val="10000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</a:tabLst>
            </a:pPr>
            <a:r>
              <a:rPr sz="3100" dirty="0">
                <a:latin typeface="Arial"/>
                <a:cs typeface="Arial"/>
              </a:rPr>
              <a:t>Technology, web sites and</a:t>
            </a:r>
            <a:r>
              <a:rPr sz="3100" spc="-110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any  electronic documents must be  accessible</a:t>
            </a:r>
            <a:endParaRPr sz="31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3100" b="1" dirty="0">
                <a:latin typeface="Arial"/>
                <a:cs typeface="Arial"/>
              </a:rPr>
              <a:t>from their inception, not ad</a:t>
            </a:r>
            <a:r>
              <a:rPr sz="3100" b="1" spc="-80" dirty="0">
                <a:latin typeface="Arial"/>
                <a:cs typeface="Arial"/>
              </a:rPr>
              <a:t> </a:t>
            </a:r>
            <a:r>
              <a:rPr sz="3100" b="1" dirty="0">
                <a:latin typeface="Arial"/>
                <a:cs typeface="Arial"/>
              </a:rPr>
              <a:t>hoc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1088644"/>
            <a:ext cx="193548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/>
              <a:t>Benefits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840739" y="1929130"/>
            <a:ext cx="7388859" cy="4248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37185" indent="-342900">
              <a:lnSpc>
                <a:spcPct val="100000"/>
              </a:lnSpc>
              <a:spcBef>
                <a:spcPts val="95"/>
              </a:spcBef>
              <a:buClr>
                <a:srgbClr val="CCCC99"/>
              </a:buClr>
              <a:buSzPct val="69230"/>
              <a:buFont typeface="Wingdings"/>
              <a:buChar char=""/>
              <a:tabLst>
                <a:tab pos="355600" algn="l"/>
              </a:tabLst>
            </a:pPr>
            <a:r>
              <a:rPr sz="2600" i="1" spc="-5" dirty="0">
                <a:latin typeface="Arial"/>
                <a:cs typeface="Arial"/>
              </a:rPr>
              <a:t>Scalability</a:t>
            </a:r>
            <a:r>
              <a:rPr sz="2600" spc="-5" dirty="0">
                <a:latin typeface="Arial"/>
                <a:cs typeface="Arial"/>
              </a:rPr>
              <a:t>: do it once rather than coordinating  accommodations each and every</a:t>
            </a:r>
            <a:r>
              <a:rPr sz="2600" spc="8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time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Clr>
                <a:srgbClr val="CCCC99"/>
              </a:buClr>
              <a:buSzPct val="69230"/>
              <a:buFont typeface="Wingdings"/>
              <a:buChar char=""/>
              <a:tabLst>
                <a:tab pos="355600" algn="l"/>
              </a:tabLst>
            </a:pPr>
            <a:r>
              <a:rPr sz="2600" i="1" spc="-5" dirty="0">
                <a:latin typeface="Arial"/>
                <a:cs typeface="Arial"/>
              </a:rPr>
              <a:t>Reduces cost </a:t>
            </a:r>
            <a:r>
              <a:rPr sz="2600" spc="-5" dirty="0">
                <a:latin typeface="Arial"/>
                <a:cs typeface="Arial"/>
              </a:rPr>
              <a:t>for</a:t>
            </a:r>
            <a:r>
              <a:rPr sz="2600" spc="2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retrofitting</a:t>
            </a:r>
            <a:endParaRPr sz="2600">
              <a:latin typeface="Arial"/>
              <a:cs typeface="Arial"/>
            </a:endParaRPr>
          </a:p>
          <a:p>
            <a:pPr marL="355600" marR="723265" indent="-342900">
              <a:lnSpc>
                <a:spcPct val="100000"/>
              </a:lnSpc>
              <a:spcBef>
                <a:spcPts val="625"/>
              </a:spcBef>
              <a:buClr>
                <a:srgbClr val="CCCC99"/>
              </a:buClr>
              <a:buSzPct val="69230"/>
              <a:buFont typeface="Wingdings"/>
              <a:buChar char=""/>
              <a:tabLst>
                <a:tab pos="355600" algn="l"/>
              </a:tabLst>
            </a:pPr>
            <a:r>
              <a:rPr sz="2600" i="1" spc="-5" dirty="0">
                <a:latin typeface="Arial"/>
                <a:cs typeface="Arial"/>
              </a:rPr>
              <a:t>Greater return on </a:t>
            </a:r>
            <a:r>
              <a:rPr sz="2600" i="1" dirty="0">
                <a:latin typeface="Arial"/>
                <a:cs typeface="Arial"/>
              </a:rPr>
              <a:t>investment</a:t>
            </a:r>
            <a:r>
              <a:rPr sz="2600" dirty="0">
                <a:latin typeface="Arial"/>
                <a:cs typeface="Arial"/>
              </a:rPr>
              <a:t>: </a:t>
            </a:r>
            <a:r>
              <a:rPr sz="2600" spc="-5" dirty="0">
                <a:latin typeface="Arial"/>
                <a:cs typeface="Arial"/>
              </a:rPr>
              <a:t>non-disabled  students will benefit </a:t>
            </a:r>
            <a:r>
              <a:rPr sz="2600" dirty="0">
                <a:latin typeface="Arial"/>
                <a:cs typeface="Arial"/>
              </a:rPr>
              <a:t>from </a:t>
            </a:r>
            <a:r>
              <a:rPr sz="2600" spc="-5" dirty="0">
                <a:latin typeface="Arial"/>
                <a:cs typeface="Arial"/>
              </a:rPr>
              <a:t>universal</a:t>
            </a:r>
            <a:r>
              <a:rPr sz="2600" spc="9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design</a:t>
            </a:r>
            <a:endParaRPr sz="26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545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</a:tabLst>
            </a:pPr>
            <a:r>
              <a:rPr sz="2200" dirty="0">
                <a:latin typeface="Arial"/>
                <a:cs typeface="Arial"/>
              </a:rPr>
              <a:t>Universal Design = Access for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All</a:t>
            </a:r>
            <a:endParaRPr sz="22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530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</a:tabLst>
            </a:pPr>
            <a:r>
              <a:rPr sz="2200" dirty="0">
                <a:latin typeface="Arial"/>
                <a:cs typeface="Arial"/>
              </a:rPr>
              <a:t>Multiple means of access to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information</a:t>
            </a:r>
            <a:endParaRPr sz="22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550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</a:tabLst>
            </a:pPr>
            <a:r>
              <a:rPr sz="2200" dirty="0">
                <a:latin typeface="Arial"/>
                <a:cs typeface="Arial"/>
              </a:rPr>
              <a:t>Way to reach </a:t>
            </a:r>
            <a:r>
              <a:rPr sz="2200" spc="45" dirty="0">
                <a:latin typeface="Arial"/>
                <a:cs typeface="Arial"/>
              </a:rPr>
              <a:t>“digital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30" dirty="0">
                <a:latin typeface="Arial"/>
                <a:cs typeface="Arial"/>
              </a:rPr>
              <a:t>generation”</a:t>
            </a:r>
            <a:endParaRPr sz="2200">
              <a:latin typeface="Arial"/>
              <a:cs typeface="Arial"/>
            </a:endParaRPr>
          </a:p>
          <a:p>
            <a:pPr marL="355600" marR="5080" indent="-342900">
              <a:lnSpc>
                <a:spcPct val="101000"/>
              </a:lnSpc>
              <a:spcBef>
                <a:spcPts val="555"/>
              </a:spcBef>
              <a:buClr>
                <a:srgbClr val="CCCC99"/>
              </a:buClr>
              <a:buSzPct val="69230"/>
              <a:buFont typeface="Wingdings"/>
              <a:buChar char=""/>
              <a:tabLst>
                <a:tab pos="355600" algn="l"/>
              </a:tabLst>
            </a:pPr>
            <a:r>
              <a:rPr sz="2600" i="1" spc="-5" dirty="0">
                <a:latin typeface="Arial"/>
                <a:cs typeface="Arial"/>
              </a:rPr>
              <a:t>Manage Risk </a:t>
            </a:r>
            <a:r>
              <a:rPr sz="2600" spc="-5" dirty="0">
                <a:latin typeface="Arial"/>
                <a:cs typeface="Arial"/>
              </a:rPr>
              <a:t>(the reactive model often does not  result in timely </a:t>
            </a:r>
            <a:r>
              <a:rPr sz="2600" dirty="0">
                <a:latin typeface="Arial"/>
                <a:cs typeface="Arial"/>
              </a:rPr>
              <a:t>or </a:t>
            </a:r>
            <a:r>
              <a:rPr sz="2600" spc="140" dirty="0">
                <a:latin typeface="Arial"/>
                <a:cs typeface="Arial"/>
              </a:rPr>
              <a:t>“as </a:t>
            </a:r>
            <a:r>
              <a:rPr sz="2600" spc="-5" dirty="0">
                <a:latin typeface="Arial"/>
                <a:cs typeface="Arial"/>
              </a:rPr>
              <a:t>effective </a:t>
            </a:r>
            <a:r>
              <a:rPr sz="2600" spc="145" dirty="0">
                <a:latin typeface="Arial"/>
                <a:cs typeface="Arial"/>
              </a:rPr>
              <a:t>as”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access)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20"/>
              </a:spcBef>
            </a:pPr>
            <a:r>
              <a:rPr spc="-145" dirty="0"/>
              <a:t>Acc</a:t>
            </a:r>
            <a:r>
              <a:rPr spc="-130" dirty="0"/>
              <a:t>e</a:t>
            </a:r>
            <a:r>
              <a:rPr spc="-100" dirty="0"/>
              <a:t>ssibility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82394" y="4244085"/>
            <a:ext cx="515048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latin typeface="Arial"/>
                <a:cs typeface="Arial"/>
              </a:rPr>
              <a:t>Most </a:t>
            </a:r>
            <a:r>
              <a:rPr sz="3300" spc="-5" dirty="0">
                <a:latin typeface="Arial"/>
                <a:cs typeface="Arial"/>
              </a:rPr>
              <a:t>Frequent</a:t>
            </a:r>
            <a:r>
              <a:rPr sz="3300" spc="-10" dirty="0">
                <a:latin typeface="Arial"/>
                <a:cs typeface="Arial"/>
              </a:rPr>
              <a:t> </a:t>
            </a:r>
            <a:r>
              <a:rPr sz="3300" spc="-5" dirty="0">
                <a:latin typeface="Arial"/>
                <a:cs typeface="Arial"/>
              </a:rPr>
              <a:t>Checkpoints</a:t>
            </a:r>
            <a:endParaRPr sz="3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300" spc="-5" dirty="0"/>
              <a:t>(1) Text </a:t>
            </a:r>
            <a:r>
              <a:rPr sz="3300" dirty="0"/>
              <a:t>description of</a:t>
            </a:r>
            <a:r>
              <a:rPr sz="3300" spc="-95" dirty="0"/>
              <a:t> </a:t>
            </a:r>
            <a:r>
              <a:rPr sz="3300" dirty="0"/>
              <a:t>non-text  elements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840739" y="1884172"/>
            <a:ext cx="7426325" cy="381127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5600" marR="2319655" indent="-342900">
              <a:lnSpc>
                <a:spcPts val="3130"/>
              </a:lnSpc>
              <a:spcBef>
                <a:spcPts val="490"/>
              </a:spcBef>
              <a:buClr>
                <a:srgbClr val="CCCC99"/>
              </a:buClr>
              <a:buSzPct val="68965"/>
              <a:buFont typeface="Wingdings"/>
              <a:buChar char=""/>
              <a:tabLst>
                <a:tab pos="355600" algn="l"/>
              </a:tabLst>
            </a:pPr>
            <a:r>
              <a:rPr sz="2900" spc="-5" dirty="0">
                <a:latin typeface="Arial"/>
                <a:cs typeface="Arial"/>
              </a:rPr>
              <a:t>First determine if each image  is </a:t>
            </a:r>
            <a:r>
              <a:rPr sz="2900" b="1" spc="-5" dirty="0">
                <a:latin typeface="Arial"/>
                <a:cs typeface="Arial"/>
              </a:rPr>
              <a:t>meaningful </a:t>
            </a:r>
            <a:r>
              <a:rPr sz="2900" spc="-5" dirty="0">
                <a:latin typeface="Arial"/>
                <a:cs typeface="Arial"/>
              </a:rPr>
              <a:t>or </a:t>
            </a:r>
            <a:r>
              <a:rPr sz="2900" b="1" spc="-5" dirty="0">
                <a:latin typeface="Arial"/>
                <a:cs typeface="Arial"/>
              </a:rPr>
              <a:t>decorative</a:t>
            </a:r>
            <a:endParaRPr sz="29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05"/>
              </a:spcBef>
              <a:buClr>
                <a:srgbClr val="CCCC99"/>
              </a:buClr>
              <a:buSzPct val="68965"/>
              <a:buFont typeface="Wingdings"/>
              <a:buChar char=""/>
              <a:tabLst>
                <a:tab pos="355600" algn="l"/>
              </a:tabLst>
            </a:pPr>
            <a:r>
              <a:rPr sz="2900" dirty="0">
                <a:latin typeface="Arial"/>
                <a:cs typeface="Arial"/>
              </a:rPr>
              <a:t>If </a:t>
            </a:r>
            <a:r>
              <a:rPr sz="2900" spc="-5" dirty="0">
                <a:latin typeface="Arial"/>
                <a:cs typeface="Arial"/>
              </a:rPr>
              <a:t>image is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i="1" spc="-5" dirty="0">
                <a:latin typeface="Arial"/>
                <a:cs typeface="Arial"/>
              </a:rPr>
              <a:t>meaningful</a:t>
            </a:r>
            <a:endParaRPr sz="29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305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</a:tabLst>
            </a:pPr>
            <a:r>
              <a:rPr sz="2400" dirty="0">
                <a:latin typeface="Arial"/>
                <a:cs typeface="Arial"/>
              </a:rPr>
              <a:t>Write </a:t>
            </a:r>
            <a:r>
              <a:rPr sz="2400" spc="-5" dirty="0">
                <a:latin typeface="Arial"/>
                <a:cs typeface="Arial"/>
              </a:rPr>
              <a:t>short description (7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80 characters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long)</a:t>
            </a:r>
            <a:endParaRPr sz="24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285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</a:tabLst>
            </a:pPr>
            <a:r>
              <a:rPr sz="2400" dirty="0">
                <a:latin typeface="Arial"/>
                <a:cs typeface="Arial"/>
              </a:rPr>
              <a:t>Add ALT </a:t>
            </a:r>
            <a:r>
              <a:rPr sz="2400" spc="-5" dirty="0">
                <a:latin typeface="Arial"/>
                <a:cs typeface="Arial"/>
              </a:rPr>
              <a:t>attribute </a:t>
            </a:r>
            <a:r>
              <a:rPr sz="2400" dirty="0">
                <a:latin typeface="Arial"/>
                <a:cs typeface="Arial"/>
              </a:rPr>
              <a:t>&amp; </a:t>
            </a:r>
            <a:r>
              <a:rPr sz="2400" spc="-5" dirty="0">
                <a:latin typeface="Arial"/>
                <a:cs typeface="Arial"/>
              </a:rPr>
              <a:t>description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&lt;img&gt;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element</a:t>
            </a:r>
            <a:endParaRPr sz="2400">
              <a:latin typeface="Arial"/>
              <a:cs typeface="Arial"/>
            </a:endParaRPr>
          </a:p>
          <a:p>
            <a:pPr marL="755650" marR="1306830" lvl="1" indent="-286385">
              <a:lnSpc>
                <a:spcPts val="2590"/>
              </a:lnSpc>
              <a:spcBef>
                <a:spcPts val="620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</a:tabLst>
            </a:pPr>
            <a:r>
              <a:rPr sz="2400" dirty="0">
                <a:latin typeface="Arial"/>
                <a:cs typeface="Arial"/>
              </a:rPr>
              <a:t>If </a:t>
            </a:r>
            <a:r>
              <a:rPr sz="2400" spc="-5" dirty="0">
                <a:latin typeface="Arial"/>
                <a:cs typeface="Arial"/>
              </a:rPr>
              <a:t>necessary, add long description using  LONGDESC attribute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Clr>
                <a:srgbClr val="CCCC99"/>
              </a:buClr>
              <a:buSzPct val="68965"/>
              <a:buFont typeface="Wingdings"/>
              <a:buChar char=""/>
              <a:tabLst>
                <a:tab pos="355600" algn="l"/>
              </a:tabLst>
            </a:pPr>
            <a:r>
              <a:rPr sz="2900" dirty="0">
                <a:latin typeface="Arial"/>
                <a:cs typeface="Arial"/>
              </a:rPr>
              <a:t>If </a:t>
            </a:r>
            <a:r>
              <a:rPr sz="2900" spc="-5" dirty="0">
                <a:latin typeface="Arial"/>
                <a:cs typeface="Arial"/>
              </a:rPr>
              <a:t>image is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i="1" spc="-5" dirty="0">
                <a:latin typeface="Arial"/>
                <a:cs typeface="Arial"/>
              </a:rPr>
              <a:t>decorative</a:t>
            </a:r>
            <a:r>
              <a:rPr sz="2900" spc="-5" dirty="0">
                <a:latin typeface="Arial"/>
                <a:cs typeface="Arial"/>
              </a:rPr>
              <a:t>:</a:t>
            </a:r>
            <a:endParaRPr sz="29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325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</a:tabLst>
            </a:pPr>
            <a:r>
              <a:rPr sz="2400" spc="-5" dirty="0">
                <a:latin typeface="Arial"/>
                <a:cs typeface="Arial"/>
              </a:rPr>
              <a:t>Add </a:t>
            </a:r>
            <a:r>
              <a:rPr sz="2400" spc="110" dirty="0">
                <a:latin typeface="Arial"/>
                <a:cs typeface="Arial"/>
              </a:rPr>
              <a:t>“empty” </a:t>
            </a:r>
            <a:r>
              <a:rPr sz="2400" dirty="0">
                <a:latin typeface="Arial"/>
                <a:cs typeface="Arial"/>
              </a:rPr>
              <a:t>ALT </a:t>
            </a:r>
            <a:r>
              <a:rPr sz="2400" spc="-5" dirty="0">
                <a:latin typeface="Arial"/>
                <a:cs typeface="Arial"/>
              </a:rPr>
              <a:t>attribute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&lt;img&gt;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element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2617</Words>
  <Application>Microsoft Office PowerPoint</Application>
  <PresentationFormat>On-screen Show (4:3)</PresentationFormat>
  <Paragraphs>336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Arial Black</vt:lpstr>
      <vt:lpstr>Calibri</vt:lpstr>
      <vt:lpstr>Wingdings</vt:lpstr>
      <vt:lpstr>Office Theme</vt:lpstr>
      <vt:lpstr>Web Accessibility</vt:lpstr>
      <vt:lpstr>PowerPoint Presentation</vt:lpstr>
      <vt:lpstr>The User Experience</vt:lpstr>
      <vt:lpstr>Types of Disabilities</vt:lpstr>
      <vt:lpstr>Some scenarios</vt:lpstr>
      <vt:lpstr>What do these means to designers?</vt:lpstr>
      <vt:lpstr>Benefits</vt:lpstr>
      <vt:lpstr>Accessibility</vt:lpstr>
      <vt:lpstr>(1) Text description of non-text  elements</vt:lpstr>
      <vt:lpstr>Example Image #1 (meaningful)</vt:lpstr>
      <vt:lpstr>HTML Code for  Example Image #1</vt:lpstr>
      <vt:lpstr>Example Image #2 (decorative)</vt:lpstr>
      <vt:lpstr>HTML Code for  Example Image #2</vt:lpstr>
      <vt:lpstr>Using LONGDESC</vt:lpstr>
      <vt:lpstr>Example Image #3</vt:lpstr>
      <vt:lpstr>HTML Code for  Example Image #3</vt:lpstr>
      <vt:lpstr>Also Applies to  Video and Audio</vt:lpstr>
      <vt:lpstr>(2) Content can be conveyed  without color</vt:lpstr>
      <vt:lpstr>Issue #1 Color Words</vt:lpstr>
      <vt:lpstr>Issue #1 Color Words</vt:lpstr>
      <vt:lpstr>Issue #2 Contrast</vt:lpstr>
      <vt:lpstr>(3) Document should be  readable without style sheet</vt:lpstr>
      <vt:lpstr>Document should be readable  without style sheet</vt:lpstr>
      <vt:lpstr>Document should be readable  without style sheet</vt:lpstr>
      <vt:lpstr>Guidelines for Repair</vt:lpstr>
      <vt:lpstr>(4)Make tables accessible</vt:lpstr>
      <vt:lpstr>Sample Table Code</vt:lpstr>
      <vt:lpstr>Fixing tables – Step 1</vt:lpstr>
      <vt:lpstr>Fixing tables – Step 2</vt:lpstr>
      <vt:lpstr>Fixing tables – Step 3</vt:lpstr>
      <vt:lpstr>Fixing tables – Step 4</vt:lpstr>
      <vt:lpstr>(5) Applets, plug-ins and  external content – Step 1</vt:lpstr>
      <vt:lpstr>(6) Skip Navigation Links</vt:lpstr>
      <vt:lpstr>How to Fix:</vt:lpstr>
      <vt:lpstr>How to Fix:</vt:lpstr>
      <vt:lpstr>Accesibility</vt:lpstr>
      <vt:lpstr>(1) Multimedia presentation  alternatives and synchronization</vt:lpstr>
      <vt:lpstr>(2) Eliminate screen flicker</vt:lpstr>
      <vt:lpstr>(3) Text-only page</vt:lpstr>
      <vt:lpstr>Text-only page (continued)</vt:lpstr>
      <vt:lpstr>(4) Accessible Forms</vt:lpstr>
      <vt:lpstr>Accessible Forms</vt:lpstr>
      <vt:lpstr>Accessible Forms</vt:lpstr>
      <vt:lpstr>Accessible Forms</vt:lpstr>
      <vt:lpstr>Accessible Forms</vt:lpstr>
      <vt:lpstr>Accessible Forms</vt:lpstr>
      <vt:lpstr>Accessibility</vt:lpstr>
      <vt:lpstr>(1) Image Maps</vt:lpstr>
      <vt:lpstr>Image Maps</vt:lpstr>
      <vt:lpstr> Scripts and functional text</vt:lpstr>
      <vt:lpstr> Timed Response</vt:lpstr>
      <vt:lpstr>Now, Check your work</vt:lpstr>
      <vt:lpstr>Always ask yourself:</vt:lpstr>
      <vt:lpstr>Useful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Accessibility I</dc:title>
  <dc:creator>Peter Mosinskis</dc:creator>
  <cp:lastModifiedBy>Colin Shewell</cp:lastModifiedBy>
  <cp:revision>1</cp:revision>
  <dcterms:created xsi:type="dcterms:W3CDTF">2020-10-19T10:40:04Z</dcterms:created>
  <dcterms:modified xsi:type="dcterms:W3CDTF">2022-01-31T10:22:48Z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2020-10-19T00:00:00Z</vt:filetime>
  </property>
</Properties>
</file>