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86" r:id="rId2"/>
    <p:sldId id="258" r:id="rId3"/>
    <p:sldId id="260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8" r:id="rId16"/>
    <p:sldId id="279" r:id="rId17"/>
    <p:sldId id="287" r:id="rId18"/>
    <p:sldId id="282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18D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696E4-E96D-4B3D-BECE-4E0846A49964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F86CB-CDC0-4E06-A333-C2E5844E7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4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4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2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0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8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5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64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4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3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6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1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2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3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8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09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4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98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12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6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3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32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1550-273F-4C78-8324-1DB8623B473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>
            <a:off x="6520815" y="3514725"/>
            <a:ext cx="643890" cy="913448"/>
          </a:xfrm>
          <a:prstGeom prst="rtTriangle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5615940" y="139542"/>
            <a:ext cx="491014" cy="714851"/>
          </a:xfrm>
          <a:prstGeom prst="rtTriangle">
            <a:avLst/>
          </a:prstGeom>
          <a:solidFill>
            <a:srgbClr val="517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pic>
        <p:nvPicPr>
          <p:cNvPr id="3" name="图片 2" descr="33af44c9fe23df8286f99d06e678fd1b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18334" y="-37623"/>
            <a:ext cx="4018121" cy="3860006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10800000">
            <a:off x="5539264" y="1907857"/>
            <a:ext cx="702945" cy="433388"/>
          </a:xfrm>
          <a:prstGeom prst="triangl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5429250" y="2809875"/>
            <a:ext cx="289084" cy="434340"/>
          </a:xfrm>
          <a:prstGeom prst="rtTriangle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5737860" y="3529489"/>
            <a:ext cx="504349" cy="292894"/>
          </a:xfrm>
          <a:prstGeom prst="triangl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6812757" y="3822383"/>
            <a:ext cx="289084" cy="434340"/>
          </a:xfrm>
          <a:prstGeom prst="rtTriangle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499" y="2493147"/>
            <a:ext cx="510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专业综合设计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Ⅰ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答辩</a:t>
            </a:r>
            <a:endParaRPr lang="zh-CN" altLang="en-US" sz="3200" b="1" dirty="0">
              <a:solidFill>
                <a:srgbClr val="51718D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419" y="3898562"/>
            <a:ext cx="3650456" cy="397669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4697730" y="79534"/>
            <a:ext cx="1234440" cy="834390"/>
          </a:xfrm>
          <a:prstGeom prst="triangle">
            <a:avLst/>
          </a:prstGeom>
          <a:noFill/>
          <a:ln>
            <a:solidFill>
              <a:srgbClr val="51718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801053" y="3932079"/>
            <a:ext cx="4553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答辩人：杨昊     导师：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1" y="225688"/>
            <a:ext cx="1253261" cy="12574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7" y="1400763"/>
            <a:ext cx="3000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2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6" grpId="0" animBg="1"/>
      <p:bldP spid="7" grpId="0" animBg="1"/>
      <p:bldP spid="8" grpId="0" animBg="1"/>
      <p:bldP spid="11" grpId="0"/>
      <p:bldP spid="13" grpId="0" animBg="1"/>
      <p:bldP spid="2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2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10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9463" y="697230"/>
            <a:ext cx="334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研究思路</a:t>
            </a:r>
          </a:p>
        </p:txBody>
      </p:sp>
      <p:sp>
        <p:nvSpPr>
          <p:cNvPr id="18" name="矩形 17"/>
          <p:cNvSpPr/>
          <p:nvPr/>
        </p:nvSpPr>
        <p:spPr>
          <a:xfrm>
            <a:off x="707275" y="1543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研究思路与方法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62711" y="186810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(Research Thoughts and Methods)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7BE431-DC7B-86CA-27CD-193838D0F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05" y="787226"/>
            <a:ext cx="4439080" cy="399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22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8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cs typeface="+mn-ea"/>
                <a:sym typeface="+mn-lt"/>
              </a:rPr>
              <a:t>03</a:t>
            </a:r>
            <a:endParaRPr lang="zh-CN" altLang="en-US" sz="7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7427" y="2554681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关键技术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87427" y="3057822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实现难点</a:t>
            </a:r>
          </a:p>
        </p:txBody>
      </p:sp>
      <p:sp>
        <p:nvSpPr>
          <p:cNvPr id="2" name="矩形 1"/>
          <p:cNvSpPr/>
          <p:nvPr/>
        </p:nvSpPr>
        <p:spPr>
          <a:xfrm>
            <a:off x="712909" y="15212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cs typeface="+mn-ea"/>
                <a:sym typeface="+mn-lt"/>
              </a:rPr>
              <a:t>关键技术与实现难点</a:t>
            </a:r>
            <a:endParaRPr lang="en-US" altLang="zh-CN" sz="3600" b="1" dirty="0">
              <a:solidFill>
                <a:schemeClr val="accent4"/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    ( Tackling in Key Technologies)</a:t>
            </a:r>
            <a:endParaRPr lang="zh-CN" altLang="en-US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58E77529-813F-4E67-8EA3-1813FEE5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5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AE03308E-77A5-4BB2-826A-0A1A1352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396" y="712928"/>
            <a:ext cx="1569007" cy="68294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691640"/>
            <a:ext cx="9144000" cy="1112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5C4C01B-6104-8EC7-F3CA-FA5996412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87" y="1246176"/>
            <a:ext cx="2801842" cy="1801691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3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2537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31868" y="17142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关键技术与实现难点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0531" y="21359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( Tackling in Key Technologies)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9463" y="697230"/>
            <a:ext cx="187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关键技术</a:t>
            </a:r>
          </a:p>
        </p:txBody>
      </p:sp>
      <p:sp>
        <p:nvSpPr>
          <p:cNvPr id="51" name="Rectangle 17"/>
          <p:cNvSpPr/>
          <p:nvPr/>
        </p:nvSpPr>
        <p:spPr>
          <a:xfrm>
            <a:off x="1323679" y="3388547"/>
            <a:ext cx="2151041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路线存储</a:t>
            </a:r>
          </a:p>
        </p:txBody>
      </p:sp>
      <p:sp>
        <p:nvSpPr>
          <p:cNvPr id="54" name="Rectangle 17"/>
          <p:cNvSpPr/>
          <p:nvPr/>
        </p:nvSpPr>
        <p:spPr>
          <a:xfrm>
            <a:off x="3755488" y="3387871"/>
            <a:ext cx="2151041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乘客座位次序</a:t>
            </a:r>
          </a:p>
        </p:txBody>
      </p:sp>
      <p:sp>
        <p:nvSpPr>
          <p:cNvPr id="57" name="Rectangle 17"/>
          <p:cNvSpPr/>
          <p:nvPr/>
        </p:nvSpPr>
        <p:spPr>
          <a:xfrm>
            <a:off x="6660536" y="3387871"/>
            <a:ext cx="2151041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筛查密接人员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A516758-6B3F-5E90-2119-7C1D9F7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17" y="1137672"/>
            <a:ext cx="1510983" cy="19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图片 1">
            <a:extLst>
              <a:ext uri="{FF2B5EF4-FFF2-40B4-BE49-F238E27FC236}">
                <a16:creationId xmlns:a16="http://schemas.microsoft.com/office/drawing/2014/main" id="{CF67CEB8-F20F-B59B-1CE4-0817C597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05" y="1116784"/>
            <a:ext cx="2388026" cy="196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1">
            <a:extLst>
              <a:ext uri="{FF2B5EF4-FFF2-40B4-BE49-F238E27FC236}">
                <a16:creationId xmlns:a16="http://schemas.microsoft.com/office/drawing/2014/main" id="{15D849F8-36F2-FF8C-6329-DE9DA33D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60" y="3868983"/>
            <a:ext cx="1329540" cy="87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1">
            <a:extLst>
              <a:ext uri="{FF2B5EF4-FFF2-40B4-BE49-F238E27FC236}">
                <a16:creationId xmlns:a16="http://schemas.microsoft.com/office/drawing/2014/main" id="{8B33D0D6-8725-282A-CD8A-4492EB4FD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1706"/>
            <a:ext cx="1339381" cy="10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37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7" grpId="0" animBg="1"/>
      <p:bldP spid="5" grpId="0"/>
      <p:bldP spid="6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3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2537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31868" y="17142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关键技术与实现难点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0531" y="21359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( Tackling in Key Technologies)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9463" y="697230"/>
            <a:ext cx="187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实现难点</a:t>
            </a:r>
          </a:p>
        </p:txBody>
      </p:sp>
      <p:sp>
        <p:nvSpPr>
          <p:cNvPr id="28" name="Rectangle 17"/>
          <p:cNvSpPr/>
          <p:nvPr/>
        </p:nvSpPr>
        <p:spPr>
          <a:xfrm>
            <a:off x="755589" y="1565937"/>
            <a:ext cx="2245548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模拟公交车行驶遍历</a:t>
            </a:r>
          </a:p>
        </p:txBody>
      </p:sp>
      <p:sp>
        <p:nvSpPr>
          <p:cNvPr id="37" name="Rectangle 17"/>
          <p:cNvSpPr/>
          <p:nvPr/>
        </p:nvSpPr>
        <p:spPr>
          <a:xfrm>
            <a:off x="5853336" y="1565937"/>
            <a:ext cx="2245548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3"/>
                </a:solidFill>
                <a:cs typeface="+mn-ea"/>
                <a:sym typeface="+mn-lt"/>
              </a:rPr>
              <a:t>判断是否密接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3844040-06CB-183D-8D4C-0F79EDB4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" y="2157645"/>
            <a:ext cx="3898964" cy="26470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C9420A3-214D-3F38-54A1-5701290D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61" y="1959146"/>
            <a:ext cx="2583103" cy="28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6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/>
      <p:bldP spid="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cs typeface="+mn-ea"/>
                <a:sym typeface="+mn-lt"/>
              </a:rPr>
              <a:t>04</a:t>
            </a:r>
            <a:endParaRPr lang="zh-CN" altLang="en-US" sz="7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5072" y="1605885"/>
            <a:ext cx="3552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  <a:cs typeface="+mn-ea"/>
                <a:sym typeface="+mn-lt"/>
              </a:rPr>
              <a:t>研究成果展示</a:t>
            </a:r>
          </a:p>
          <a:p>
            <a:r>
              <a:rPr lang="en-US" altLang="zh-CN" b="1" dirty="0">
                <a:solidFill>
                  <a:schemeClr val="accent5"/>
                </a:solidFill>
                <a:cs typeface="+mn-ea"/>
                <a:sym typeface="+mn-lt"/>
              </a:rPr>
              <a:t>(Achievement &amp; Application)</a:t>
            </a:r>
            <a:endParaRPr lang="zh-CN" altLang="en-US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cs typeface="+mn-ea"/>
                <a:sym typeface="+mn-lt"/>
              </a:rPr>
              <a:t>05</a:t>
            </a:r>
            <a:endParaRPr lang="zh-CN" altLang="en-US" sz="7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7427" y="256240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问题评估</a:t>
            </a:r>
          </a:p>
        </p:txBody>
      </p:sp>
      <p:sp>
        <p:nvSpPr>
          <p:cNvPr id="2" name="矩形 1"/>
          <p:cNvSpPr/>
          <p:nvPr/>
        </p:nvSpPr>
        <p:spPr>
          <a:xfrm>
            <a:off x="750969" y="16515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相关建议与论文总结</a:t>
            </a:r>
            <a:endParaRPr lang="en-US" altLang="zh-CN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accent6"/>
                </a:solidFill>
                <a:cs typeface="+mn-ea"/>
                <a:sym typeface="+mn-lt"/>
              </a:rPr>
              <a:t>      (Suggestions and Summary)</a:t>
            </a:r>
            <a:endParaRPr lang="zh-CN" altLang="en-US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B424DDB1-B0BF-4D0D-BDB5-6D6B2D26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FEA3D1-F181-FB7D-CC06-ABED393D7FC8}"/>
              </a:ext>
            </a:extLst>
          </p:cNvPr>
          <p:cNvSpPr txBox="1"/>
          <p:nvPr/>
        </p:nvSpPr>
        <p:spPr>
          <a:xfrm>
            <a:off x="1887427" y="309293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051560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EF7A19-E4D6-1ED7-4CF2-2F7ABA57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97" y="1766250"/>
            <a:ext cx="3495971" cy="186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5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587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16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39463" y="697230"/>
            <a:ext cx="187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问题评估</a:t>
            </a:r>
          </a:p>
        </p:txBody>
      </p:sp>
      <p:sp>
        <p:nvSpPr>
          <p:cNvPr id="2" name="矩形 1"/>
          <p:cNvSpPr/>
          <p:nvPr/>
        </p:nvSpPr>
        <p:spPr>
          <a:xfrm>
            <a:off x="641393" y="17710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相关建议与论文总结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6410" y="215385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(Suggestions and Summary)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35759" y="1401635"/>
            <a:ext cx="1891009" cy="2409477"/>
            <a:chOff x="6351939" y="1401635"/>
            <a:chExt cx="1891009" cy="240947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351939" y="1401635"/>
              <a:ext cx="1891009" cy="2409477"/>
            </a:xfrm>
            <a:custGeom>
              <a:avLst/>
              <a:gdLst>
                <a:gd name="connsiteX0" fmla="*/ 582938 w 1517362"/>
                <a:gd name="connsiteY0" fmla="*/ 0 h 2409477"/>
                <a:gd name="connsiteX1" fmla="*/ 1517362 w 1517362"/>
                <a:gd name="connsiteY1" fmla="*/ 0 h 2409477"/>
                <a:gd name="connsiteX2" fmla="*/ 1517362 w 1517362"/>
                <a:gd name="connsiteY2" fmla="*/ 2409477 h 2409477"/>
                <a:gd name="connsiteX3" fmla="*/ 0 w 1517362"/>
                <a:gd name="connsiteY3" fmla="*/ 2409477 h 24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62" h="2409477">
                  <a:moveTo>
                    <a:pt x="582938" y="0"/>
                  </a:moveTo>
                  <a:lnTo>
                    <a:pt x="1517362" y="0"/>
                  </a:lnTo>
                  <a:lnTo>
                    <a:pt x="1517362" y="2409477"/>
                  </a:lnTo>
                  <a:lnTo>
                    <a:pt x="0" y="240947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: Shape 11"/>
            <p:cNvSpPr>
              <a:spLocks/>
            </p:cNvSpPr>
            <p:nvPr/>
          </p:nvSpPr>
          <p:spPr bwMode="auto">
            <a:xfrm>
              <a:off x="7132749" y="2232602"/>
              <a:ext cx="541187" cy="485201"/>
            </a:xfrm>
            <a:custGeom>
              <a:avLst/>
              <a:gdLst>
                <a:gd name="T0" fmla="*/ 116 w 400"/>
                <a:gd name="T1" fmla="*/ 224 h 360"/>
                <a:gd name="T2" fmla="*/ 116 w 400"/>
                <a:gd name="T3" fmla="*/ 100 h 360"/>
                <a:gd name="T4" fmla="*/ 40 w 400"/>
                <a:gd name="T5" fmla="*/ 100 h 360"/>
                <a:gd name="T6" fmla="*/ 0 w 400"/>
                <a:gd name="T7" fmla="*/ 140 h 360"/>
                <a:gd name="T8" fmla="*/ 0 w 400"/>
                <a:gd name="T9" fmla="*/ 260 h 360"/>
                <a:gd name="T10" fmla="*/ 40 w 400"/>
                <a:gd name="T11" fmla="*/ 300 h 360"/>
                <a:gd name="T12" fmla="*/ 60 w 400"/>
                <a:gd name="T13" fmla="*/ 300 h 360"/>
                <a:gd name="T14" fmla="*/ 60 w 400"/>
                <a:gd name="T15" fmla="*/ 360 h 360"/>
                <a:gd name="T16" fmla="*/ 120 w 400"/>
                <a:gd name="T17" fmla="*/ 300 h 360"/>
                <a:gd name="T18" fmla="*/ 220 w 400"/>
                <a:gd name="T19" fmla="*/ 300 h 360"/>
                <a:gd name="T20" fmla="*/ 260 w 400"/>
                <a:gd name="T21" fmla="*/ 260 h 360"/>
                <a:gd name="T22" fmla="*/ 260 w 400"/>
                <a:gd name="T23" fmla="*/ 223 h 360"/>
                <a:gd name="T24" fmla="*/ 256 w 400"/>
                <a:gd name="T25" fmla="*/ 224 h 360"/>
                <a:gd name="T26" fmla="*/ 116 w 400"/>
                <a:gd name="T27" fmla="*/ 224 h 360"/>
                <a:gd name="T28" fmla="*/ 360 w 400"/>
                <a:gd name="T29" fmla="*/ 0 h 360"/>
                <a:gd name="T30" fmla="*/ 180 w 400"/>
                <a:gd name="T31" fmla="*/ 0 h 360"/>
                <a:gd name="T32" fmla="*/ 140 w 400"/>
                <a:gd name="T33" fmla="*/ 40 h 360"/>
                <a:gd name="T34" fmla="*/ 140 w 400"/>
                <a:gd name="T35" fmla="*/ 200 h 360"/>
                <a:gd name="T36" fmla="*/ 280 w 400"/>
                <a:gd name="T37" fmla="*/ 200 h 360"/>
                <a:gd name="T38" fmla="*/ 340 w 400"/>
                <a:gd name="T39" fmla="*/ 260 h 360"/>
                <a:gd name="T40" fmla="*/ 340 w 400"/>
                <a:gd name="T41" fmla="*/ 200 h 360"/>
                <a:gd name="T42" fmla="*/ 360 w 400"/>
                <a:gd name="T43" fmla="*/ 200 h 360"/>
                <a:gd name="T44" fmla="*/ 400 w 400"/>
                <a:gd name="T45" fmla="*/ 160 h 360"/>
                <a:gd name="T46" fmla="*/ 400 w 400"/>
                <a:gd name="T47" fmla="*/ 40 h 360"/>
                <a:gd name="T48" fmla="*/ 360 w 400"/>
                <a:gd name="T4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360">
                  <a:moveTo>
                    <a:pt x="116" y="224"/>
                  </a:moveTo>
                  <a:cubicBezTo>
                    <a:pt x="116" y="100"/>
                    <a:pt x="116" y="100"/>
                    <a:pt x="116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18" y="100"/>
                    <a:pt x="0" y="118"/>
                    <a:pt x="0" y="14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82"/>
                    <a:pt x="18" y="300"/>
                    <a:pt x="40" y="300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60" y="360"/>
                    <a:pt x="60" y="360"/>
                    <a:pt x="60" y="360"/>
                  </a:cubicBezTo>
                  <a:cubicBezTo>
                    <a:pt x="120" y="300"/>
                    <a:pt x="120" y="300"/>
                    <a:pt x="120" y="300"/>
                  </a:cubicBezTo>
                  <a:cubicBezTo>
                    <a:pt x="220" y="300"/>
                    <a:pt x="220" y="300"/>
                    <a:pt x="220" y="300"/>
                  </a:cubicBezTo>
                  <a:cubicBezTo>
                    <a:pt x="242" y="300"/>
                    <a:pt x="260" y="282"/>
                    <a:pt x="260" y="260"/>
                  </a:cubicBezTo>
                  <a:cubicBezTo>
                    <a:pt x="260" y="223"/>
                    <a:pt x="260" y="223"/>
                    <a:pt x="260" y="223"/>
                  </a:cubicBezTo>
                  <a:cubicBezTo>
                    <a:pt x="258" y="224"/>
                    <a:pt x="257" y="224"/>
                    <a:pt x="256" y="224"/>
                  </a:cubicBezTo>
                  <a:lnTo>
                    <a:pt x="116" y="224"/>
                  </a:lnTo>
                  <a:close/>
                  <a:moveTo>
                    <a:pt x="36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58" y="0"/>
                    <a:pt x="140" y="18"/>
                    <a:pt x="140" y="40"/>
                  </a:cubicBezTo>
                  <a:cubicBezTo>
                    <a:pt x="140" y="200"/>
                    <a:pt x="140" y="200"/>
                    <a:pt x="140" y="200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340" y="260"/>
                    <a:pt x="340" y="260"/>
                    <a:pt x="340" y="260"/>
                  </a:cubicBezTo>
                  <a:cubicBezTo>
                    <a:pt x="340" y="200"/>
                    <a:pt x="340" y="200"/>
                    <a:pt x="340" y="200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82" y="200"/>
                    <a:pt x="400" y="182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ADA6C13-4EF9-1E1C-DFC1-FD9F8FA3A67C}"/>
              </a:ext>
            </a:extLst>
          </p:cNvPr>
          <p:cNvSpPr txBox="1"/>
          <p:nvPr/>
        </p:nvSpPr>
        <p:spPr>
          <a:xfrm>
            <a:off x="641393" y="1752916"/>
            <a:ext cx="32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公交车循环方案待改进</a:t>
            </a:r>
          </a:p>
        </p:txBody>
      </p:sp>
    </p:spTree>
    <p:extLst>
      <p:ext uri="{BB962C8B-B14F-4D97-AF65-F5344CB8AC3E}">
        <p14:creationId xmlns:p14="http://schemas.microsoft.com/office/powerpoint/2010/main" val="15709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8" grpId="0"/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5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587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17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39463" y="697230"/>
            <a:ext cx="187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参考文献</a:t>
            </a:r>
          </a:p>
        </p:txBody>
      </p:sp>
      <p:sp>
        <p:nvSpPr>
          <p:cNvPr id="2" name="矩形 1"/>
          <p:cNvSpPr/>
          <p:nvPr/>
        </p:nvSpPr>
        <p:spPr>
          <a:xfrm>
            <a:off x="641393" y="17710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相关建议与论文总结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6410" y="215385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(Suggestions and Summary)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1799B-BE05-FF5A-2C7B-C4BE36950C06}"/>
              </a:ext>
            </a:extLst>
          </p:cNvPr>
          <p:cNvSpPr txBox="1"/>
          <p:nvPr/>
        </p:nvSpPr>
        <p:spPr>
          <a:xfrm>
            <a:off x="316030" y="1368148"/>
            <a:ext cx="820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王雨菲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西安公交集团全力筑牢疫情防控安全线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[J].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城市公共交通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,2022(04):67.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梁幡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西安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8500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多辆公交车实现实时信息查询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[J].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城市公共交通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,2019(08):14.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黄窈蕙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战国会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综合运输体系下城市公共交通枢纽站内涵研究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[J].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综合运输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,2018,40(05):52-57.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陈思薇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数据结构中图的遍历算法研究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[J].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课程教育研究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,2018(40):222-223.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[5]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王艺霖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基于公共交通卡大数据的路线推荐研究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[D].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华东师范大学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,2018.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[6]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赵微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考虑路径约束的城市多模式交通流分配模型与算法研究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[D].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北京交通大学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,2016.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08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8" grpId="0"/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743353" y="824855"/>
            <a:ext cx="3372534" cy="3372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052" y="522468"/>
            <a:ext cx="3929085" cy="3929085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5114" y="642916"/>
            <a:ext cx="3675730" cy="3675729"/>
          </a:xfrm>
          <a:prstGeom prst="ellipse">
            <a:avLst/>
          </a:prstGeom>
          <a:noFill/>
          <a:ln w="22225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03450" y="397867"/>
            <a:ext cx="4174132" cy="4174132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44359" y="1262399"/>
            <a:ext cx="2394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43353" y="2565175"/>
            <a:ext cx="3483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答辩人：杨昊：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2022.1.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31027" y="2977979"/>
            <a:ext cx="19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指导老师：</a:t>
            </a:r>
          </a:p>
        </p:txBody>
      </p:sp>
      <p:pic>
        <p:nvPicPr>
          <p:cNvPr id="37" name="图片 36" descr="33af44c9fe23df8286f99d06e678fd1b">
            <a:extLst>
              <a:ext uri="{FF2B5EF4-FFF2-40B4-BE49-F238E27FC236}">
                <a16:creationId xmlns:a16="http://schemas.microsoft.com/office/drawing/2014/main" id="{C28C8A30-836B-4920-8166-FE9FE4F0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1773">
            <a:off x="7241597" y="-385775"/>
            <a:ext cx="3148958" cy="3025045"/>
          </a:xfrm>
          <a:prstGeom prst="rect">
            <a:avLst/>
          </a:prstGeom>
        </p:spPr>
      </p:pic>
      <p:pic>
        <p:nvPicPr>
          <p:cNvPr id="38" name="图片 37" descr="33af44c9fe23df8286f99d06e678fd1b">
            <a:extLst>
              <a:ext uri="{FF2B5EF4-FFF2-40B4-BE49-F238E27FC236}">
                <a16:creationId xmlns:a16="http://schemas.microsoft.com/office/drawing/2014/main" id="{E5043FFE-0EFC-4FFF-886D-ED30E511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46168">
            <a:off x="-972041" y="3005485"/>
            <a:ext cx="3148958" cy="30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3B99D518-37C3-445B-B22D-F55631C95B04}"/>
              </a:ext>
            </a:extLst>
          </p:cNvPr>
          <p:cNvSpPr/>
          <p:nvPr/>
        </p:nvSpPr>
        <p:spPr>
          <a:xfrm>
            <a:off x="4260253" y="3819887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631A8A2-21AD-4E01-A4D3-B326664ADEED}"/>
              </a:ext>
            </a:extLst>
          </p:cNvPr>
          <p:cNvSpPr/>
          <p:nvPr/>
        </p:nvSpPr>
        <p:spPr>
          <a:xfrm>
            <a:off x="4260253" y="3036194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93401EC-3550-4E08-9434-E25A86C69840}"/>
              </a:ext>
            </a:extLst>
          </p:cNvPr>
          <p:cNvSpPr/>
          <p:nvPr/>
        </p:nvSpPr>
        <p:spPr>
          <a:xfrm>
            <a:off x="4260253" y="2237261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6773B12-398B-4625-BC2C-7412E8C1DFC5}"/>
              </a:ext>
            </a:extLst>
          </p:cNvPr>
          <p:cNvSpPr/>
          <p:nvPr/>
        </p:nvSpPr>
        <p:spPr>
          <a:xfrm>
            <a:off x="4260253" y="1446172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6239B02-01D2-4D47-AB86-DB38161CC9C6}"/>
              </a:ext>
            </a:extLst>
          </p:cNvPr>
          <p:cNvSpPr/>
          <p:nvPr/>
        </p:nvSpPr>
        <p:spPr>
          <a:xfrm>
            <a:off x="4260253" y="644363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340355" y="600519"/>
            <a:ext cx="3155312" cy="639364"/>
            <a:chOff x="4125739" y="662232"/>
            <a:chExt cx="3155312" cy="639364"/>
          </a:xfrm>
        </p:grpSpPr>
        <p:sp>
          <p:nvSpPr>
            <p:cNvPr id="30" name="TextBox 37"/>
            <p:cNvSpPr txBox="1"/>
            <p:nvPr/>
          </p:nvSpPr>
          <p:spPr>
            <a:xfrm>
              <a:off x="4125739" y="770681"/>
              <a:ext cx="491962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4883657" y="662232"/>
              <a:ext cx="2397394" cy="6223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选题背景及意义</a:t>
              </a: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r>
                <a:rPr lang="en-US" altLang="zh-CN" sz="1200" b="1" dirty="0">
                  <a:solidFill>
                    <a:schemeClr val="accent1"/>
                  </a:solidFill>
                  <a:cs typeface="+mn-ea"/>
                  <a:sym typeface="+mn-lt"/>
                </a:rPr>
                <a:t>(Background &amp;Significance)</a:t>
              </a:r>
              <a:endParaRPr lang="zh-CN" altLang="en-US" sz="1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16911" y="1279155"/>
            <a:ext cx="3291414" cy="881388"/>
            <a:chOff x="4102295" y="1455168"/>
            <a:chExt cx="3291414" cy="881388"/>
          </a:xfrm>
        </p:grpSpPr>
        <p:sp>
          <p:nvSpPr>
            <p:cNvPr id="26" name="TextBox 42"/>
            <p:cNvSpPr txBox="1"/>
            <p:nvPr/>
          </p:nvSpPr>
          <p:spPr>
            <a:xfrm>
              <a:off x="4102295" y="1574240"/>
              <a:ext cx="538850" cy="71547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4883657" y="1455168"/>
              <a:ext cx="2510052" cy="8813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研究思路与方法</a:t>
              </a: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r>
                <a:rPr lang="en-US" altLang="zh-CN" sz="1200" b="1" dirty="0">
                  <a:solidFill>
                    <a:schemeClr val="accent2"/>
                  </a:solidFill>
                  <a:cs typeface="+mn-ea"/>
                  <a:sym typeface="+mn-lt"/>
                </a:rPr>
                <a:t>(Research Thoughts and Methods)</a:t>
              </a:r>
              <a:br>
                <a:rPr lang="en-US" altLang="zh-CN" sz="1200" b="1" dirty="0">
                  <a:solidFill>
                    <a:schemeClr val="accent2"/>
                  </a:solidFill>
                  <a:cs typeface="+mn-ea"/>
                  <a:sym typeface="+mn-lt"/>
                </a:rPr>
              </a:br>
              <a:endParaRPr lang="zh-CN" altLang="en-US" sz="1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311501" y="2174907"/>
            <a:ext cx="3758702" cy="632157"/>
            <a:chOff x="4096885" y="2373780"/>
            <a:chExt cx="3758702" cy="632157"/>
          </a:xfrm>
        </p:grpSpPr>
        <p:sp>
          <p:nvSpPr>
            <p:cNvPr id="22" name="TextBox 47"/>
            <p:cNvSpPr txBox="1"/>
            <p:nvPr/>
          </p:nvSpPr>
          <p:spPr>
            <a:xfrm>
              <a:off x="4096885" y="2475022"/>
              <a:ext cx="549670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4" name="TextBox 49"/>
            <p:cNvSpPr txBox="1"/>
            <p:nvPr/>
          </p:nvSpPr>
          <p:spPr>
            <a:xfrm>
              <a:off x="4883657" y="2373780"/>
              <a:ext cx="2971930" cy="5977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关键技术与实现难点</a:t>
              </a:r>
              <a:endParaRPr lang="en-US" altLang="zh-CN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  <a:p>
              <a:r>
                <a:rPr lang="en-US" altLang="zh-CN" sz="1200" b="1" dirty="0">
                  <a:solidFill>
                    <a:schemeClr val="accent4"/>
                  </a:solidFill>
                  <a:cs typeface="+mn-ea"/>
                  <a:sym typeface="+mn-lt"/>
                </a:rPr>
                <a:t>( Tackling in Key Technologies)</a:t>
              </a:r>
              <a:endParaRPr lang="zh-CN" altLang="en-US" sz="12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296276" y="3003749"/>
            <a:ext cx="3773927" cy="608856"/>
            <a:chOff x="4081660" y="3240722"/>
            <a:chExt cx="3773927" cy="608856"/>
          </a:xfrm>
        </p:grpSpPr>
        <p:sp>
          <p:nvSpPr>
            <p:cNvPr id="18" name="TextBox 52"/>
            <p:cNvSpPr txBox="1"/>
            <p:nvPr/>
          </p:nvSpPr>
          <p:spPr>
            <a:xfrm>
              <a:off x="4081660" y="3318663"/>
              <a:ext cx="537647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0" name="TextBox 54"/>
            <p:cNvSpPr txBox="1"/>
            <p:nvPr/>
          </p:nvSpPr>
          <p:spPr>
            <a:xfrm>
              <a:off x="4883655" y="3240722"/>
              <a:ext cx="2971932" cy="59597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研究成果展示</a:t>
              </a:r>
              <a:endParaRPr lang="en-US" altLang="zh-CN" sz="1600" b="1" dirty="0">
                <a:solidFill>
                  <a:schemeClr val="accent5"/>
                </a:solidFill>
                <a:cs typeface="+mn-ea"/>
                <a:sym typeface="+mn-lt"/>
              </a:endParaRPr>
            </a:p>
            <a:p>
              <a:r>
                <a:rPr lang="en-US" altLang="zh-CN" sz="1200" b="1" dirty="0">
                  <a:solidFill>
                    <a:schemeClr val="accent5"/>
                  </a:solidFill>
                  <a:cs typeface="+mn-ea"/>
                  <a:sym typeface="+mn-lt"/>
                </a:rPr>
                <a:t>(Achievement &amp;Application</a:t>
              </a:r>
              <a:endParaRPr lang="zh-CN" altLang="en-US" sz="12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96276" y="3851335"/>
            <a:ext cx="3773925" cy="536525"/>
            <a:chOff x="4081660" y="4141648"/>
            <a:chExt cx="3773925" cy="536525"/>
          </a:xfrm>
        </p:grpSpPr>
        <p:sp>
          <p:nvSpPr>
            <p:cNvPr id="14" name="TextBox 57"/>
            <p:cNvSpPr txBox="1"/>
            <p:nvPr/>
          </p:nvSpPr>
          <p:spPr>
            <a:xfrm>
              <a:off x="4081660" y="4147008"/>
              <a:ext cx="552074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16" name="TextBox 59"/>
            <p:cNvSpPr txBox="1"/>
            <p:nvPr/>
          </p:nvSpPr>
          <p:spPr>
            <a:xfrm>
              <a:off x="4883655" y="4141648"/>
              <a:ext cx="2971930" cy="53652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相关建议与总结</a:t>
              </a:r>
              <a:endParaRPr lang="en-US" altLang="zh-CN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  <a:p>
              <a:r>
                <a:rPr lang="en-US" altLang="zh-CN" sz="1200" b="1" dirty="0">
                  <a:solidFill>
                    <a:schemeClr val="accent6"/>
                  </a:solidFill>
                  <a:cs typeface="+mn-ea"/>
                  <a:sym typeface="+mn-lt"/>
                </a:rPr>
                <a:t>(Suggestions and Summary)</a:t>
              </a:r>
              <a:endParaRPr lang="zh-CN" altLang="en-US" sz="12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0" name="图片 49" descr="33af44c9fe23df8286f99d06e678fd1b">
            <a:extLst>
              <a:ext uri="{FF2B5EF4-FFF2-40B4-BE49-F238E27FC236}">
                <a16:creationId xmlns:a16="http://schemas.microsoft.com/office/drawing/2014/main" id="{460EFCCE-4BED-429C-AF7A-4CDFC027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379095" y="-248602"/>
            <a:ext cx="4018121" cy="3860006"/>
          </a:xfrm>
          <a:prstGeom prst="rect">
            <a:avLst/>
          </a:prstGeom>
        </p:spPr>
      </p:pic>
      <p:sp>
        <p:nvSpPr>
          <p:cNvPr id="49" name="TextBox 3">
            <a:extLst>
              <a:ext uri="{FF2B5EF4-FFF2-40B4-BE49-F238E27FC236}">
                <a16:creationId xmlns:a16="http://schemas.microsoft.com/office/drawing/2014/main" id="{591C826F-054C-40D5-964F-A9F4E00C20AD}"/>
              </a:ext>
            </a:extLst>
          </p:cNvPr>
          <p:cNvSpPr txBox="1"/>
          <p:nvPr/>
        </p:nvSpPr>
        <p:spPr>
          <a:xfrm>
            <a:off x="1827074" y="2640921"/>
            <a:ext cx="15155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21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40111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9" grpId="0" animBg="1"/>
      <p:bldP spid="57" grpId="0" animBg="1"/>
      <p:bldP spid="52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9600" b="1" dirty="0">
                <a:solidFill>
                  <a:schemeClr val="accent6"/>
                </a:solidFill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1019869" y="1675312"/>
            <a:ext cx="4051324" cy="6223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选题背景及意义</a:t>
            </a:r>
            <a:endParaRPr lang="en-US" altLang="zh-CN" sz="3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(Background &amp;Significance)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73968" y="2507552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73968" y="3065694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研究意义</a:t>
            </a: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AD20C445-A640-4CA1-9EF6-1D0C77BE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492319" y="1811664"/>
            <a:ext cx="5376448" cy="51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5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1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选题背景及意义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4267" y="20597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Background &amp;Significance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DA02F9-31EA-A283-B481-19C3CC80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24" y="590550"/>
            <a:ext cx="2134976" cy="12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F944A26-F379-5E7A-D2B1-1F5D9F3869E5}"/>
              </a:ext>
            </a:extLst>
          </p:cNvPr>
          <p:cNvSpPr txBox="1"/>
          <p:nvPr/>
        </p:nvSpPr>
        <p:spPr>
          <a:xfrm>
            <a:off x="544606" y="1499215"/>
            <a:ext cx="6125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dirty="0">
                <a:solidFill>
                  <a:schemeClr val="accent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基于公交车环境的密接人员排查系统的设计与实现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E06C01-6840-16A9-EF92-D8230744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66" y="2613298"/>
            <a:ext cx="2923334" cy="21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3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1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选题背景及意义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4267" y="20597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Background &amp;Significance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9463" y="69723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3" name="矩形 22"/>
          <p:cNvSpPr/>
          <p:nvPr/>
        </p:nvSpPr>
        <p:spPr>
          <a:xfrm>
            <a:off x="4453110" y="1497891"/>
            <a:ext cx="4358467" cy="27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4330" y="1915748"/>
            <a:ext cx="4207258" cy="1540146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font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年末至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年末，新冠疫情肆虐，威胁人类的健康及生命。人员运动轨迹的管控，可以为切断病毒传播路径提供必要的信息支持。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48D87D-29DF-59C2-1642-0B9A90E0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12" y="1501379"/>
            <a:ext cx="3647566" cy="27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6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1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选题背景及意义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4267" y="205978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Background &amp;Significance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9463" y="69723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研究意义</a:t>
            </a:r>
          </a:p>
        </p:txBody>
      </p:sp>
      <p:sp>
        <p:nvSpPr>
          <p:cNvPr id="38" name="Rectangle 7"/>
          <p:cNvSpPr/>
          <p:nvPr/>
        </p:nvSpPr>
        <p:spPr>
          <a:xfrm>
            <a:off x="340989" y="1730884"/>
            <a:ext cx="2445672" cy="643724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algn="r" defTabSz="914378">
              <a:defRPr/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解决疫情下，用公共交通</a:t>
            </a:r>
            <a:endParaRPr lang="en-US" altLang="zh-CN" sz="1600" b="1" dirty="0">
              <a:solidFill>
                <a:schemeClr val="accent2"/>
              </a:solidFill>
              <a:cs typeface="+mn-ea"/>
              <a:sym typeface="+mn-lt"/>
            </a:endParaRPr>
          </a:p>
          <a:p>
            <a:pPr lvl="0" algn="r" defTabSz="914378">
              <a:defRPr/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正常出行问题。</a:t>
            </a:r>
          </a:p>
        </p:txBody>
      </p:sp>
      <p:sp>
        <p:nvSpPr>
          <p:cNvPr id="36" name="Rectangle 10"/>
          <p:cNvSpPr/>
          <p:nvPr/>
        </p:nvSpPr>
        <p:spPr>
          <a:xfrm>
            <a:off x="6284850" y="1235639"/>
            <a:ext cx="2453514" cy="551669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为以后类似情况的发生</a:t>
            </a:r>
            <a:endParaRPr lang="en-US" altLang="zh-CN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914378"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进行快速有效的处理。</a:t>
            </a:r>
          </a:p>
        </p:txBody>
      </p:sp>
      <p:sp>
        <p:nvSpPr>
          <p:cNvPr id="34" name="Rectangle 13"/>
          <p:cNvSpPr/>
          <p:nvPr/>
        </p:nvSpPr>
        <p:spPr>
          <a:xfrm>
            <a:off x="1583306" y="3812681"/>
            <a:ext cx="1842997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algn="r" defTabSz="914378">
              <a:defRPr/>
            </a:pPr>
            <a:r>
              <a:rPr lang="zh-CN" altLang="en-US" sz="1600" b="1" dirty="0">
                <a:solidFill>
                  <a:schemeClr val="accent4"/>
                </a:solidFill>
                <a:cs typeface="+mn-ea"/>
                <a:sym typeface="+mn-lt"/>
              </a:rPr>
              <a:t>进一步了解数据结构的知识内容。</a:t>
            </a:r>
          </a:p>
        </p:txBody>
      </p:sp>
      <p:sp>
        <p:nvSpPr>
          <p:cNvPr id="32" name="Rectangle 16"/>
          <p:cNvSpPr/>
          <p:nvPr/>
        </p:nvSpPr>
        <p:spPr>
          <a:xfrm>
            <a:off x="6117993" y="2680230"/>
            <a:ext cx="1842997" cy="184666"/>
          </a:xfrm>
          <a:prstGeom prst="rect">
            <a:avLst/>
          </a:prstGeom>
        </p:spPr>
        <p:txBody>
          <a:bodyPr wrap="none" lIns="72000" tIns="0" rIns="72000" bIns="0">
            <a:noAutofit/>
          </a:bodyPr>
          <a:lstStyle/>
          <a:p>
            <a:pPr lvl="0" defTabSz="914378">
              <a:defRPr/>
            </a:pPr>
            <a:r>
              <a:rPr lang="zh-CN" altLang="en-US" sz="1600" b="1" dirty="0">
                <a:solidFill>
                  <a:schemeClr val="accent6"/>
                </a:solidFill>
                <a:cs typeface="+mn-ea"/>
                <a:sym typeface="+mn-lt"/>
              </a:rPr>
              <a:t>熟悉运用</a:t>
            </a:r>
            <a:r>
              <a:rPr lang="en-US" altLang="zh-CN" sz="1600" b="1" dirty="0">
                <a:solidFill>
                  <a:schemeClr val="accent6"/>
                </a:solidFill>
                <a:cs typeface="+mn-ea"/>
                <a:sym typeface="+mn-lt"/>
              </a:rPr>
              <a:t>C/C++</a:t>
            </a:r>
            <a:r>
              <a:rPr lang="zh-CN" altLang="en-US" sz="1600" b="1" dirty="0">
                <a:solidFill>
                  <a:schemeClr val="accent6"/>
                </a:solidFill>
                <a:cs typeface="+mn-ea"/>
                <a:sym typeface="+mn-lt"/>
              </a:rPr>
              <a:t>编程语言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000855" y="2533940"/>
            <a:ext cx="2082170" cy="1126234"/>
            <a:chOff x="4000855" y="2533940"/>
            <a:chExt cx="2082170" cy="1126234"/>
          </a:xfrm>
        </p:grpSpPr>
        <p:sp>
          <p:nvSpPr>
            <p:cNvPr id="25" name="Freeform: Shape 3"/>
            <p:cNvSpPr/>
            <p:nvPr/>
          </p:nvSpPr>
          <p:spPr>
            <a:xfrm rot="8246748">
              <a:off x="4000855" y="2533940"/>
              <a:ext cx="2082170" cy="1126234"/>
            </a:xfrm>
            <a:custGeom>
              <a:avLst/>
              <a:gdLst>
                <a:gd name="connsiteX0" fmla="*/ 1832429 w 6775553"/>
                <a:gd name="connsiteY0" fmla="*/ 0 h 3664858"/>
                <a:gd name="connsiteX1" fmla="*/ 3520857 w 6775553"/>
                <a:gd name="connsiteY1" fmla="*/ 1119165 h 3664858"/>
                <a:gd name="connsiteX2" fmla="*/ 3541502 w 6775553"/>
                <a:gd name="connsiteY2" fmla="*/ 1175571 h 3664858"/>
                <a:gd name="connsiteX3" fmla="*/ 3543956 w 6775553"/>
                <a:gd name="connsiteY3" fmla="*/ 1174000 h 3664858"/>
                <a:gd name="connsiteX4" fmla="*/ 3615719 w 6775553"/>
                <a:gd name="connsiteY4" fmla="*/ 1306233 h 3664858"/>
                <a:gd name="connsiteX5" fmla="*/ 4345916 w 6775553"/>
                <a:gd name="connsiteY5" fmla="*/ 1694531 h 3664858"/>
                <a:gd name="connsiteX6" fmla="*/ 5011770 w 6775553"/>
                <a:gd name="connsiteY6" fmla="*/ 1390179 h 3664858"/>
                <a:gd name="connsiteX7" fmla="*/ 5048596 w 6775553"/>
                <a:gd name="connsiteY7" fmla="*/ 1342134 h 3664858"/>
                <a:gd name="connsiteX8" fmla="*/ 5066082 w 6775553"/>
                <a:gd name="connsiteY8" fmla="*/ 1309919 h 3664858"/>
                <a:gd name="connsiteX9" fmla="*/ 5089552 w 6775553"/>
                <a:gd name="connsiteY9" fmla="*/ 1281473 h 3664858"/>
                <a:gd name="connsiteX10" fmla="*/ 5094681 w 6775553"/>
                <a:gd name="connsiteY10" fmla="*/ 1272022 h 3664858"/>
                <a:gd name="connsiteX11" fmla="*/ 5096253 w 6775553"/>
                <a:gd name="connsiteY11" fmla="*/ 1273351 h 3664858"/>
                <a:gd name="connsiteX12" fmla="*/ 5180197 w 6775553"/>
                <a:gd name="connsiteY12" fmla="*/ 1171610 h 3664858"/>
                <a:gd name="connsiteX13" fmla="*/ 5841015 w 6775553"/>
                <a:gd name="connsiteY13" fmla="*/ 897890 h 3664858"/>
                <a:gd name="connsiteX14" fmla="*/ 6775553 w 6775553"/>
                <a:gd name="connsiteY14" fmla="*/ 1832428 h 3664858"/>
                <a:gd name="connsiteX15" fmla="*/ 5841015 w 6775553"/>
                <a:gd name="connsiteY15" fmla="*/ 2766966 h 3664858"/>
                <a:gd name="connsiteX16" fmla="*/ 5134367 w 6775553"/>
                <a:gd name="connsiteY16" fmla="*/ 2444014 h 3664858"/>
                <a:gd name="connsiteX17" fmla="*/ 5092691 w 6775553"/>
                <a:gd name="connsiteY17" fmla="*/ 2386854 h 3664858"/>
                <a:gd name="connsiteX18" fmla="*/ 5090513 w 6775553"/>
                <a:gd name="connsiteY18" fmla="*/ 2388695 h 3664858"/>
                <a:gd name="connsiteX19" fmla="*/ 5080267 w 6775553"/>
                <a:gd name="connsiteY19" fmla="*/ 2369814 h 3664858"/>
                <a:gd name="connsiteX20" fmla="*/ 5046845 w 6775553"/>
                <a:gd name="connsiteY20" fmla="*/ 2323975 h 3664858"/>
                <a:gd name="connsiteX21" fmla="*/ 5011770 w 6775553"/>
                <a:gd name="connsiteY21" fmla="*/ 2278215 h 3664858"/>
                <a:gd name="connsiteX22" fmla="*/ 4345916 w 6775553"/>
                <a:gd name="connsiteY22" fmla="*/ 1973862 h 3664858"/>
                <a:gd name="connsiteX23" fmla="*/ 3615719 w 6775553"/>
                <a:gd name="connsiteY23" fmla="*/ 2362160 h 3664858"/>
                <a:gd name="connsiteX24" fmla="*/ 3548466 w 6775553"/>
                <a:gd name="connsiteY24" fmla="*/ 2486081 h 3664858"/>
                <a:gd name="connsiteX25" fmla="*/ 3544494 w 6775553"/>
                <a:gd name="connsiteY25" fmla="*/ 2483539 h 3664858"/>
                <a:gd name="connsiteX26" fmla="*/ 3533622 w 6775553"/>
                <a:gd name="connsiteY26" fmla="*/ 2514722 h 3664858"/>
                <a:gd name="connsiteX27" fmla="*/ 1832429 w 6775553"/>
                <a:gd name="connsiteY27" fmla="*/ 3664858 h 3664858"/>
                <a:gd name="connsiteX28" fmla="*/ 0 w 6775553"/>
                <a:gd name="connsiteY28" fmla="*/ 1832429 h 3664858"/>
                <a:gd name="connsiteX29" fmla="*/ 1832429 w 6775553"/>
                <a:gd name="connsiteY29" fmla="*/ 0 h 366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75553" h="3664858">
                  <a:moveTo>
                    <a:pt x="1832429" y="0"/>
                  </a:moveTo>
                  <a:cubicBezTo>
                    <a:pt x="2591446" y="0"/>
                    <a:pt x="3242679" y="461478"/>
                    <a:pt x="3520857" y="1119165"/>
                  </a:cubicBezTo>
                  <a:lnTo>
                    <a:pt x="3541502" y="1175571"/>
                  </a:lnTo>
                  <a:lnTo>
                    <a:pt x="3543956" y="1174000"/>
                  </a:lnTo>
                  <a:lnTo>
                    <a:pt x="3615719" y="1306233"/>
                  </a:lnTo>
                  <a:cubicBezTo>
                    <a:pt x="3773967" y="1540504"/>
                    <a:pt x="4041957" y="1694531"/>
                    <a:pt x="4345916" y="1694531"/>
                  </a:cubicBezTo>
                  <a:cubicBezTo>
                    <a:pt x="4611881" y="1694531"/>
                    <a:pt x="4850306" y="1576604"/>
                    <a:pt x="5011770" y="1390179"/>
                  </a:cubicBezTo>
                  <a:lnTo>
                    <a:pt x="5048596" y="1342134"/>
                  </a:lnTo>
                  <a:lnTo>
                    <a:pt x="5066082" y="1309919"/>
                  </a:lnTo>
                  <a:lnTo>
                    <a:pt x="5089552" y="1281473"/>
                  </a:lnTo>
                  <a:lnTo>
                    <a:pt x="5094681" y="1272022"/>
                  </a:lnTo>
                  <a:lnTo>
                    <a:pt x="5096253" y="1273351"/>
                  </a:lnTo>
                  <a:lnTo>
                    <a:pt x="5180197" y="1171610"/>
                  </a:lnTo>
                  <a:cubicBezTo>
                    <a:pt x="5349315" y="1002492"/>
                    <a:pt x="5582950" y="897890"/>
                    <a:pt x="5841015" y="897890"/>
                  </a:cubicBezTo>
                  <a:cubicBezTo>
                    <a:pt x="6357146" y="897890"/>
                    <a:pt x="6775553" y="1316297"/>
                    <a:pt x="6775553" y="1832428"/>
                  </a:cubicBezTo>
                  <a:cubicBezTo>
                    <a:pt x="6775553" y="2348559"/>
                    <a:pt x="6357146" y="2766966"/>
                    <a:pt x="5841015" y="2766966"/>
                  </a:cubicBezTo>
                  <a:cubicBezTo>
                    <a:pt x="5558756" y="2766966"/>
                    <a:pt x="5305723" y="2641832"/>
                    <a:pt x="5134367" y="2444014"/>
                  </a:cubicBezTo>
                  <a:lnTo>
                    <a:pt x="5092691" y="2386854"/>
                  </a:lnTo>
                  <a:lnTo>
                    <a:pt x="5090513" y="2388695"/>
                  </a:lnTo>
                  <a:lnTo>
                    <a:pt x="5080267" y="2369814"/>
                  </a:lnTo>
                  <a:lnTo>
                    <a:pt x="5046845" y="2323975"/>
                  </a:lnTo>
                  <a:lnTo>
                    <a:pt x="5011770" y="2278215"/>
                  </a:lnTo>
                  <a:cubicBezTo>
                    <a:pt x="4850306" y="2091790"/>
                    <a:pt x="4611881" y="1973862"/>
                    <a:pt x="4345916" y="1973862"/>
                  </a:cubicBezTo>
                  <a:cubicBezTo>
                    <a:pt x="4041957" y="1973863"/>
                    <a:pt x="3773967" y="2127890"/>
                    <a:pt x="3615719" y="2362160"/>
                  </a:cubicBezTo>
                  <a:lnTo>
                    <a:pt x="3548466" y="2486081"/>
                  </a:lnTo>
                  <a:lnTo>
                    <a:pt x="3544494" y="2483539"/>
                  </a:lnTo>
                  <a:lnTo>
                    <a:pt x="3533622" y="2514722"/>
                  </a:lnTo>
                  <a:cubicBezTo>
                    <a:pt x="3263004" y="3188846"/>
                    <a:pt x="2603306" y="3664858"/>
                    <a:pt x="1832429" y="3664858"/>
                  </a:cubicBezTo>
                  <a:cubicBezTo>
                    <a:pt x="820406" y="3664858"/>
                    <a:pt x="0" y="2844452"/>
                    <a:pt x="0" y="1832429"/>
                  </a:cubicBezTo>
                  <a:cubicBezTo>
                    <a:pt x="0" y="820406"/>
                    <a:pt x="820406" y="0"/>
                    <a:pt x="1832429" y="0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17"/>
            <p:cNvSpPr>
              <a:spLocks/>
            </p:cNvSpPr>
            <p:nvPr/>
          </p:nvSpPr>
          <p:spPr bwMode="auto">
            <a:xfrm>
              <a:off x="5188990" y="2579034"/>
              <a:ext cx="430250" cy="42945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6033" y="1265575"/>
            <a:ext cx="2082170" cy="1141456"/>
            <a:chOff x="4096033" y="1265575"/>
            <a:chExt cx="2082170" cy="1141456"/>
          </a:xfrm>
        </p:grpSpPr>
        <p:sp>
          <p:nvSpPr>
            <p:cNvPr id="26" name="Freeform: Shape 4"/>
            <p:cNvSpPr/>
            <p:nvPr/>
          </p:nvSpPr>
          <p:spPr>
            <a:xfrm rot="8246748">
              <a:off x="4096033" y="1280797"/>
              <a:ext cx="2082170" cy="1126234"/>
            </a:xfrm>
            <a:custGeom>
              <a:avLst/>
              <a:gdLst>
                <a:gd name="connsiteX0" fmla="*/ 1832429 w 6775553"/>
                <a:gd name="connsiteY0" fmla="*/ 0 h 3664858"/>
                <a:gd name="connsiteX1" fmla="*/ 3520857 w 6775553"/>
                <a:gd name="connsiteY1" fmla="*/ 1119165 h 3664858"/>
                <a:gd name="connsiteX2" fmla="*/ 3541502 w 6775553"/>
                <a:gd name="connsiteY2" fmla="*/ 1175571 h 3664858"/>
                <a:gd name="connsiteX3" fmla="*/ 3543956 w 6775553"/>
                <a:gd name="connsiteY3" fmla="*/ 1174000 h 3664858"/>
                <a:gd name="connsiteX4" fmla="*/ 3615719 w 6775553"/>
                <a:gd name="connsiteY4" fmla="*/ 1306233 h 3664858"/>
                <a:gd name="connsiteX5" fmla="*/ 4345916 w 6775553"/>
                <a:gd name="connsiteY5" fmla="*/ 1694531 h 3664858"/>
                <a:gd name="connsiteX6" fmla="*/ 5011770 w 6775553"/>
                <a:gd name="connsiteY6" fmla="*/ 1390179 h 3664858"/>
                <a:gd name="connsiteX7" fmla="*/ 5048596 w 6775553"/>
                <a:gd name="connsiteY7" fmla="*/ 1342134 h 3664858"/>
                <a:gd name="connsiteX8" fmla="*/ 5066082 w 6775553"/>
                <a:gd name="connsiteY8" fmla="*/ 1309919 h 3664858"/>
                <a:gd name="connsiteX9" fmla="*/ 5089552 w 6775553"/>
                <a:gd name="connsiteY9" fmla="*/ 1281473 h 3664858"/>
                <a:gd name="connsiteX10" fmla="*/ 5094681 w 6775553"/>
                <a:gd name="connsiteY10" fmla="*/ 1272022 h 3664858"/>
                <a:gd name="connsiteX11" fmla="*/ 5096253 w 6775553"/>
                <a:gd name="connsiteY11" fmla="*/ 1273351 h 3664858"/>
                <a:gd name="connsiteX12" fmla="*/ 5180197 w 6775553"/>
                <a:gd name="connsiteY12" fmla="*/ 1171610 h 3664858"/>
                <a:gd name="connsiteX13" fmla="*/ 5841015 w 6775553"/>
                <a:gd name="connsiteY13" fmla="*/ 897890 h 3664858"/>
                <a:gd name="connsiteX14" fmla="*/ 6775553 w 6775553"/>
                <a:gd name="connsiteY14" fmla="*/ 1832428 h 3664858"/>
                <a:gd name="connsiteX15" fmla="*/ 5841015 w 6775553"/>
                <a:gd name="connsiteY15" fmla="*/ 2766966 h 3664858"/>
                <a:gd name="connsiteX16" fmla="*/ 5134367 w 6775553"/>
                <a:gd name="connsiteY16" fmla="*/ 2444014 h 3664858"/>
                <a:gd name="connsiteX17" fmla="*/ 5092691 w 6775553"/>
                <a:gd name="connsiteY17" fmla="*/ 2386854 h 3664858"/>
                <a:gd name="connsiteX18" fmla="*/ 5090513 w 6775553"/>
                <a:gd name="connsiteY18" fmla="*/ 2388695 h 3664858"/>
                <a:gd name="connsiteX19" fmla="*/ 5080267 w 6775553"/>
                <a:gd name="connsiteY19" fmla="*/ 2369814 h 3664858"/>
                <a:gd name="connsiteX20" fmla="*/ 5046845 w 6775553"/>
                <a:gd name="connsiteY20" fmla="*/ 2323975 h 3664858"/>
                <a:gd name="connsiteX21" fmla="*/ 5011770 w 6775553"/>
                <a:gd name="connsiteY21" fmla="*/ 2278215 h 3664858"/>
                <a:gd name="connsiteX22" fmla="*/ 4345916 w 6775553"/>
                <a:gd name="connsiteY22" fmla="*/ 1973862 h 3664858"/>
                <a:gd name="connsiteX23" fmla="*/ 3615719 w 6775553"/>
                <a:gd name="connsiteY23" fmla="*/ 2362160 h 3664858"/>
                <a:gd name="connsiteX24" fmla="*/ 3548466 w 6775553"/>
                <a:gd name="connsiteY24" fmla="*/ 2486081 h 3664858"/>
                <a:gd name="connsiteX25" fmla="*/ 3544494 w 6775553"/>
                <a:gd name="connsiteY25" fmla="*/ 2483539 h 3664858"/>
                <a:gd name="connsiteX26" fmla="*/ 3533622 w 6775553"/>
                <a:gd name="connsiteY26" fmla="*/ 2514722 h 3664858"/>
                <a:gd name="connsiteX27" fmla="*/ 1832429 w 6775553"/>
                <a:gd name="connsiteY27" fmla="*/ 3664858 h 3664858"/>
                <a:gd name="connsiteX28" fmla="*/ 0 w 6775553"/>
                <a:gd name="connsiteY28" fmla="*/ 1832429 h 3664858"/>
                <a:gd name="connsiteX29" fmla="*/ 1832429 w 6775553"/>
                <a:gd name="connsiteY29" fmla="*/ 0 h 366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75553" h="3664858">
                  <a:moveTo>
                    <a:pt x="1832429" y="0"/>
                  </a:moveTo>
                  <a:cubicBezTo>
                    <a:pt x="2591446" y="0"/>
                    <a:pt x="3242679" y="461478"/>
                    <a:pt x="3520857" y="1119165"/>
                  </a:cubicBezTo>
                  <a:lnTo>
                    <a:pt x="3541502" y="1175571"/>
                  </a:lnTo>
                  <a:lnTo>
                    <a:pt x="3543956" y="1174000"/>
                  </a:lnTo>
                  <a:lnTo>
                    <a:pt x="3615719" y="1306233"/>
                  </a:lnTo>
                  <a:cubicBezTo>
                    <a:pt x="3773967" y="1540504"/>
                    <a:pt x="4041957" y="1694531"/>
                    <a:pt x="4345916" y="1694531"/>
                  </a:cubicBezTo>
                  <a:cubicBezTo>
                    <a:pt x="4611881" y="1694531"/>
                    <a:pt x="4850306" y="1576604"/>
                    <a:pt x="5011770" y="1390179"/>
                  </a:cubicBezTo>
                  <a:lnTo>
                    <a:pt x="5048596" y="1342134"/>
                  </a:lnTo>
                  <a:lnTo>
                    <a:pt x="5066082" y="1309919"/>
                  </a:lnTo>
                  <a:lnTo>
                    <a:pt x="5089552" y="1281473"/>
                  </a:lnTo>
                  <a:lnTo>
                    <a:pt x="5094681" y="1272022"/>
                  </a:lnTo>
                  <a:lnTo>
                    <a:pt x="5096253" y="1273351"/>
                  </a:lnTo>
                  <a:lnTo>
                    <a:pt x="5180197" y="1171610"/>
                  </a:lnTo>
                  <a:cubicBezTo>
                    <a:pt x="5349315" y="1002492"/>
                    <a:pt x="5582950" y="897890"/>
                    <a:pt x="5841015" y="897890"/>
                  </a:cubicBezTo>
                  <a:cubicBezTo>
                    <a:pt x="6357146" y="897890"/>
                    <a:pt x="6775553" y="1316297"/>
                    <a:pt x="6775553" y="1832428"/>
                  </a:cubicBezTo>
                  <a:cubicBezTo>
                    <a:pt x="6775553" y="2348559"/>
                    <a:pt x="6357146" y="2766966"/>
                    <a:pt x="5841015" y="2766966"/>
                  </a:cubicBezTo>
                  <a:cubicBezTo>
                    <a:pt x="5558756" y="2766966"/>
                    <a:pt x="5305723" y="2641832"/>
                    <a:pt x="5134367" y="2444014"/>
                  </a:cubicBezTo>
                  <a:lnTo>
                    <a:pt x="5092691" y="2386854"/>
                  </a:lnTo>
                  <a:lnTo>
                    <a:pt x="5090513" y="2388695"/>
                  </a:lnTo>
                  <a:lnTo>
                    <a:pt x="5080267" y="2369814"/>
                  </a:lnTo>
                  <a:lnTo>
                    <a:pt x="5046845" y="2323975"/>
                  </a:lnTo>
                  <a:lnTo>
                    <a:pt x="5011770" y="2278215"/>
                  </a:lnTo>
                  <a:cubicBezTo>
                    <a:pt x="4850306" y="2091790"/>
                    <a:pt x="4611881" y="1973862"/>
                    <a:pt x="4345916" y="1973862"/>
                  </a:cubicBezTo>
                  <a:cubicBezTo>
                    <a:pt x="4041957" y="1973863"/>
                    <a:pt x="3773967" y="2127890"/>
                    <a:pt x="3615719" y="2362160"/>
                  </a:cubicBezTo>
                  <a:lnTo>
                    <a:pt x="3548466" y="2486081"/>
                  </a:lnTo>
                  <a:lnTo>
                    <a:pt x="3544494" y="2483539"/>
                  </a:lnTo>
                  <a:lnTo>
                    <a:pt x="3533622" y="2514722"/>
                  </a:lnTo>
                  <a:cubicBezTo>
                    <a:pt x="3263004" y="3188846"/>
                    <a:pt x="2603306" y="3664858"/>
                    <a:pt x="1832429" y="3664858"/>
                  </a:cubicBezTo>
                  <a:cubicBezTo>
                    <a:pt x="820406" y="3664858"/>
                    <a:pt x="0" y="2844452"/>
                    <a:pt x="0" y="1832429"/>
                  </a:cubicBezTo>
                  <a:cubicBezTo>
                    <a:pt x="0" y="820406"/>
                    <a:pt x="820406" y="0"/>
                    <a:pt x="1832429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18"/>
            <p:cNvSpPr>
              <a:spLocks/>
            </p:cNvSpPr>
            <p:nvPr/>
          </p:nvSpPr>
          <p:spPr bwMode="auto">
            <a:xfrm>
              <a:off x="5224449" y="1265575"/>
              <a:ext cx="539450" cy="443381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478683" y="1336483"/>
            <a:ext cx="1126234" cy="2082170"/>
            <a:chOff x="3478683" y="1336483"/>
            <a:chExt cx="1126234" cy="2082170"/>
          </a:xfrm>
        </p:grpSpPr>
        <p:sp>
          <p:nvSpPr>
            <p:cNvPr id="24" name="Freeform: Shape 2"/>
            <p:cNvSpPr/>
            <p:nvPr/>
          </p:nvSpPr>
          <p:spPr>
            <a:xfrm rot="3129379">
              <a:off x="3000715" y="1814451"/>
              <a:ext cx="2082170" cy="1126234"/>
            </a:xfrm>
            <a:custGeom>
              <a:avLst/>
              <a:gdLst>
                <a:gd name="connsiteX0" fmla="*/ 1832429 w 6775553"/>
                <a:gd name="connsiteY0" fmla="*/ 0 h 3664858"/>
                <a:gd name="connsiteX1" fmla="*/ 3520857 w 6775553"/>
                <a:gd name="connsiteY1" fmla="*/ 1119165 h 3664858"/>
                <a:gd name="connsiteX2" fmla="*/ 3541502 w 6775553"/>
                <a:gd name="connsiteY2" fmla="*/ 1175571 h 3664858"/>
                <a:gd name="connsiteX3" fmla="*/ 3543956 w 6775553"/>
                <a:gd name="connsiteY3" fmla="*/ 1174000 h 3664858"/>
                <a:gd name="connsiteX4" fmla="*/ 3615719 w 6775553"/>
                <a:gd name="connsiteY4" fmla="*/ 1306233 h 3664858"/>
                <a:gd name="connsiteX5" fmla="*/ 4345916 w 6775553"/>
                <a:gd name="connsiteY5" fmla="*/ 1694531 h 3664858"/>
                <a:gd name="connsiteX6" fmla="*/ 5011770 w 6775553"/>
                <a:gd name="connsiteY6" fmla="*/ 1390179 h 3664858"/>
                <a:gd name="connsiteX7" fmla="*/ 5048596 w 6775553"/>
                <a:gd name="connsiteY7" fmla="*/ 1342134 h 3664858"/>
                <a:gd name="connsiteX8" fmla="*/ 5066082 w 6775553"/>
                <a:gd name="connsiteY8" fmla="*/ 1309919 h 3664858"/>
                <a:gd name="connsiteX9" fmla="*/ 5089552 w 6775553"/>
                <a:gd name="connsiteY9" fmla="*/ 1281473 h 3664858"/>
                <a:gd name="connsiteX10" fmla="*/ 5094681 w 6775553"/>
                <a:gd name="connsiteY10" fmla="*/ 1272022 h 3664858"/>
                <a:gd name="connsiteX11" fmla="*/ 5096253 w 6775553"/>
                <a:gd name="connsiteY11" fmla="*/ 1273351 h 3664858"/>
                <a:gd name="connsiteX12" fmla="*/ 5180197 w 6775553"/>
                <a:gd name="connsiteY12" fmla="*/ 1171610 h 3664858"/>
                <a:gd name="connsiteX13" fmla="*/ 5841015 w 6775553"/>
                <a:gd name="connsiteY13" fmla="*/ 897890 h 3664858"/>
                <a:gd name="connsiteX14" fmla="*/ 6775553 w 6775553"/>
                <a:gd name="connsiteY14" fmla="*/ 1832428 h 3664858"/>
                <a:gd name="connsiteX15" fmla="*/ 5841015 w 6775553"/>
                <a:gd name="connsiteY15" fmla="*/ 2766966 h 3664858"/>
                <a:gd name="connsiteX16" fmla="*/ 5134367 w 6775553"/>
                <a:gd name="connsiteY16" fmla="*/ 2444014 h 3664858"/>
                <a:gd name="connsiteX17" fmla="*/ 5092691 w 6775553"/>
                <a:gd name="connsiteY17" fmla="*/ 2386854 h 3664858"/>
                <a:gd name="connsiteX18" fmla="*/ 5090513 w 6775553"/>
                <a:gd name="connsiteY18" fmla="*/ 2388695 h 3664858"/>
                <a:gd name="connsiteX19" fmla="*/ 5080267 w 6775553"/>
                <a:gd name="connsiteY19" fmla="*/ 2369814 h 3664858"/>
                <a:gd name="connsiteX20" fmla="*/ 5046845 w 6775553"/>
                <a:gd name="connsiteY20" fmla="*/ 2323975 h 3664858"/>
                <a:gd name="connsiteX21" fmla="*/ 5011770 w 6775553"/>
                <a:gd name="connsiteY21" fmla="*/ 2278215 h 3664858"/>
                <a:gd name="connsiteX22" fmla="*/ 4345916 w 6775553"/>
                <a:gd name="connsiteY22" fmla="*/ 1973862 h 3664858"/>
                <a:gd name="connsiteX23" fmla="*/ 3615719 w 6775553"/>
                <a:gd name="connsiteY23" fmla="*/ 2362160 h 3664858"/>
                <a:gd name="connsiteX24" fmla="*/ 3548466 w 6775553"/>
                <a:gd name="connsiteY24" fmla="*/ 2486081 h 3664858"/>
                <a:gd name="connsiteX25" fmla="*/ 3544494 w 6775553"/>
                <a:gd name="connsiteY25" fmla="*/ 2483539 h 3664858"/>
                <a:gd name="connsiteX26" fmla="*/ 3533622 w 6775553"/>
                <a:gd name="connsiteY26" fmla="*/ 2514722 h 3664858"/>
                <a:gd name="connsiteX27" fmla="*/ 1832429 w 6775553"/>
                <a:gd name="connsiteY27" fmla="*/ 3664858 h 3664858"/>
                <a:gd name="connsiteX28" fmla="*/ 0 w 6775553"/>
                <a:gd name="connsiteY28" fmla="*/ 1832429 h 3664858"/>
                <a:gd name="connsiteX29" fmla="*/ 1832429 w 6775553"/>
                <a:gd name="connsiteY29" fmla="*/ 0 h 366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75553" h="3664858">
                  <a:moveTo>
                    <a:pt x="1832429" y="0"/>
                  </a:moveTo>
                  <a:cubicBezTo>
                    <a:pt x="2591446" y="0"/>
                    <a:pt x="3242679" y="461478"/>
                    <a:pt x="3520857" y="1119165"/>
                  </a:cubicBezTo>
                  <a:lnTo>
                    <a:pt x="3541502" y="1175571"/>
                  </a:lnTo>
                  <a:lnTo>
                    <a:pt x="3543956" y="1174000"/>
                  </a:lnTo>
                  <a:lnTo>
                    <a:pt x="3615719" y="1306233"/>
                  </a:lnTo>
                  <a:cubicBezTo>
                    <a:pt x="3773967" y="1540504"/>
                    <a:pt x="4041957" y="1694531"/>
                    <a:pt x="4345916" y="1694531"/>
                  </a:cubicBezTo>
                  <a:cubicBezTo>
                    <a:pt x="4611881" y="1694531"/>
                    <a:pt x="4850306" y="1576604"/>
                    <a:pt x="5011770" y="1390179"/>
                  </a:cubicBezTo>
                  <a:lnTo>
                    <a:pt x="5048596" y="1342134"/>
                  </a:lnTo>
                  <a:lnTo>
                    <a:pt x="5066082" y="1309919"/>
                  </a:lnTo>
                  <a:lnTo>
                    <a:pt x="5089552" y="1281473"/>
                  </a:lnTo>
                  <a:lnTo>
                    <a:pt x="5094681" y="1272022"/>
                  </a:lnTo>
                  <a:lnTo>
                    <a:pt x="5096253" y="1273351"/>
                  </a:lnTo>
                  <a:lnTo>
                    <a:pt x="5180197" y="1171610"/>
                  </a:lnTo>
                  <a:cubicBezTo>
                    <a:pt x="5349315" y="1002492"/>
                    <a:pt x="5582950" y="897890"/>
                    <a:pt x="5841015" y="897890"/>
                  </a:cubicBezTo>
                  <a:cubicBezTo>
                    <a:pt x="6357146" y="897890"/>
                    <a:pt x="6775553" y="1316297"/>
                    <a:pt x="6775553" y="1832428"/>
                  </a:cubicBezTo>
                  <a:cubicBezTo>
                    <a:pt x="6775553" y="2348559"/>
                    <a:pt x="6357146" y="2766966"/>
                    <a:pt x="5841015" y="2766966"/>
                  </a:cubicBezTo>
                  <a:cubicBezTo>
                    <a:pt x="5558756" y="2766966"/>
                    <a:pt x="5305723" y="2641832"/>
                    <a:pt x="5134367" y="2444014"/>
                  </a:cubicBezTo>
                  <a:lnTo>
                    <a:pt x="5092691" y="2386854"/>
                  </a:lnTo>
                  <a:lnTo>
                    <a:pt x="5090513" y="2388695"/>
                  </a:lnTo>
                  <a:lnTo>
                    <a:pt x="5080267" y="2369814"/>
                  </a:lnTo>
                  <a:lnTo>
                    <a:pt x="5046845" y="2323975"/>
                  </a:lnTo>
                  <a:lnTo>
                    <a:pt x="5011770" y="2278215"/>
                  </a:lnTo>
                  <a:cubicBezTo>
                    <a:pt x="4850306" y="2091790"/>
                    <a:pt x="4611881" y="1973862"/>
                    <a:pt x="4345916" y="1973862"/>
                  </a:cubicBezTo>
                  <a:cubicBezTo>
                    <a:pt x="4041957" y="1973863"/>
                    <a:pt x="3773967" y="2127890"/>
                    <a:pt x="3615719" y="2362160"/>
                  </a:cubicBezTo>
                  <a:lnTo>
                    <a:pt x="3548466" y="2486081"/>
                  </a:lnTo>
                  <a:lnTo>
                    <a:pt x="3544494" y="2483539"/>
                  </a:lnTo>
                  <a:lnTo>
                    <a:pt x="3533622" y="2514722"/>
                  </a:lnTo>
                  <a:cubicBezTo>
                    <a:pt x="3263004" y="3188846"/>
                    <a:pt x="2603306" y="3664858"/>
                    <a:pt x="1832429" y="3664858"/>
                  </a:cubicBezTo>
                  <a:cubicBezTo>
                    <a:pt x="820406" y="3664858"/>
                    <a:pt x="0" y="2844452"/>
                    <a:pt x="0" y="1832429"/>
                  </a:cubicBezTo>
                  <a:cubicBezTo>
                    <a:pt x="0" y="820406"/>
                    <a:pt x="820406" y="0"/>
                    <a:pt x="1832429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19"/>
            <p:cNvSpPr>
              <a:spLocks/>
            </p:cNvSpPr>
            <p:nvPr/>
          </p:nvSpPr>
          <p:spPr bwMode="auto">
            <a:xfrm>
              <a:off x="3522808" y="1765071"/>
              <a:ext cx="462171" cy="445364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11273" y="3090678"/>
            <a:ext cx="2082170" cy="1176747"/>
            <a:chOff x="2911273" y="3090678"/>
            <a:chExt cx="2082170" cy="1176747"/>
          </a:xfrm>
        </p:grpSpPr>
        <p:sp>
          <p:nvSpPr>
            <p:cNvPr id="23" name="Freeform: Shape 1"/>
            <p:cNvSpPr/>
            <p:nvPr/>
          </p:nvSpPr>
          <p:spPr>
            <a:xfrm rot="2696901">
              <a:off x="2911273" y="3141191"/>
              <a:ext cx="2082170" cy="1126234"/>
            </a:xfrm>
            <a:custGeom>
              <a:avLst/>
              <a:gdLst>
                <a:gd name="connsiteX0" fmla="*/ 1832429 w 6775553"/>
                <a:gd name="connsiteY0" fmla="*/ 0 h 3664858"/>
                <a:gd name="connsiteX1" fmla="*/ 3520857 w 6775553"/>
                <a:gd name="connsiteY1" fmla="*/ 1119165 h 3664858"/>
                <a:gd name="connsiteX2" fmla="*/ 3541502 w 6775553"/>
                <a:gd name="connsiteY2" fmla="*/ 1175571 h 3664858"/>
                <a:gd name="connsiteX3" fmla="*/ 3543956 w 6775553"/>
                <a:gd name="connsiteY3" fmla="*/ 1174000 h 3664858"/>
                <a:gd name="connsiteX4" fmla="*/ 3615719 w 6775553"/>
                <a:gd name="connsiteY4" fmla="*/ 1306233 h 3664858"/>
                <a:gd name="connsiteX5" fmla="*/ 4345916 w 6775553"/>
                <a:gd name="connsiteY5" fmla="*/ 1694531 h 3664858"/>
                <a:gd name="connsiteX6" fmla="*/ 5011770 w 6775553"/>
                <a:gd name="connsiteY6" fmla="*/ 1390179 h 3664858"/>
                <a:gd name="connsiteX7" fmla="*/ 5048596 w 6775553"/>
                <a:gd name="connsiteY7" fmla="*/ 1342134 h 3664858"/>
                <a:gd name="connsiteX8" fmla="*/ 5066082 w 6775553"/>
                <a:gd name="connsiteY8" fmla="*/ 1309919 h 3664858"/>
                <a:gd name="connsiteX9" fmla="*/ 5089552 w 6775553"/>
                <a:gd name="connsiteY9" fmla="*/ 1281473 h 3664858"/>
                <a:gd name="connsiteX10" fmla="*/ 5094681 w 6775553"/>
                <a:gd name="connsiteY10" fmla="*/ 1272022 h 3664858"/>
                <a:gd name="connsiteX11" fmla="*/ 5096253 w 6775553"/>
                <a:gd name="connsiteY11" fmla="*/ 1273351 h 3664858"/>
                <a:gd name="connsiteX12" fmla="*/ 5180197 w 6775553"/>
                <a:gd name="connsiteY12" fmla="*/ 1171610 h 3664858"/>
                <a:gd name="connsiteX13" fmla="*/ 5841015 w 6775553"/>
                <a:gd name="connsiteY13" fmla="*/ 897890 h 3664858"/>
                <a:gd name="connsiteX14" fmla="*/ 6775553 w 6775553"/>
                <a:gd name="connsiteY14" fmla="*/ 1832428 h 3664858"/>
                <a:gd name="connsiteX15" fmla="*/ 5841015 w 6775553"/>
                <a:gd name="connsiteY15" fmla="*/ 2766966 h 3664858"/>
                <a:gd name="connsiteX16" fmla="*/ 5134367 w 6775553"/>
                <a:gd name="connsiteY16" fmla="*/ 2444014 h 3664858"/>
                <a:gd name="connsiteX17" fmla="*/ 5092691 w 6775553"/>
                <a:gd name="connsiteY17" fmla="*/ 2386854 h 3664858"/>
                <a:gd name="connsiteX18" fmla="*/ 5090513 w 6775553"/>
                <a:gd name="connsiteY18" fmla="*/ 2388695 h 3664858"/>
                <a:gd name="connsiteX19" fmla="*/ 5080267 w 6775553"/>
                <a:gd name="connsiteY19" fmla="*/ 2369814 h 3664858"/>
                <a:gd name="connsiteX20" fmla="*/ 5046845 w 6775553"/>
                <a:gd name="connsiteY20" fmla="*/ 2323975 h 3664858"/>
                <a:gd name="connsiteX21" fmla="*/ 5011770 w 6775553"/>
                <a:gd name="connsiteY21" fmla="*/ 2278215 h 3664858"/>
                <a:gd name="connsiteX22" fmla="*/ 4345916 w 6775553"/>
                <a:gd name="connsiteY22" fmla="*/ 1973862 h 3664858"/>
                <a:gd name="connsiteX23" fmla="*/ 3615719 w 6775553"/>
                <a:gd name="connsiteY23" fmla="*/ 2362160 h 3664858"/>
                <a:gd name="connsiteX24" fmla="*/ 3548466 w 6775553"/>
                <a:gd name="connsiteY24" fmla="*/ 2486081 h 3664858"/>
                <a:gd name="connsiteX25" fmla="*/ 3544494 w 6775553"/>
                <a:gd name="connsiteY25" fmla="*/ 2483539 h 3664858"/>
                <a:gd name="connsiteX26" fmla="*/ 3533622 w 6775553"/>
                <a:gd name="connsiteY26" fmla="*/ 2514722 h 3664858"/>
                <a:gd name="connsiteX27" fmla="*/ 1832429 w 6775553"/>
                <a:gd name="connsiteY27" fmla="*/ 3664858 h 3664858"/>
                <a:gd name="connsiteX28" fmla="*/ 0 w 6775553"/>
                <a:gd name="connsiteY28" fmla="*/ 1832429 h 3664858"/>
                <a:gd name="connsiteX29" fmla="*/ 1832429 w 6775553"/>
                <a:gd name="connsiteY29" fmla="*/ 0 h 366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75553" h="3664858">
                  <a:moveTo>
                    <a:pt x="1832429" y="0"/>
                  </a:moveTo>
                  <a:cubicBezTo>
                    <a:pt x="2591446" y="0"/>
                    <a:pt x="3242679" y="461478"/>
                    <a:pt x="3520857" y="1119165"/>
                  </a:cubicBezTo>
                  <a:lnTo>
                    <a:pt x="3541502" y="1175571"/>
                  </a:lnTo>
                  <a:lnTo>
                    <a:pt x="3543956" y="1174000"/>
                  </a:lnTo>
                  <a:lnTo>
                    <a:pt x="3615719" y="1306233"/>
                  </a:lnTo>
                  <a:cubicBezTo>
                    <a:pt x="3773967" y="1540504"/>
                    <a:pt x="4041957" y="1694531"/>
                    <a:pt x="4345916" y="1694531"/>
                  </a:cubicBezTo>
                  <a:cubicBezTo>
                    <a:pt x="4611881" y="1694531"/>
                    <a:pt x="4850306" y="1576604"/>
                    <a:pt x="5011770" y="1390179"/>
                  </a:cubicBezTo>
                  <a:lnTo>
                    <a:pt x="5048596" y="1342134"/>
                  </a:lnTo>
                  <a:lnTo>
                    <a:pt x="5066082" y="1309919"/>
                  </a:lnTo>
                  <a:lnTo>
                    <a:pt x="5089552" y="1281473"/>
                  </a:lnTo>
                  <a:lnTo>
                    <a:pt x="5094681" y="1272022"/>
                  </a:lnTo>
                  <a:lnTo>
                    <a:pt x="5096253" y="1273351"/>
                  </a:lnTo>
                  <a:lnTo>
                    <a:pt x="5180197" y="1171610"/>
                  </a:lnTo>
                  <a:cubicBezTo>
                    <a:pt x="5349315" y="1002492"/>
                    <a:pt x="5582950" y="897890"/>
                    <a:pt x="5841015" y="897890"/>
                  </a:cubicBezTo>
                  <a:cubicBezTo>
                    <a:pt x="6357146" y="897890"/>
                    <a:pt x="6775553" y="1316297"/>
                    <a:pt x="6775553" y="1832428"/>
                  </a:cubicBezTo>
                  <a:cubicBezTo>
                    <a:pt x="6775553" y="2348559"/>
                    <a:pt x="6357146" y="2766966"/>
                    <a:pt x="5841015" y="2766966"/>
                  </a:cubicBezTo>
                  <a:cubicBezTo>
                    <a:pt x="5558756" y="2766966"/>
                    <a:pt x="5305723" y="2641832"/>
                    <a:pt x="5134367" y="2444014"/>
                  </a:cubicBezTo>
                  <a:lnTo>
                    <a:pt x="5092691" y="2386854"/>
                  </a:lnTo>
                  <a:lnTo>
                    <a:pt x="5090513" y="2388695"/>
                  </a:lnTo>
                  <a:lnTo>
                    <a:pt x="5080267" y="2369814"/>
                  </a:lnTo>
                  <a:lnTo>
                    <a:pt x="5046845" y="2323975"/>
                  </a:lnTo>
                  <a:lnTo>
                    <a:pt x="5011770" y="2278215"/>
                  </a:lnTo>
                  <a:cubicBezTo>
                    <a:pt x="4850306" y="2091790"/>
                    <a:pt x="4611881" y="1973862"/>
                    <a:pt x="4345916" y="1973862"/>
                  </a:cubicBezTo>
                  <a:cubicBezTo>
                    <a:pt x="4041957" y="1973863"/>
                    <a:pt x="3773967" y="2127890"/>
                    <a:pt x="3615719" y="2362160"/>
                  </a:cubicBezTo>
                  <a:lnTo>
                    <a:pt x="3548466" y="2486081"/>
                  </a:lnTo>
                  <a:lnTo>
                    <a:pt x="3544494" y="2483539"/>
                  </a:lnTo>
                  <a:lnTo>
                    <a:pt x="3533622" y="2514722"/>
                  </a:lnTo>
                  <a:cubicBezTo>
                    <a:pt x="3263004" y="3188846"/>
                    <a:pt x="2603306" y="3664858"/>
                    <a:pt x="1832429" y="3664858"/>
                  </a:cubicBezTo>
                  <a:cubicBezTo>
                    <a:pt x="820406" y="3664858"/>
                    <a:pt x="0" y="2844452"/>
                    <a:pt x="0" y="1832429"/>
                  </a:cubicBezTo>
                  <a:cubicBezTo>
                    <a:pt x="0" y="820406"/>
                    <a:pt x="820406" y="0"/>
                    <a:pt x="1832429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Freeform: Shape 20"/>
            <p:cNvSpPr>
              <a:spLocks noChangeAspect="1"/>
            </p:cNvSpPr>
            <p:nvPr/>
          </p:nvSpPr>
          <p:spPr bwMode="auto">
            <a:xfrm>
              <a:off x="3365854" y="3090678"/>
              <a:ext cx="506759" cy="50622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848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cs typeface="+mn-ea"/>
                <a:sym typeface="+mn-lt"/>
              </a:rPr>
              <a:t>02</a:t>
            </a:r>
            <a:endParaRPr lang="zh-CN" altLang="en-US" sz="7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4521" y="2637409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研究思路</a:t>
            </a:r>
          </a:p>
        </p:txBody>
      </p:sp>
      <p:sp>
        <p:nvSpPr>
          <p:cNvPr id="22" name="TextBox 44"/>
          <p:cNvSpPr txBox="1"/>
          <p:nvPr/>
        </p:nvSpPr>
        <p:spPr>
          <a:xfrm>
            <a:off x="723181" y="1773241"/>
            <a:ext cx="2510052" cy="88138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cs typeface="+mn-ea"/>
                <a:sym typeface="+mn-lt"/>
              </a:rPr>
              <a:t>  研究思路与方法</a:t>
            </a:r>
            <a:endParaRPr lang="en-US" altLang="zh-CN" sz="3600" b="1" dirty="0">
              <a:solidFill>
                <a:schemeClr val="accent2"/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accent2"/>
                </a:solidFill>
                <a:cs typeface="+mn-ea"/>
                <a:sym typeface="+mn-lt"/>
              </a:rPr>
              <a:t>(Research Thoughts and Methods)</a:t>
            </a:r>
            <a:br>
              <a:rPr lang="en-US" altLang="zh-CN" b="1" dirty="0">
                <a:solidFill>
                  <a:schemeClr val="accent2"/>
                </a:solidFill>
                <a:cs typeface="+mn-ea"/>
                <a:sym typeface="+mn-lt"/>
              </a:rPr>
            </a:b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69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6B02ECE-B14B-82A1-C027-0D3B749D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06" y="2480754"/>
            <a:ext cx="2270830" cy="2144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5500A3-B7A2-DF21-70C6-7857465A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9" y="1242370"/>
            <a:ext cx="2978940" cy="14798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3F40B33-6B96-EF6E-5A9D-2D3F465E1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" y="2768435"/>
            <a:ext cx="3104554" cy="122738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2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08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9463" y="69723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研究思路</a:t>
            </a:r>
          </a:p>
        </p:txBody>
      </p:sp>
      <p:sp>
        <p:nvSpPr>
          <p:cNvPr id="18" name="矩形 17"/>
          <p:cNvSpPr/>
          <p:nvPr/>
        </p:nvSpPr>
        <p:spPr>
          <a:xfrm>
            <a:off x="707275" y="1543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研究思路与方法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62711" y="186810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(Research Thoughts and Methods)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433317">
            <a:off x="2852937" y="1524162"/>
            <a:ext cx="2269510" cy="1130094"/>
            <a:chOff x="4912101" y="1021635"/>
            <a:chExt cx="2269510" cy="1130094"/>
          </a:xfrm>
        </p:grpSpPr>
        <p:grpSp>
          <p:nvGrpSpPr>
            <p:cNvPr id="99" name="组合 98"/>
            <p:cNvGrpSpPr/>
            <p:nvPr/>
          </p:nvGrpSpPr>
          <p:grpSpPr>
            <a:xfrm>
              <a:off x="4912101" y="1021635"/>
              <a:ext cx="2269510" cy="1130094"/>
              <a:chOff x="4912101" y="1021635"/>
              <a:chExt cx="2269510" cy="1130094"/>
            </a:xfrm>
          </p:grpSpPr>
          <p:sp>
            <p:nvSpPr>
              <p:cNvPr id="70" name="任意多边形: 形状 69"/>
              <p:cNvSpPr/>
              <p:nvPr/>
            </p:nvSpPr>
            <p:spPr>
              <a:xfrm>
                <a:off x="4912101" y="1199391"/>
                <a:ext cx="2269510" cy="95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890" extrusionOk="0">
                    <a:moveTo>
                      <a:pt x="0" y="17890"/>
                    </a:moveTo>
                    <a:cubicBezTo>
                      <a:pt x="4906" y="1368"/>
                      <a:pt x="12106" y="-3710"/>
                      <a:pt x="21600" y="2657"/>
                    </a:cubicBezTo>
                  </a:path>
                </a:pathLst>
              </a:custGeom>
              <a:ln w="12700" cap="flat" cmpd="sng" algn="ctr">
                <a:solidFill>
                  <a:schemeClr val="tx2"/>
                </a:solidFill>
                <a:prstDash val="solid"/>
                <a:miter lim="400000"/>
                <a:headEnd type="oval" w="med" len="med"/>
                <a:tailEnd type="triangle" w="med" len="med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 rot="21284061">
                <a:off x="5556143" y="1021635"/>
                <a:ext cx="615687" cy="615687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84" name="任意多边形: 形状 83"/>
            <p:cNvSpPr/>
            <p:nvPr/>
          </p:nvSpPr>
          <p:spPr>
            <a:xfrm rot="21284061">
              <a:off x="5711377" y="1149970"/>
              <a:ext cx="301128" cy="314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937412" y="2950769"/>
            <a:ext cx="725407" cy="231463"/>
          </a:xfrm>
          <a:prstGeom prst="rect">
            <a:avLst/>
          </a:prstGeom>
          <a:ln w="25400"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374544" y="2802374"/>
            <a:ext cx="1126294" cy="231463"/>
          </a:xfrm>
          <a:prstGeom prst="rect">
            <a:avLst/>
          </a:prstGeom>
          <a:ln w="25400"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671994" y="2795722"/>
            <a:ext cx="1126294" cy="380277"/>
          </a:xfrm>
          <a:prstGeom prst="rect">
            <a:avLst/>
          </a:prstGeom>
          <a:ln w="25400"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54151" y="2579685"/>
            <a:ext cx="1452943" cy="435498"/>
          </a:xfrm>
          <a:prstGeom prst="rect">
            <a:avLst/>
          </a:prstGeom>
          <a:ln w="25400"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079924" y="2077545"/>
            <a:ext cx="1068859" cy="1068859"/>
            <a:chOff x="765687" y="2561710"/>
            <a:chExt cx="1068859" cy="1068859"/>
          </a:xfrm>
        </p:grpSpPr>
        <p:sp>
          <p:nvSpPr>
            <p:cNvPr id="78" name="椭圆 77"/>
            <p:cNvSpPr/>
            <p:nvPr/>
          </p:nvSpPr>
          <p:spPr>
            <a:xfrm>
              <a:off x="765687" y="2561710"/>
              <a:ext cx="1068859" cy="106885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确定定义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043376" y="2724619"/>
              <a:ext cx="513479" cy="3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163999-CB82-8EA3-9B42-3A51D45E55AC}"/>
              </a:ext>
            </a:extLst>
          </p:cNvPr>
          <p:cNvGrpSpPr/>
          <p:nvPr/>
        </p:nvGrpSpPr>
        <p:grpSpPr>
          <a:xfrm>
            <a:off x="5077392" y="1845585"/>
            <a:ext cx="1068859" cy="1068859"/>
            <a:chOff x="765687" y="2561710"/>
            <a:chExt cx="1068859" cy="106885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D23A868-84F2-5A4D-1432-40EF5E9BB7B8}"/>
                </a:ext>
              </a:extLst>
            </p:cNvPr>
            <p:cNvSpPr/>
            <p:nvPr/>
          </p:nvSpPr>
          <p:spPr>
            <a:xfrm>
              <a:off x="765687" y="2561710"/>
              <a:ext cx="1068859" cy="106885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查阅文献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F8678EF-18FE-8B0E-B0B7-B18AA6F9E94E}"/>
                </a:ext>
              </a:extLst>
            </p:cNvPr>
            <p:cNvSpPr/>
            <p:nvPr/>
          </p:nvSpPr>
          <p:spPr>
            <a:xfrm>
              <a:off x="1043376" y="2724619"/>
              <a:ext cx="513479" cy="3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AF110036-CAAC-2020-9C71-544E6C60B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81" y="1139767"/>
            <a:ext cx="2258984" cy="178627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F92188-8F2B-71D3-36B5-399B544F8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35368" y="582930"/>
            <a:ext cx="3381859" cy="5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14C348A1-CE05-1147-3A37-9D9CF5CB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43" y="2332758"/>
            <a:ext cx="815411" cy="406181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5C696EC-7860-6E72-35B4-D1327836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711" y="2321951"/>
            <a:ext cx="830652" cy="28120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5E91C70E-BE90-5FF9-33B9-30A2A41A2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31" y="2324617"/>
            <a:ext cx="708721" cy="191278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4DDDD85-E402-E69C-885F-818C6BD3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79" y="2325174"/>
            <a:ext cx="3824769" cy="245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5FF2E66-CB7B-6E16-D6A4-F2ED3606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98" y="2326319"/>
            <a:ext cx="3809249" cy="244949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cs typeface="+mn-ea"/>
                <a:sym typeface="+mn-lt"/>
              </a:rPr>
              <a:t>2</a:t>
            </a:r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09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07275" y="1543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研究思路与方法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62711" y="186810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(Research Thoughts and Methods)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15AAA6-6DAA-AD8B-86D0-EFC8AD344A09}"/>
              </a:ext>
            </a:extLst>
          </p:cNvPr>
          <p:cNvSpPr txBox="1"/>
          <p:nvPr/>
        </p:nvSpPr>
        <p:spPr>
          <a:xfrm>
            <a:off x="247058" y="714934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研究思路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2F497-67FE-80DF-EA9E-77CC69CF6649}"/>
              </a:ext>
            </a:extLst>
          </p:cNvPr>
          <p:cNvGrpSpPr/>
          <p:nvPr/>
        </p:nvGrpSpPr>
        <p:grpSpPr>
          <a:xfrm>
            <a:off x="2152874" y="1387335"/>
            <a:ext cx="1068859" cy="1068859"/>
            <a:chOff x="765687" y="2561710"/>
            <a:chExt cx="1068859" cy="106885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A09DFE8-6A15-540B-B76B-25945187AB50}"/>
                </a:ext>
              </a:extLst>
            </p:cNvPr>
            <p:cNvSpPr/>
            <p:nvPr/>
          </p:nvSpPr>
          <p:spPr>
            <a:xfrm>
              <a:off x="765687" y="2561710"/>
              <a:ext cx="1068859" cy="106885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路线设计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E01E877-6792-A64E-AC24-E535E2EE5829}"/>
                </a:ext>
              </a:extLst>
            </p:cNvPr>
            <p:cNvSpPr/>
            <p:nvPr/>
          </p:nvSpPr>
          <p:spPr>
            <a:xfrm>
              <a:off x="1043376" y="2724619"/>
              <a:ext cx="513479" cy="3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3ECA92-8CD5-9A21-F381-E64D5019B525}"/>
              </a:ext>
            </a:extLst>
          </p:cNvPr>
          <p:cNvGrpSpPr/>
          <p:nvPr/>
        </p:nvGrpSpPr>
        <p:grpSpPr>
          <a:xfrm>
            <a:off x="6144409" y="1480792"/>
            <a:ext cx="1068859" cy="1068859"/>
            <a:chOff x="765687" y="2561710"/>
            <a:chExt cx="1068859" cy="1068859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98A6475-E27E-371D-6C85-C1D8CAB1BA31}"/>
                </a:ext>
              </a:extLst>
            </p:cNvPr>
            <p:cNvSpPr/>
            <p:nvPr/>
          </p:nvSpPr>
          <p:spPr>
            <a:xfrm>
              <a:off x="765687" y="2561710"/>
              <a:ext cx="1068859" cy="106885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b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密接判断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0D8753D-06DF-D115-313D-A90BEE718B14}"/>
                </a:ext>
              </a:extLst>
            </p:cNvPr>
            <p:cNvSpPr/>
            <p:nvPr/>
          </p:nvSpPr>
          <p:spPr>
            <a:xfrm>
              <a:off x="1043376" y="2724619"/>
              <a:ext cx="513479" cy="3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163CA5E3-E4B2-D00E-2A6A-6A635683D8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63" y="1387335"/>
            <a:ext cx="1076769" cy="310703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8787BA3-6B64-75A4-BC29-A1B524EDE7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572050" y="2138802"/>
            <a:ext cx="321370" cy="24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16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8" grpId="0"/>
      <p:bldP spid="42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严谨学术报告论文答辩毕业论文PPT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自定义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335B74"/>
      </a:accent2>
      <a:accent3>
        <a:srgbClr val="335B74"/>
      </a:accent3>
      <a:accent4>
        <a:srgbClr val="335B74"/>
      </a:accent4>
      <a:accent5>
        <a:srgbClr val="335B74"/>
      </a:accent5>
      <a:accent6>
        <a:srgbClr val="335B74"/>
      </a:accent6>
      <a:hlink>
        <a:srgbClr val="335B74"/>
      </a:hlink>
      <a:folHlink>
        <a:srgbClr val="335B74"/>
      </a:folHlink>
    </a:clrScheme>
    <a:fontScheme name="tvcp45dp">
      <a:majorFont>
        <a:latin typeface="字魂58号-创中黑" panose="020F0302020204030204"/>
        <a:ea typeface="字魂58号-创中黑"/>
        <a:cs typeface=""/>
      </a:majorFont>
      <a:minorFont>
        <a:latin typeface="字魂58号-创中黑" panose="020F0502020204030204"/>
        <a:ea typeface="字魂58号-创中黑"/>
        <a:cs typeface="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578</Words>
  <Application>Microsoft Office PowerPoint</Application>
  <PresentationFormat>全屏显示(16:9)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Microsoft YaHei</vt:lpstr>
      <vt:lpstr>字魂58号-创中黑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简约严谨学术报告论文答辩毕业论文PPT</dc:title>
  <dc:creator>Administrator</dc:creator>
  <cp:lastModifiedBy>杨 昊</cp:lastModifiedBy>
  <cp:revision>112</cp:revision>
  <dcterms:created xsi:type="dcterms:W3CDTF">2017-05-19T12:55:31Z</dcterms:created>
  <dcterms:modified xsi:type="dcterms:W3CDTF">2023-01-03T08:32:26Z</dcterms:modified>
</cp:coreProperties>
</file>