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52"/>
  </p:notesMasterIdLst>
  <p:handoutMasterIdLst>
    <p:handoutMasterId r:id="rId53"/>
  </p:handoutMasterIdLst>
  <p:sldIdLst>
    <p:sldId id="1077" r:id="rId2"/>
    <p:sldId id="258" r:id="rId3"/>
    <p:sldId id="483" r:id="rId4"/>
    <p:sldId id="1113" r:id="rId5"/>
    <p:sldId id="311" r:id="rId6"/>
    <p:sldId id="1078" r:id="rId7"/>
    <p:sldId id="1079" r:id="rId8"/>
    <p:sldId id="1080" r:id="rId9"/>
    <p:sldId id="1081" r:id="rId10"/>
    <p:sldId id="1114" r:id="rId11"/>
    <p:sldId id="485" r:id="rId12"/>
    <p:sldId id="1091" r:id="rId13"/>
    <p:sldId id="1093" r:id="rId14"/>
    <p:sldId id="1094" r:id="rId15"/>
    <p:sldId id="1082" r:id="rId16"/>
    <p:sldId id="1083" r:id="rId17"/>
    <p:sldId id="1084" r:id="rId18"/>
    <p:sldId id="1085" r:id="rId19"/>
    <p:sldId id="1087" r:id="rId20"/>
    <p:sldId id="1088" r:id="rId21"/>
    <p:sldId id="1089" r:id="rId22"/>
    <p:sldId id="1090" r:id="rId23"/>
    <p:sldId id="747" r:id="rId24"/>
    <p:sldId id="748" r:id="rId25"/>
    <p:sldId id="749" r:id="rId26"/>
    <p:sldId id="754" r:id="rId27"/>
    <p:sldId id="1095" r:id="rId28"/>
    <p:sldId id="1103" r:id="rId29"/>
    <p:sldId id="1104" r:id="rId30"/>
    <p:sldId id="1100" r:id="rId31"/>
    <p:sldId id="1101" r:id="rId32"/>
    <p:sldId id="1105" r:id="rId33"/>
    <p:sldId id="1106" r:id="rId34"/>
    <p:sldId id="767" r:id="rId35"/>
    <p:sldId id="768" r:id="rId36"/>
    <p:sldId id="769" r:id="rId37"/>
    <p:sldId id="770" r:id="rId38"/>
    <p:sldId id="773" r:id="rId39"/>
    <p:sldId id="774" r:id="rId40"/>
    <p:sldId id="775" r:id="rId41"/>
    <p:sldId id="1108" r:id="rId42"/>
    <p:sldId id="1110" r:id="rId43"/>
    <p:sldId id="1111" r:id="rId44"/>
    <p:sldId id="786" r:id="rId45"/>
    <p:sldId id="492" r:id="rId46"/>
    <p:sldId id="795" r:id="rId47"/>
    <p:sldId id="796" r:id="rId48"/>
    <p:sldId id="797" r:id="rId49"/>
    <p:sldId id="798" r:id="rId50"/>
    <p:sldId id="1112" r:id="rId51"/>
  </p:sldIdLst>
  <p:sldSz cx="12192000" cy="6858000"/>
  <p:notesSz cx="6858000" cy="9525000"/>
  <p:defaultTextStyle>
    <a:defPPr>
      <a:defRPr lang="zh-CN"/>
    </a:defPPr>
    <a:lvl1pPr algn="ctr" rtl="0" eaLnBrk="0" fontAlgn="base" hangingPunct="0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kumimoji="1" sz="32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eaLnBrk="0" fontAlgn="base" hangingPunct="0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kumimoji="1" sz="32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eaLnBrk="0" fontAlgn="base" hangingPunct="0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kumimoji="1" sz="32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eaLnBrk="0" fontAlgn="base" hangingPunct="0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kumimoji="1" sz="32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eaLnBrk="0" fontAlgn="base" hangingPunct="0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kumimoji="1" sz="32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042A"/>
    <a:srgbClr val="FF0000"/>
    <a:srgbClr val="EAEAEA"/>
    <a:srgbClr val="FFFFCC"/>
    <a:srgbClr val="003399"/>
    <a:srgbClr val="CCFFFF"/>
    <a:srgbClr val="FFFF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26" autoAdjust="0"/>
  </p:normalViewPr>
  <p:slideViewPr>
    <p:cSldViewPr>
      <p:cViewPr varScale="1">
        <p:scale>
          <a:sx n="63" d="100"/>
          <a:sy n="63" d="100"/>
        </p:scale>
        <p:origin x="780" y="48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576"/>
    </p:cViewPr>
  </p:sorterViewPr>
  <p:notesViewPr>
    <p:cSldViewPr>
      <p:cViewPr varScale="1">
        <p:scale>
          <a:sx n="58" d="100"/>
          <a:sy n="58" d="100"/>
        </p:scale>
        <p:origin x="-1692" y="-84"/>
      </p:cViewPr>
      <p:guideLst>
        <p:guide orient="horz" pos="300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71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2" y="0"/>
            <a:ext cx="2971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048751"/>
            <a:ext cx="2971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2" y="9048751"/>
            <a:ext cx="2971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4B863FB8-9113-4C44-B613-1F816CCF5F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71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2" y="0"/>
            <a:ext cx="2971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4000" y="714375"/>
            <a:ext cx="6350000" cy="3571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1" y="4524377"/>
            <a:ext cx="5029200" cy="428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048751"/>
            <a:ext cx="2971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2" y="9048751"/>
            <a:ext cx="2971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06031309-0989-49D7-8D1B-0477E8A003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8360C1-A1FE-4477-9047-7A0BC510EF4C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7175" y="715963"/>
            <a:ext cx="6343650" cy="3568700"/>
          </a:xfrm>
          <a:ln w="12700" cap="flat"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6527859"/>
            <a:ext cx="185995" cy="277633"/>
          </a:xfrm>
          <a:noFill/>
          <a:ln/>
        </p:spPr>
        <p:txBody>
          <a:bodyPr wrap="none" lIns="92066" tIns="46034" rIns="92066" bIns="46034" anchor="ctr">
            <a:spAutoFit/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85C3CE-AC0D-45D7-9067-6245BF2963EE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0" y="714375"/>
            <a:ext cx="6350000" cy="3571875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3584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b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B8828072-734B-49ED-81EC-74AC55BCDDD2}" type="datetime1">
              <a:rPr lang="zh-CN" altLang="en-US" smtClean="0"/>
              <a:t>2020-11-28</a:t>
            </a:fld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b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b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F960EC4A-CDE4-4BB7-8A17-2364214419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F8517-6347-424B-B270-C247A9719CED}" type="datetime1">
              <a:rPr lang="zh-CN" altLang="en-US" smtClean="0"/>
              <a:t>2020-11-28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7A0D7-FF8D-4361-8A8D-4E74F8EA65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7569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EE8B7-E45E-4DCE-8B5A-5DAF2769DA6E}" type="datetime1">
              <a:rPr lang="zh-CN" altLang="en-US" smtClean="0"/>
              <a:t>2020-11-28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D35D9-7D6A-44DE-A900-4BA0429D5F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6243" y="6397018"/>
            <a:ext cx="2540000" cy="366712"/>
          </a:xfrm>
          <a:ln/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20A55F9-A66F-498B-A57F-F0EF74B486B0}" type="datetime1">
              <a:rPr lang="zh-CN" altLang="en-US" smtClean="0"/>
              <a:t>2020-11-28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97018"/>
            <a:ext cx="3860800" cy="366712"/>
          </a:xfrm>
          <a:ln/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陕西科技大学计算机系</a:t>
            </a:r>
            <a:endParaRPr lang="en-US" altLang="zh-CN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50343" y="6397018"/>
            <a:ext cx="2540000" cy="366712"/>
          </a:xfrm>
          <a:ln/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D8D4E54-5402-48BE-86AD-0CF06910AA4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7DDB620-09B4-4D42-9FF3-2BFA6A1E57E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91344" y="980728"/>
            <a:ext cx="11809312" cy="0"/>
          </a:xfrm>
          <a:prstGeom prst="line">
            <a:avLst/>
          </a:prstGeom>
          <a:noFill/>
          <a:ln w="57150" cmpd="thickThin">
            <a:solidFill>
              <a:srgbClr val="E6022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5D6255B-37DD-45BF-A3AA-8DA39F18EF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814" y="184348"/>
            <a:ext cx="637862" cy="639974"/>
          </a:xfrm>
          <a:prstGeom prst="rect">
            <a:avLst/>
          </a:prstGeom>
        </p:spPr>
      </p:pic>
    </p:spTree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B4581-526E-41B3-A9FF-8B3C7DCD45F2}" type="datetime1">
              <a:rPr lang="zh-CN" altLang="en-US" smtClean="0"/>
              <a:t>2020-11-28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E3414-0F8E-4F5B-B248-89E5FA04F9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8F16A-B28A-4244-90A9-1EB4A5D45512}" type="datetime1">
              <a:rPr lang="zh-CN" altLang="en-US" smtClean="0"/>
              <a:t>2020-11-28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B1BD1-7F2A-4E22-A772-2AB4BC5627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574BC-13EF-4BB7-B55F-69A7A275F7D9}" type="datetime1">
              <a:rPr lang="zh-CN" altLang="en-US" smtClean="0"/>
              <a:t>2020-11-28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7F46A-2093-4A2A-9D02-AA8C442A5F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4AD7B-8304-4CFC-9AF9-39CE40853DDA}" type="datetime1">
              <a:rPr lang="zh-CN" altLang="en-US" smtClean="0"/>
              <a:t>2020-11-28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109CF-7A37-4B01-B31B-7D62D51CF7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37096" y="6309320"/>
            <a:ext cx="2540000" cy="36671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9F70D-9A27-4AC7-8280-A76BA30CC8A3}" type="datetime1">
              <a:rPr lang="zh-CN" altLang="en-US" smtClean="0"/>
              <a:t>2020-11-28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88296" y="6309320"/>
            <a:ext cx="3860800" cy="36671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60296" y="6309320"/>
            <a:ext cx="2540000" cy="36671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AEF8F-7303-4F07-9A82-90F85BD890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0260C-7FD6-4B5E-BA03-E1B32E4739A2}" type="datetime1">
              <a:rPr lang="zh-CN" altLang="en-US" smtClean="0"/>
              <a:t>2020-11-28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96DB0-6C05-40CA-9449-960EF44449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4ED6F-BD71-450C-B462-0EE4A74F7013}" type="datetime1">
              <a:rPr lang="zh-CN" altLang="en-US" smtClean="0"/>
              <a:t>2020-11-28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C2F72-7E28-42E4-86EA-305793CAD5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91288"/>
            <a:ext cx="2540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400">
                <a:solidFill>
                  <a:schemeClr val="bg2"/>
                </a:solidFill>
                <a:ea typeface="+mn-ea"/>
              </a:defRPr>
            </a:lvl1pPr>
          </a:lstStyle>
          <a:p>
            <a:pPr>
              <a:defRPr/>
            </a:pPr>
            <a:fld id="{EB33DBD3-7044-462A-A374-CFC0052A3B49}" type="datetime1">
              <a:rPr lang="zh-CN" altLang="en-US" smtClean="0"/>
              <a:t>2020-11-28</a:t>
            </a:fld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91288"/>
            <a:ext cx="3860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400">
                <a:solidFill>
                  <a:schemeClr val="bg2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91288"/>
            <a:ext cx="2540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400">
                <a:solidFill>
                  <a:schemeClr val="bg2"/>
                </a:solidFill>
                <a:ea typeface="+mn-ea"/>
              </a:defRPr>
            </a:lvl1pPr>
          </a:lstStyle>
          <a:p>
            <a:pPr>
              <a:defRPr/>
            </a:pPr>
            <a:fld id="{E8156C23-DC9C-4704-A894-81082B830D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zoom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1544" y="1066800"/>
            <a:ext cx="8143056" cy="1828800"/>
          </a:xfrm>
          <a:noFill/>
          <a:ln w="12700" cap="flat">
            <a:solidFill>
              <a:srgbClr val="800000"/>
            </a:solidFill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br>
              <a:rPr lang="en-US" altLang="zh-CN" dirty="0"/>
            </a:br>
            <a:r>
              <a:rPr lang="zh-CN" altLang="en-US" dirty="0"/>
              <a:t>　</a:t>
            </a:r>
            <a:br>
              <a:rPr lang="zh-CN" altLang="en-US" dirty="0"/>
            </a:br>
            <a:r>
              <a:rPr lang="en-US" altLang="zh-CN" dirty="0"/>
              <a:t>C++</a:t>
            </a:r>
            <a:r>
              <a:rPr lang="zh-CN" altLang="en-US" dirty="0"/>
              <a:t>语言基础教程　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828800" y="685800"/>
            <a:ext cx="792480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 dirty="0">
                <a:latin typeface="楷体_GB2312" pitchFamily="49" charset="-122"/>
              </a:rPr>
              <a:t>高等学校计算机基础教育教材精选               吕凤翥    编著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7DEF6D5-6E55-4C43-83FA-BEF8E49D9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544" y="3068960"/>
            <a:ext cx="4248150" cy="349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v"/>
            </a:pPr>
            <a:r>
              <a:rPr kumimoji="0" lang="zh-CN" altLang="en-US" sz="2800" dirty="0">
                <a:solidFill>
                  <a:srgbClr val="003399"/>
                </a:solidFill>
                <a:ea typeface="华文中宋" panose="02010600040101010101" pitchFamily="2" charset="-122"/>
              </a:rPr>
              <a:t>电智学院</a:t>
            </a:r>
          </a:p>
          <a:p>
            <a:pPr algn="l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v"/>
            </a:pPr>
            <a:r>
              <a:rPr kumimoji="0" lang="zh-CN" altLang="en-US" sz="2800" dirty="0">
                <a:solidFill>
                  <a:srgbClr val="008000"/>
                </a:solidFill>
                <a:ea typeface="华文中宋" panose="02010600040101010101" pitchFamily="2" charset="-122"/>
              </a:rPr>
              <a:t>计算机系</a:t>
            </a:r>
          </a:p>
          <a:p>
            <a:pPr algn="l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v"/>
            </a:pPr>
            <a:r>
              <a:rPr kumimoji="0" lang="zh-CN" altLang="en-US" sz="2800" dirty="0">
                <a:solidFill>
                  <a:srgbClr val="003399"/>
                </a:solidFill>
                <a:ea typeface="华文中宋" panose="02010600040101010101" pitchFamily="2" charset="-122"/>
              </a:rPr>
              <a:t>田延安</a:t>
            </a:r>
            <a:endParaRPr kumimoji="0" lang="en-US" altLang="zh-CN" sz="2800" dirty="0">
              <a:solidFill>
                <a:srgbClr val="003399"/>
              </a:solidFill>
              <a:ea typeface="华文中宋" panose="02010600040101010101" pitchFamily="2" charset="-122"/>
            </a:endParaRPr>
          </a:p>
          <a:p>
            <a:pPr algn="l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v"/>
            </a:pPr>
            <a:r>
              <a:rPr kumimoji="0" lang="en-US" altLang="zh-CN" sz="2800" dirty="0">
                <a:solidFill>
                  <a:srgbClr val="006600"/>
                </a:solidFill>
                <a:ea typeface="华文中宋" panose="02010600040101010101" pitchFamily="2" charset="-122"/>
              </a:rPr>
              <a:t>15353550856</a:t>
            </a:r>
            <a:endParaRPr kumimoji="0" lang="zh-CN" altLang="en-US" sz="2800" dirty="0">
              <a:solidFill>
                <a:srgbClr val="006600"/>
              </a:solidFill>
              <a:ea typeface="华文中宋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v"/>
            </a:pPr>
            <a:endParaRPr kumimoji="0" lang="en-US" altLang="zh-CN" sz="2800" dirty="0">
              <a:solidFill>
                <a:srgbClr val="FFFF00"/>
              </a:solidFill>
              <a:ea typeface="华文中宋" panose="02010600040101010101" pitchFamily="2" charset="-122"/>
            </a:endParaRPr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9FB7DB77-213B-47F2-B592-F1AA6AEAB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1789113"/>
            <a:ext cx="3292475" cy="451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0A6FDE-D0B6-4EC9-A7D8-A6070B6FE329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55301"/>
            <a:ext cx="8534400" cy="533400"/>
          </a:xfr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b="1" dirty="0"/>
              <a:t>8.2.2</a:t>
            </a:r>
            <a:r>
              <a:rPr lang="zh-CN" altLang="en-US" b="1" dirty="0"/>
              <a:t>　运算符重载函数的两种形式</a:t>
            </a:r>
          </a:p>
        </p:txBody>
      </p:sp>
      <p:sp>
        <p:nvSpPr>
          <p:cNvPr id="280586" name="AutoShape 10"/>
          <p:cNvSpPr>
            <a:spLocks noChangeArrowheads="1"/>
          </p:cNvSpPr>
          <p:nvPr/>
        </p:nvSpPr>
        <p:spPr bwMode="auto">
          <a:xfrm>
            <a:off x="226243" y="1111307"/>
            <a:ext cx="5419725" cy="457200"/>
          </a:xfrm>
          <a:prstGeom prst="wedgeRoundRectCallout">
            <a:avLst>
              <a:gd name="adj1" fmla="val 7676"/>
              <a:gd name="adj2" fmla="val -14931"/>
              <a:gd name="adj3" fmla="val 16667"/>
            </a:avLst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1" hangingPunct="1">
              <a:lnSpc>
                <a:spcPct val="100000"/>
              </a:lnSpc>
              <a:buFont typeface="Monotype Sorts" pitchFamily="2" charset="2"/>
              <a:buNone/>
              <a:defRPr/>
            </a:pPr>
            <a:r>
              <a:rPr lang="en-US" altLang="zh-CN" b="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b="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、重载为类的成员函数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DEA1B74-66E9-41DE-856B-7F3F42DAB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1927065"/>
            <a:ext cx="10151169" cy="1800225"/>
          </a:xfrm>
          <a:prstGeom prst="rect">
            <a:avLst/>
          </a:prstGeom>
          <a:solidFill>
            <a:srgbClr val="CCFFFF"/>
          </a:solidFill>
          <a:ln w="3175">
            <a:noFill/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&lt;</a:t>
            </a:r>
            <a:r>
              <a:rPr lang="zh-CN" altLang="en-US" sz="2800" dirty="0">
                <a:solidFill>
                  <a:schemeClr val="hlink"/>
                </a:solidFill>
                <a:ea typeface="宋体" pitchFamily="2" charset="-122"/>
              </a:rPr>
              <a:t>函数类型</a:t>
            </a: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&gt; 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operator &lt;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</a:rPr>
              <a:t>运算符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&gt;</a:t>
            </a: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(&lt;</a:t>
            </a:r>
            <a:r>
              <a:rPr lang="zh-CN" altLang="en-US" sz="2800" dirty="0">
                <a:solidFill>
                  <a:schemeClr val="hlink"/>
                </a:solidFill>
                <a:ea typeface="宋体" pitchFamily="2" charset="-122"/>
              </a:rPr>
              <a:t>参数表</a:t>
            </a: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&gt;)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{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        &lt;</a:t>
            </a:r>
            <a:r>
              <a:rPr lang="zh-CN" altLang="en-US" sz="2800" dirty="0">
                <a:solidFill>
                  <a:schemeClr val="hlink"/>
                </a:solidFill>
                <a:ea typeface="宋体" pitchFamily="2" charset="-122"/>
              </a:rPr>
              <a:t>函数体</a:t>
            </a: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;&gt;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EE5D0A4-C51E-42F6-A562-3443D0003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473" y="4001927"/>
            <a:ext cx="10078143" cy="1738312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chemeClr val="hlink"/>
                </a:solidFill>
                <a:latin typeface="+mn-lt"/>
                <a:ea typeface="仿宋_GB2312" pitchFamily="49" charset="-122"/>
              </a:rPr>
              <a:t>operator</a:t>
            </a:r>
            <a:r>
              <a:rPr lang="zh-CN" altLang="en-US" sz="28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是运算符重载时必须使用的关键字，它和被重载的运算符连在一起，作为</a:t>
            </a:r>
            <a:r>
              <a:rPr lang="zh-CN" altLang="en-US" sz="2800" i="1" u="sng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运算符函数的专用函数名</a:t>
            </a:r>
            <a:r>
              <a:rPr lang="zh-CN" altLang="en-US" sz="28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，务必把该函数说明为</a:t>
            </a:r>
            <a:r>
              <a:rPr lang="zh-CN" altLang="en-US" sz="2800" i="1" u="sng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公有的</a:t>
            </a:r>
            <a:r>
              <a:rPr lang="en-US" altLang="zh-CN" sz="28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zh-CN" sz="2400" dirty="0">
              <a:solidFill>
                <a:schemeClr val="hlink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866551"/>
      </p:ext>
    </p:extLst>
  </p:cSld>
  <p:clrMapOvr>
    <a:masterClrMapping/>
  </p:clrMapOvr>
  <p:transition spd="slow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0A6FDE-D0B6-4EC9-A7D8-A6070B6FE329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55301"/>
            <a:ext cx="8534400" cy="533400"/>
          </a:xfr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b="1" dirty="0"/>
              <a:t>8.2.2</a:t>
            </a:r>
            <a:r>
              <a:rPr lang="zh-CN" altLang="en-US" b="1" dirty="0"/>
              <a:t>　运算符重载函数的两种形式</a:t>
            </a:r>
          </a:p>
        </p:txBody>
      </p:sp>
      <p:sp>
        <p:nvSpPr>
          <p:cNvPr id="280582" name="Rectangle 6"/>
          <p:cNvSpPr>
            <a:spLocks noChangeArrowheads="1"/>
          </p:cNvSpPr>
          <p:nvPr/>
        </p:nvSpPr>
        <p:spPr bwMode="auto">
          <a:xfrm>
            <a:off x="551384" y="1783047"/>
            <a:ext cx="10726216" cy="265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 algn="l" eaLnBrk="1" hangingPunct="1">
              <a:lnSpc>
                <a:spcPct val="100000"/>
              </a:lnSpc>
              <a:tabLst>
                <a:tab pos="8069263" algn="l"/>
                <a:tab pos="8345488" algn="l"/>
              </a:tabLst>
            </a:pPr>
            <a:r>
              <a:rPr lang="zh-CN" altLang="en-US" b="0" dirty="0">
                <a:solidFill>
                  <a:schemeClr val="hlink"/>
                </a:solidFill>
                <a:ea typeface="宋体" pitchFamily="2" charset="-122"/>
              </a:rPr>
              <a:t>重载</a:t>
            </a:r>
            <a:r>
              <a:rPr lang="zh-CN" altLang="en-US" b="0" i="1" u="sng" dirty="0">
                <a:solidFill>
                  <a:srgbClr val="FF0000"/>
                </a:solidFill>
                <a:ea typeface="宋体" pitchFamily="2" charset="-122"/>
              </a:rPr>
              <a:t>一元</a:t>
            </a:r>
            <a:r>
              <a:rPr lang="zh-CN" altLang="en-US" b="0" dirty="0">
                <a:solidFill>
                  <a:schemeClr val="hlink"/>
                </a:solidFill>
                <a:ea typeface="宋体" pitchFamily="2" charset="-122"/>
              </a:rPr>
              <a:t>运算符，</a:t>
            </a:r>
            <a:r>
              <a:rPr lang="zh-CN" altLang="en-US" b="0" i="1" u="sng" dirty="0">
                <a:solidFill>
                  <a:srgbClr val="FF0000"/>
                </a:solidFill>
                <a:ea typeface="宋体" pitchFamily="2" charset="-122"/>
              </a:rPr>
              <a:t>不</a:t>
            </a:r>
            <a:r>
              <a:rPr lang="zh-CN" altLang="en-US" b="0" dirty="0">
                <a:solidFill>
                  <a:schemeClr val="hlink"/>
                </a:solidFill>
                <a:ea typeface="宋体" pitchFamily="2" charset="-122"/>
              </a:rPr>
              <a:t>再</a:t>
            </a:r>
            <a:r>
              <a:rPr lang="zh-CN" altLang="en-US" b="0" i="1" u="sng" dirty="0">
                <a:solidFill>
                  <a:srgbClr val="FF0000"/>
                </a:solidFill>
                <a:ea typeface="宋体" pitchFamily="2" charset="-122"/>
              </a:rPr>
              <a:t>显式说明参数</a:t>
            </a:r>
            <a:r>
              <a:rPr lang="zh-CN" altLang="en-US" b="0" dirty="0">
                <a:solidFill>
                  <a:schemeClr val="hlink"/>
                </a:solidFill>
                <a:ea typeface="宋体" pitchFamily="2" charset="-122"/>
              </a:rPr>
              <a:t>；</a:t>
            </a:r>
          </a:p>
          <a:p>
            <a:pPr marL="342900" indent="-342900" algn="l" eaLnBrk="1" hangingPunct="1">
              <a:lnSpc>
                <a:spcPct val="100000"/>
              </a:lnSpc>
              <a:tabLst>
                <a:tab pos="8069263" algn="l"/>
                <a:tab pos="8345488" algn="l"/>
              </a:tabLst>
            </a:pPr>
            <a:r>
              <a:rPr lang="zh-CN" altLang="en-US" b="0" dirty="0">
                <a:solidFill>
                  <a:schemeClr val="hlink"/>
                </a:solidFill>
                <a:ea typeface="宋体" pitchFamily="2" charset="-122"/>
              </a:rPr>
              <a:t>重载</a:t>
            </a:r>
            <a:r>
              <a:rPr lang="zh-CN" altLang="en-US" b="0" i="1" u="sng" dirty="0">
                <a:solidFill>
                  <a:srgbClr val="FF0000"/>
                </a:solidFill>
                <a:ea typeface="宋体" pitchFamily="2" charset="-122"/>
              </a:rPr>
              <a:t>二元</a:t>
            </a:r>
            <a:r>
              <a:rPr lang="zh-CN" altLang="en-US" b="0" dirty="0">
                <a:solidFill>
                  <a:schemeClr val="hlink"/>
                </a:solidFill>
                <a:ea typeface="宋体" pitchFamily="2" charset="-122"/>
              </a:rPr>
              <a:t>运算符，只显式</a:t>
            </a:r>
            <a:r>
              <a:rPr lang="zh-CN" altLang="en-US" b="0" i="1" u="sng" dirty="0">
                <a:solidFill>
                  <a:srgbClr val="FF0000"/>
                </a:solidFill>
                <a:ea typeface="宋体" pitchFamily="2" charset="-122"/>
              </a:rPr>
              <a:t>说明一个参数</a:t>
            </a:r>
            <a:r>
              <a:rPr lang="zh-CN" altLang="en-US" b="0" dirty="0">
                <a:solidFill>
                  <a:schemeClr val="hlink"/>
                </a:solidFill>
                <a:ea typeface="宋体" pitchFamily="2" charset="-122"/>
              </a:rPr>
              <a:t>；该参数为操作数的</a:t>
            </a:r>
            <a:r>
              <a:rPr lang="zh-CN" altLang="en-US" b="0" i="1" u="sng" dirty="0">
                <a:solidFill>
                  <a:srgbClr val="FF0000"/>
                </a:solidFill>
                <a:ea typeface="宋体" pitchFamily="2" charset="-122"/>
              </a:rPr>
              <a:t>右操作数</a:t>
            </a:r>
            <a:r>
              <a:rPr lang="zh-CN" altLang="en-US" b="0" dirty="0">
                <a:solidFill>
                  <a:schemeClr val="hlink"/>
                </a:solidFill>
                <a:ea typeface="宋体" pitchFamily="2" charset="-122"/>
              </a:rPr>
              <a:t>，</a:t>
            </a:r>
            <a:r>
              <a:rPr lang="zh-CN" altLang="en-US" b="0" i="1" u="sng" dirty="0">
                <a:solidFill>
                  <a:srgbClr val="FF0000"/>
                </a:solidFill>
                <a:ea typeface="宋体" pitchFamily="2" charset="-122"/>
              </a:rPr>
              <a:t>左操作数</a:t>
            </a:r>
            <a:r>
              <a:rPr lang="zh-CN" altLang="en-US" b="0" dirty="0">
                <a:solidFill>
                  <a:schemeClr val="hlink"/>
                </a:solidFill>
                <a:ea typeface="宋体" pitchFamily="2" charset="-122"/>
              </a:rPr>
              <a:t>由</a:t>
            </a:r>
            <a:r>
              <a:rPr lang="en-US" altLang="zh-CN" b="0" i="1" u="sng" dirty="0">
                <a:solidFill>
                  <a:srgbClr val="FF0000"/>
                </a:solidFill>
                <a:ea typeface="宋体" pitchFamily="2" charset="-122"/>
              </a:rPr>
              <a:t>this</a:t>
            </a:r>
            <a:r>
              <a:rPr lang="zh-CN" altLang="zh-CN" b="0" i="1" u="sng" dirty="0">
                <a:solidFill>
                  <a:srgbClr val="FF0000"/>
                </a:solidFill>
                <a:ea typeface="宋体" pitchFamily="2" charset="-122"/>
              </a:rPr>
              <a:t>指针</a:t>
            </a:r>
            <a:r>
              <a:rPr lang="zh-CN" altLang="zh-CN" b="0" dirty="0">
                <a:solidFill>
                  <a:schemeClr val="hlink"/>
                </a:solidFill>
                <a:ea typeface="宋体" pitchFamily="2" charset="-122"/>
              </a:rPr>
              <a:t>（指向调用该成员函数的对象）提供；</a:t>
            </a:r>
            <a:endParaRPr lang="zh-CN" altLang="en-US" b="0" dirty="0">
              <a:solidFill>
                <a:schemeClr val="hlink"/>
              </a:solidFill>
              <a:ea typeface="宋体" pitchFamily="2" charset="-122"/>
            </a:endParaRPr>
          </a:p>
          <a:p>
            <a:pPr marL="342900" indent="-342900" algn="l" eaLnBrk="1" hangingPunct="1">
              <a:lnSpc>
                <a:spcPct val="100000"/>
              </a:lnSpc>
              <a:tabLst>
                <a:tab pos="8069263" algn="l"/>
                <a:tab pos="8345488" algn="l"/>
              </a:tabLst>
            </a:pPr>
            <a:r>
              <a:rPr lang="zh-CN" altLang="en-US" b="0" dirty="0">
                <a:solidFill>
                  <a:schemeClr val="hlink"/>
                </a:solidFill>
                <a:ea typeface="宋体" pitchFamily="2" charset="-122"/>
              </a:rPr>
              <a:t>重载为成员函数时，隐含了一个参数</a:t>
            </a:r>
            <a:r>
              <a:rPr lang="en-US" altLang="zh-CN" b="0" dirty="0">
                <a:solidFill>
                  <a:schemeClr val="hlink"/>
                </a:solidFill>
                <a:ea typeface="宋体" pitchFamily="2" charset="-122"/>
              </a:rPr>
              <a:t>(</a:t>
            </a:r>
            <a:r>
              <a:rPr lang="en-US" altLang="zh-CN" sz="2800" b="0" dirty="0">
                <a:solidFill>
                  <a:schemeClr val="hlink"/>
                </a:solidFill>
                <a:ea typeface="宋体" pitchFamily="2" charset="-122"/>
              </a:rPr>
              <a:t>this</a:t>
            </a:r>
            <a:r>
              <a:rPr lang="zh-CN" altLang="en-US" sz="2800" b="0" dirty="0">
                <a:solidFill>
                  <a:schemeClr val="hlink"/>
                </a:solidFill>
                <a:ea typeface="宋体" pitchFamily="2" charset="-122"/>
              </a:rPr>
              <a:t>指</a:t>
            </a:r>
            <a:r>
              <a:rPr lang="zh-CN" altLang="zh-CN" sz="2800" b="0" dirty="0">
                <a:solidFill>
                  <a:schemeClr val="hlink"/>
                </a:solidFill>
                <a:ea typeface="宋体" pitchFamily="2" charset="-122"/>
              </a:rPr>
              <a:t>针</a:t>
            </a:r>
            <a:r>
              <a:rPr lang="zh-CN" altLang="zh-CN" b="0" dirty="0">
                <a:solidFill>
                  <a:schemeClr val="hlink"/>
                </a:solidFill>
                <a:ea typeface="宋体" pitchFamily="2" charset="-122"/>
              </a:rPr>
              <a:t>)</a:t>
            </a:r>
            <a:r>
              <a:rPr lang="zh-CN" altLang="en-US" b="0" dirty="0">
                <a:solidFill>
                  <a:schemeClr val="hlink"/>
                </a:solidFill>
                <a:ea typeface="宋体" pitchFamily="2" charset="-122"/>
              </a:rPr>
              <a:t>；</a:t>
            </a:r>
          </a:p>
        </p:txBody>
      </p:sp>
      <p:sp>
        <p:nvSpPr>
          <p:cNvPr id="280586" name="AutoShape 10"/>
          <p:cNvSpPr>
            <a:spLocks noChangeArrowheads="1"/>
          </p:cNvSpPr>
          <p:nvPr/>
        </p:nvSpPr>
        <p:spPr bwMode="auto">
          <a:xfrm>
            <a:off x="226243" y="1111307"/>
            <a:ext cx="5419725" cy="457200"/>
          </a:xfrm>
          <a:prstGeom prst="wedgeRoundRectCallout">
            <a:avLst>
              <a:gd name="adj1" fmla="val 7676"/>
              <a:gd name="adj2" fmla="val -14931"/>
              <a:gd name="adj3" fmla="val 16667"/>
            </a:avLst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1" hangingPunct="1">
              <a:lnSpc>
                <a:spcPct val="100000"/>
              </a:lnSpc>
              <a:buFont typeface="Monotype Sorts" pitchFamily="2" charset="2"/>
              <a:buNone/>
              <a:defRPr/>
            </a:pPr>
            <a:r>
              <a:rPr lang="en-US" altLang="zh-CN" b="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b="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、重载为类的成员函数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48F18-F399-4E0F-89AF-FD44F0716135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939010" name="Text Box 2"/>
          <p:cNvSpPr txBox="1">
            <a:spLocks noChangeArrowheads="1"/>
          </p:cNvSpPr>
          <p:nvPr/>
        </p:nvSpPr>
        <p:spPr bwMode="auto">
          <a:xfrm>
            <a:off x="346236" y="750682"/>
            <a:ext cx="11544920" cy="584775"/>
          </a:xfrm>
          <a:prstGeom prst="rect">
            <a:avLst/>
          </a:prstGeom>
          <a:solidFill>
            <a:srgbClr val="CC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  <a:buClr>
                <a:srgbClr val="D60093"/>
              </a:buClr>
              <a:buSzPct val="60000"/>
              <a:buFont typeface="Monotype Sorts" pitchFamily="2" charset="2"/>
              <a:buChar char="l"/>
              <a:defRPr/>
            </a:pPr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8.2</a:t>
            </a:r>
            <a:r>
              <a:rPr lang="zh-CN" altLang="en-US" sz="28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用成员函数形式实现复数类加减法运算符重载（双目运算符重载）</a:t>
            </a:r>
          </a:p>
        </p:txBody>
      </p:sp>
      <p:sp>
        <p:nvSpPr>
          <p:cNvPr id="939011" name="AutoShape 3"/>
          <p:cNvSpPr>
            <a:spLocks noChangeArrowheads="1"/>
          </p:cNvSpPr>
          <p:nvPr/>
        </p:nvSpPr>
        <p:spPr bwMode="auto">
          <a:xfrm>
            <a:off x="915219" y="103337"/>
            <a:ext cx="4198938" cy="539750"/>
          </a:xfrm>
          <a:prstGeom prst="wedgeRoundRectCallout">
            <a:avLst>
              <a:gd name="adj1" fmla="val 38014"/>
              <a:gd name="adj2" fmla="val 73236"/>
              <a:gd name="adj3" fmla="val 16667"/>
            </a:avLst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运算符重载为成员函数 </a:t>
            </a:r>
          </a:p>
        </p:txBody>
      </p:sp>
      <p:sp>
        <p:nvSpPr>
          <p:cNvPr id="939012" name="Text Box 4"/>
          <p:cNvSpPr txBox="1">
            <a:spLocks noChangeArrowheads="1"/>
          </p:cNvSpPr>
          <p:nvPr/>
        </p:nvSpPr>
        <p:spPr bwMode="auto">
          <a:xfrm>
            <a:off x="551384" y="1473488"/>
            <a:ext cx="11400904" cy="4894262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#include &lt;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iostream.h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&gt;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class Complex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{ 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public: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Complex(){ Real=0;Imag=0;  }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Complex(float 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Re,float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Im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)     {  Real=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Re;Imag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=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Im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;  }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Complex operator+(Complex c); //</a:t>
            </a: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运算符“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+”</a:t>
            </a: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重载成员函数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  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Complex operator-(Complex c); //</a:t>
            </a: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运算符“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-”</a:t>
            </a: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重载成员函数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    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void display();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private: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    float Real, 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Imag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};</a:t>
            </a:r>
          </a:p>
        </p:txBody>
      </p:sp>
      <p:sp>
        <p:nvSpPr>
          <p:cNvPr id="939014" name="Oval 6"/>
          <p:cNvSpPr>
            <a:spLocks noChangeArrowheads="1"/>
          </p:cNvSpPr>
          <p:nvPr/>
        </p:nvSpPr>
        <p:spPr bwMode="auto">
          <a:xfrm>
            <a:off x="10007600" y="313159"/>
            <a:ext cx="1944688" cy="360363"/>
          </a:xfrm>
          <a:prstGeom prst="ellipse">
            <a:avLst/>
          </a:prstGeom>
          <a:solidFill>
            <a:srgbClr val="000066"/>
          </a:solidFill>
          <a:ln w="3175">
            <a:solidFill>
              <a:srgbClr val="FFCCFF"/>
            </a:solidFill>
            <a:round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u="sng" dirty="0">
                <a:solidFill>
                  <a:srgbClr val="FFFF00"/>
                </a:solidFill>
              </a:rPr>
              <a:t>运算符重载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9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9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3C0C27-9D14-4706-98F6-B28502885692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41059" name="AutoShape 3"/>
          <p:cNvSpPr>
            <a:spLocks noChangeArrowheads="1"/>
          </p:cNvSpPr>
          <p:nvPr/>
        </p:nvSpPr>
        <p:spPr bwMode="auto">
          <a:xfrm>
            <a:off x="111225" y="179387"/>
            <a:ext cx="4198938" cy="539750"/>
          </a:xfrm>
          <a:prstGeom prst="wedgeRoundRectCallout">
            <a:avLst>
              <a:gd name="adj1" fmla="val 38014"/>
              <a:gd name="adj2" fmla="val 73236"/>
              <a:gd name="adj3" fmla="val 16667"/>
            </a:avLst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运算符重载为成员函数 </a:t>
            </a:r>
          </a:p>
        </p:txBody>
      </p:sp>
      <p:sp>
        <p:nvSpPr>
          <p:cNvPr id="941060" name="Text Box 4"/>
          <p:cNvSpPr txBox="1">
            <a:spLocks noChangeArrowheads="1"/>
          </p:cNvSpPr>
          <p:nvPr/>
        </p:nvSpPr>
        <p:spPr bwMode="auto">
          <a:xfrm>
            <a:off x="487362" y="1407101"/>
            <a:ext cx="11464925" cy="4857750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Complex Complex::operator +(Complex c)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{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return Complex(Real+c.Real,Imag+c.Imag);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}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Complex Complex::operator-(Complex c)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{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return Complex(Real-c.Real,Imag-c.Imag);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}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void Complex::display()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{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  cout&lt;&lt;"("&lt;&lt;Real&lt;&lt;","&lt;&lt;Imag&lt;&lt;")"&lt;&lt;endl;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941062" name="Oval 6"/>
          <p:cNvSpPr>
            <a:spLocks noChangeArrowheads="1"/>
          </p:cNvSpPr>
          <p:nvPr/>
        </p:nvSpPr>
        <p:spPr bwMode="auto">
          <a:xfrm>
            <a:off x="9696511" y="260648"/>
            <a:ext cx="2232025" cy="455865"/>
          </a:xfrm>
          <a:prstGeom prst="ellipse">
            <a:avLst/>
          </a:prstGeom>
          <a:solidFill>
            <a:srgbClr val="000066"/>
          </a:solidFill>
          <a:ln w="3175">
            <a:solidFill>
              <a:srgbClr val="FFCCFF"/>
            </a:solidFill>
            <a:round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u="sng" dirty="0">
                <a:solidFill>
                  <a:srgbClr val="FFFF00"/>
                </a:solidFill>
              </a:rPr>
              <a:t>运算符重载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C463924C-F28F-461F-80BD-C733E24DB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63" y="784225"/>
            <a:ext cx="11665073" cy="584775"/>
          </a:xfrm>
          <a:prstGeom prst="rect">
            <a:avLst/>
          </a:prstGeom>
          <a:solidFill>
            <a:srgbClr val="CC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  <a:buClr>
                <a:srgbClr val="D60093"/>
              </a:buClr>
              <a:buSzPct val="60000"/>
              <a:buFont typeface="Monotype Sorts" pitchFamily="2" charset="2"/>
              <a:buChar char="l"/>
              <a:defRPr/>
            </a:pPr>
            <a:r>
              <a:rPr lang="zh-CN" altLang="en-US" dirty="0">
                <a:solidFill>
                  <a:schemeClr val="hlink"/>
                </a:solidFill>
              </a:rPr>
              <a:t>例</a:t>
            </a:r>
            <a:r>
              <a:rPr lang="en-US" altLang="zh-CN" dirty="0">
                <a:solidFill>
                  <a:schemeClr val="hlink"/>
                </a:solidFill>
              </a:rPr>
              <a:t>8.2</a:t>
            </a:r>
            <a:r>
              <a:rPr lang="zh-CN" altLang="en-US" sz="28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用成员函数形式实现复数类加减法运算符重载（双目运算符重载）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C4D42-D409-42FA-83C3-553E3067C208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942082" name="Text Box 2"/>
          <p:cNvSpPr txBox="1">
            <a:spLocks noChangeArrowheads="1"/>
          </p:cNvSpPr>
          <p:nvPr/>
        </p:nvSpPr>
        <p:spPr bwMode="auto">
          <a:xfrm>
            <a:off x="407368" y="5805489"/>
            <a:ext cx="11305256" cy="523220"/>
          </a:xfrm>
          <a:prstGeom prst="rect">
            <a:avLst/>
          </a:prstGeom>
          <a:solidFill>
            <a:srgbClr val="CC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b="0" dirty="0">
                <a:solidFill>
                  <a:schemeClr val="hlink"/>
                </a:solidFill>
                <a:ea typeface="宋体" pitchFamily="2" charset="-122"/>
              </a:rPr>
              <a:t>表达式</a:t>
            </a:r>
            <a:r>
              <a:rPr lang="en-US" altLang="zh-CN" sz="2800" b="0" dirty="0">
                <a:solidFill>
                  <a:schemeClr val="hlink"/>
                </a:solidFill>
                <a:ea typeface="宋体" pitchFamily="2" charset="-122"/>
              </a:rPr>
              <a:t>c1+c2</a:t>
            </a:r>
            <a:r>
              <a:rPr lang="zh-CN" altLang="en-US" sz="2800" b="0" dirty="0">
                <a:solidFill>
                  <a:schemeClr val="hlink"/>
                </a:solidFill>
                <a:ea typeface="宋体" pitchFamily="2" charset="-122"/>
              </a:rPr>
              <a:t>应解释为：</a:t>
            </a:r>
            <a:r>
              <a:rPr lang="en-US" altLang="zh-CN" sz="2800" b="0" dirty="0">
                <a:solidFill>
                  <a:schemeClr val="hlink"/>
                </a:solidFill>
                <a:ea typeface="宋体" pitchFamily="2" charset="-122"/>
              </a:rPr>
              <a:t>c1.operrator+(c2);</a:t>
            </a:r>
          </a:p>
        </p:txBody>
      </p:sp>
      <p:sp>
        <p:nvSpPr>
          <p:cNvPr id="942083" name="AutoShape 3"/>
          <p:cNvSpPr>
            <a:spLocks noChangeArrowheads="1"/>
          </p:cNvSpPr>
          <p:nvPr/>
        </p:nvSpPr>
        <p:spPr bwMode="auto">
          <a:xfrm>
            <a:off x="84931" y="173038"/>
            <a:ext cx="4198938" cy="539750"/>
          </a:xfrm>
          <a:prstGeom prst="wedgeRoundRectCallout">
            <a:avLst>
              <a:gd name="adj1" fmla="val 38014"/>
              <a:gd name="adj2" fmla="val 73236"/>
              <a:gd name="adj3" fmla="val 16667"/>
            </a:avLst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运算符重载为成员函数 </a:t>
            </a:r>
          </a:p>
        </p:txBody>
      </p:sp>
      <p:sp>
        <p:nvSpPr>
          <p:cNvPr id="942084" name="Text Box 4"/>
          <p:cNvSpPr txBox="1">
            <a:spLocks noChangeArrowheads="1"/>
          </p:cNvSpPr>
          <p:nvPr/>
        </p:nvSpPr>
        <p:spPr bwMode="auto">
          <a:xfrm>
            <a:off x="407368" y="836613"/>
            <a:ext cx="11305256" cy="4857750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void main()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{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Complex c1(5.0,10.0),c2(3.0,-2.5),c3; //</a:t>
            </a:r>
            <a:r>
              <a:rPr lang="zh-CN" altLang="en-US" sz="2600" b="0">
                <a:solidFill>
                  <a:schemeClr val="hlink"/>
                </a:solidFill>
                <a:ea typeface="宋体" pitchFamily="2" charset="-122"/>
              </a:rPr>
              <a:t>定义复数类对象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cout&lt;&lt;"c1=";c1.display();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cout&lt;&lt;"c2=";c2.display();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c3=c1+c2; 		//</a:t>
            </a:r>
            <a:r>
              <a:rPr lang="zh-CN" altLang="en-US" sz="2600" b="0">
                <a:solidFill>
                  <a:schemeClr val="hlink"/>
                </a:solidFill>
                <a:ea typeface="宋体" pitchFamily="2" charset="-122"/>
              </a:rPr>
              <a:t>用重载运算符实现复数加法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cout&lt;&lt;"c3=c1+c2=";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c3.display();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c3=c1-c2 ; 	//</a:t>
            </a:r>
            <a:r>
              <a:rPr lang="zh-CN" altLang="en-US" sz="2600" b="0">
                <a:solidFill>
                  <a:schemeClr val="hlink"/>
                </a:solidFill>
                <a:ea typeface="宋体" pitchFamily="2" charset="-122"/>
              </a:rPr>
              <a:t>用重载运算符实现复数减法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cout&lt;&lt;"c1-c2=";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c3.display();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}</a:t>
            </a:r>
          </a:p>
        </p:txBody>
      </p:sp>
      <p:pic>
        <p:nvPicPr>
          <p:cNvPr id="1536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2783" y="4221088"/>
            <a:ext cx="5039841" cy="147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087" name="Oval 7"/>
          <p:cNvSpPr>
            <a:spLocks noChangeArrowheads="1"/>
          </p:cNvSpPr>
          <p:nvPr/>
        </p:nvSpPr>
        <p:spPr bwMode="auto">
          <a:xfrm>
            <a:off x="10030296" y="267681"/>
            <a:ext cx="1944688" cy="523219"/>
          </a:xfrm>
          <a:prstGeom prst="ellipse">
            <a:avLst/>
          </a:prstGeom>
          <a:solidFill>
            <a:srgbClr val="000066"/>
          </a:solidFill>
          <a:ln w="3175">
            <a:solidFill>
              <a:srgbClr val="FFCCFF"/>
            </a:solidFill>
            <a:round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u="sng" dirty="0">
                <a:solidFill>
                  <a:srgbClr val="FFFF00"/>
                </a:solidFill>
              </a:rPr>
              <a:t>运算符重载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B8408D-D298-41AA-B6C5-D436526860A2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929795" name="AutoShape 3"/>
          <p:cNvSpPr>
            <a:spLocks noChangeArrowheads="1"/>
          </p:cNvSpPr>
          <p:nvPr/>
        </p:nvSpPr>
        <p:spPr bwMode="auto">
          <a:xfrm>
            <a:off x="335360" y="199182"/>
            <a:ext cx="4198938" cy="539750"/>
          </a:xfrm>
          <a:prstGeom prst="wedgeRoundRectCallout">
            <a:avLst>
              <a:gd name="adj1" fmla="val 38014"/>
              <a:gd name="adj2" fmla="val 73236"/>
              <a:gd name="adj3" fmla="val 16667"/>
            </a:avLst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运算符重载为成员函数 </a:t>
            </a:r>
          </a:p>
        </p:txBody>
      </p:sp>
      <p:sp>
        <p:nvSpPr>
          <p:cNvPr id="929796" name="Text Box 4"/>
          <p:cNvSpPr txBox="1">
            <a:spLocks noChangeArrowheads="1"/>
          </p:cNvSpPr>
          <p:nvPr/>
        </p:nvSpPr>
        <p:spPr bwMode="auto">
          <a:xfrm>
            <a:off x="388938" y="900113"/>
            <a:ext cx="11395694" cy="522288"/>
          </a:xfrm>
          <a:prstGeom prst="rect">
            <a:avLst/>
          </a:prstGeom>
          <a:solidFill>
            <a:srgbClr val="CC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  <a:buClr>
                <a:srgbClr val="D60093"/>
              </a:buClr>
              <a:buSzPct val="60000"/>
              <a:buFont typeface="Monotype Sorts" pitchFamily="2" charset="2"/>
              <a:buChar char="l"/>
              <a:defRPr/>
            </a:pPr>
            <a:r>
              <a:rPr lang="zh-CN" altLang="en-US" sz="280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用成员函数形式实现单目运算符</a:t>
            </a:r>
            <a:r>
              <a:rPr lang="en-US" altLang="zh-CN" sz="280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++</a:t>
            </a:r>
            <a:r>
              <a:rPr lang="zh-CN" altLang="en-US" sz="280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重载</a:t>
            </a:r>
            <a:r>
              <a:rPr lang="en-US" altLang="zh-CN" sz="280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(Ex8.6)</a:t>
            </a:r>
            <a:endParaRPr lang="en-US" altLang="zh-CN" sz="2400" b="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929797" name="Text Box 5"/>
          <p:cNvSpPr txBox="1">
            <a:spLocks noChangeArrowheads="1"/>
          </p:cNvSpPr>
          <p:nvPr/>
        </p:nvSpPr>
        <p:spPr bwMode="auto">
          <a:xfrm>
            <a:off x="388938" y="1484313"/>
            <a:ext cx="11395694" cy="4494212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#include &lt;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iostream.h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&gt;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class Clock //</a:t>
            </a: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定义时钟类</a:t>
            </a:r>
            <a:endParaRPr lang="en-US" altLang="zh-CN" sz="2600" b="0" dirty="0">
              <a:solidFill>
                <a:schemeClr val="hlink"/>
              </a:solidFill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{          </a:t>
            </a:r>
            <a:endParaRPr lang="zh-CN" altLang="en-US" sz="2600" b="0" dirty="0">
              <a:solidFill>
                <a:schemeClr val="hlink"/>
              </a:solidFill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public: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 Clock(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int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H=0,int M=0,int S=0);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 void     </a:t>
            </a:r>
            <a:r>
              <a:rPr lang="en-US" altLang="zh-CN" sz="2600" dirty="0">
                <a:solidFill>
                  <a:schemeClr val="hlink"/>
                </a:solidFill>
                <a:ea typeface="宋体" pitchFamily="2" charset="-122"/>
              </a:rPr>
              <a:t>operator++();    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//</a:t>
            </a: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前置单目运算符重载成员函数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    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Clock  </a:t>
            </a:r>
            <a:r>
              <a:rPr lang="en-US" altLang="zh-CN" sz="2600" dirty="0">
                <a:solidFill>
                  <a:schemeClr val="hlink"/>
                </a:solidFill>
                <a:ea typeface="宋体" pitchFamily="2" charset="-122"/>
              </a:rPr>
              <a:t>operator++(</a:t>
            </a:r>
            <a:r>
              <a:rPr lang="en-US" altLang="zh-CN" sz="2600" dirty="0" err="1">
                <a:solidFill>
                  <a:schemeClr val="hlink"/>
                </a:solidFill>
                <a:ea typeface="宋体" pitchFamily="2" charset="-122"/>
              </a:rPr>
              <a:t>int</a:t>
            </a:r>
            <a:r>
              <a:rPr lang="en-US" altLang="zh-CN" sz="2600" dirty="0">
                <a:solidFill>
                  <a:schemeClr val="hlink"/>
                </a:solidFill>
                <a:ea typeface="宋体" pitchFamily="2" charset="-122"/>
              </a:rPr>
              <a:t>) 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//</a:t>
            </a: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后置单目运算符重载成员函数</a:t>
            </a:r>
            <a:endParaRPr lang="en-US" altLang="zh-CN" sz="2600" b="0" dirty="0">
              <a:solidFill>
                <a:schemeClr val="hlink"/>
              </a:solidFill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 void ShowTime();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private: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  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int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Hour , Minute , Second;</a:t>
            </a:r>
            <a:endParaRPr lang="zh-CN" altLang="en-US" sz="2600" b="0" dirty="0">
              <a:solidFill>
                <a:schemeClr val="hlink"/>
              </a:solidFill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};</a:t>
            </a:r>
          </a:p>
        </p:txBody>
      </p:sp>
      <p:sp>
        <p:nvSpPr>
          <p:cNvPr id="929799" name="Oval 7"/>
          <p:cNvSpPr>
            <a:spLocks noChangeArrowheads="1"/>
          </p:cNvSpPr>
          <p:nvPr/>
        </p:nvSpPr>
        <p:spPr bwMode="auto">
          <a:xfrm>
            <a:off x="9911952" y="260649"/>
            <a:ext cx="1944688" cy="388590"/>
          </a:xfrm>
          <a:prstGeom prst="ellipse">
            <a:avLst/>
          </a:prstGeom>
          <a:solidFill>
            <a:srgbClr val="000066"/>
          </a:solidFill>
          <a:ln w="3175">
            <a:solidFill>
              <a:srgbClr val="FFCCFF"/>
            </a:solidFill>
            <a:round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u="sng" dirty="0">
                <a:solidFill>
                  <a:srgbClr val="FFFF00"/>
                </a:solidFill>
              </a:rPr>
              <a:t>运算符重载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667929-38FA-4EFB-8063-07D14A3AD945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30818" name="AutoShape 2"/>
          <p:cNvSpPr>
            <a:spLocks noChangeArrowheads="1"/>
          </p:cNvSpPr>
          <p:nvPr/>
        </p:nvSpPr>
        <p:spPr bwMode="auto">
          <a:xfrm>
            <a:off x="335360" y="63501"/>
            <a:ext cx="4198938" cy="539750"/>
          </a:xfrm>
          <a:prstGeom prst="wedgeRoundRectCallout">
            <a:avLst>
              <a:gd name="adj1" fmla="val 38014"/>
              <a:gd name="adj2" fmla="val 73236"/>
              <a:gd name="adj3" fmla="val 16667"/>
            </a:avLst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运算符重载为成员函数 </a:t>
            </a:r>
          </a:p>
        </p:txBody>
      </p:sp>
      <p:sp>
        <p:nvSpPr>
          <p:cNvPr id="930819" name="Text Box 3"/>
          <p:cNvSpPr txBox="1">
            <a:spLocks noChangeArrowheads="1"/>
          </p:cNvSpPr>
          <p:nvPr/>
        </p:nvSpPr>
        <p:spPr bwMode="auto">
          <a:xfrm>
            <a:off x="335360" y="765176"/>
            <a:ext cx="11521280" cy="6048375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Clock::Clock(int H,int M,int S)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{  if(H&gt;=0&amp;&amp;H&lt;24&amp;&amp;M&gt;=0&amp;&amp;M&lt;60&amp;&amp;S&gt;=0&amp;&amp;S,60)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      { Hour=H;Minute=M;Second=S; }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  else     cout&lt;&lt;" </a:t>
            </a:r>
            <a:r>
              <a:rPr lang="zh-CN" altLang="en-US" sz="2600" b="0">
                <a:solidFill>
                  <a:schemeClr val="hlink"/>
                </a:solidFill>
                <a:ea typeface="宋体" pitchFamily="2" charset="-122"/>
              </a:rPr>
              <a:t>时间错误！</a:t>
            </a: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"&lt;&lt;endl;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}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void Clock::ShowTime()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{    cout&lt;&lt;Hour&lt;&lt;":"&lt;&lt;Minute&lt;&lt;":"&lt;&lt;Second&lt;&lt;endl;    }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void Clock::</a:t>
            </a:r>
            <a:r>
              <a:rPr lang="en-US" altLang="zh-CN" sz="2600">
                <a:solidFill>
                  <a:schemeClr val="hlink"/>
                </a:solidFill>
                <a:ea typeface="宋体" pitchFamily="2" charset="-122"/>
              </a:rPr>
              <a:t>operator++()</a:t>
            </a:r>
            <a:endParaRPr lang="en-US" altLang="zh-CN" sz="2600" b="0">
              <a:solidFill>
                <a:schemeClr val="hlink"/>
              </a:solidFill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{      Second++;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     if(Second&gt;=60)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     {   Second-=60;     Minute++;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          if(Minute&gt;=60)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	  {     Minute-=60;Hour++;Hour%=24;     }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     }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930821" name="Oval 5"/>
          <p:cNvSpPr>
            <a:spLocks noChangeArrowheads="1"/>
          </p:cNvSpPr>
          <p:nvPr/>
        </p:nvSpPr>
        <p:spPr bwMode="auto">
          <a:xfrm>
            <a:off x="10007600" y="242888"/>
            <a:ext cx="1944688" cy="522288"/>
          </a:xfrm>
          <a:prstGeom prst="ellipse">
            <a:avLst/>
          </a:prstGeom>
          <a:solidFill>
            <a:srgbClr val="000066"/>
          </a:solidFill>
          <a:ln w="3175">
            <a:solidFill>
              <a:srgbClr val="FFCCFF"/>
            </a:solidFill>
            <a:round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u="sng" dirty="0">
                <a:solidFill>
                  <a:srgbClr val="FFFF00"/>
                </a:solidFill>
              </a:rPr>
              <a:t>运算符重载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514EF-6D1F-475F-B4D7-D173543B04DF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931842" name="AutoShape 2"/>
          <p:cNvSpPr>
            <a:spLocks noChangeArrowheads="1"/>
          </p:cNvSpPr>
          <p:nvPr/>
        </p:nvSpPr>
        <p:spPr bwMode="auto">
          <a:xfrm>
            <a:off x="265112" y="184943"/>
            <a:ext cx="4198938" cy="539750"/>
          </a:xfrm>
          <a:prstGeom prst="wedgeRoundRectCallout">
            <a:avLst>
              <a:gd name="adj1" fmla="val 38014"/>
              <a:gd name="adj2" fmla="val 73236"/>
              <a:gd name="adj3" fmla="val 16667"/>
            </a:avLst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运算符重载为成员函数 </a:t>
            </a:r>
          </a:p>
        </p:txBody>
      </p:sp>
      <p:sp>
        <p:nvSpPr>
          <p:cNvPr id="931843" name="Text Box 3"/>
          <p:cNvSpPr txBox="1">
            <a:spLocks noChangeArrowheads="1"/>
          </p:cNvSpPr>
          <p:nvPr/>
        </p:nvSpPr>
        <p:spPr bwMode="auto">
          <a:xfrm>
            <a:off x="335360" y="908050"/>
            <a:ext cx="11449272" cy="4857750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Clock Clock:: operator++(int)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{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 Clock h(Hour,Minute,Second);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 Second++;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 if(Second&gt;=60)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{ Second-=60;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  Minute++;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  if(Minute&gt;=60)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	{ Minute-=60;Hour++;Hour%=24; }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}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return h;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931845" name="Oval 5"/>
          <p:cNvSpPr>
            <a:spLocks noChangeArrowheads="1"/>
          </p:cNvSpPr>
          <p:nvPr/>
        </p:nvSpPr>
        <p:spPr bwMode="auto">
          <a:xfrm>
            <a:off x="9982200" y="274637"/>
            <a:ext cx="1944688" cy="360363"/>
          </a:xfrm>
          <a:prstGeom prst="ellipse">
            <a:avLst/>
          </a:prstGeom>
          <a:solidFill>
            <a:srgbClr val="000066"/>
          </a:solidFill>
          <a:ln w="3175">
            <a:solidFill>
              <a:srgbClr val="FFCCFF"/>
            </a:solidFill>
            <a:round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u="sng" dirty="0">
                <a:solidFill>
                  <a:srgbClr val="FFFF00"/>
                </a:solidFill>
              </a:rPr>
              <a:t>运算符重载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DFF305-D446-4B26-B2B7-D2165C1FD65C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932866" name="Text Box 2"/>
          <p:cNvSpPr txBox="1">
            <a:spLocks noChangeArrowheads="1"/>
          </p:cNvSpPr>
          <p:nvPr/>
        </p:nvSpPr>
        <p:spPr bwMode="auto">
          <a:xfrm>
            <a:off x="191344" y="5301457"/>
            <a:ext cx="11665295" cy="889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>
                <a:solidFill>
                  <a:srgbClr val="FF0000"/>
                </a:solidFill>
                <a:ea typeface="宋体" pitchFamily="2" charset="-122"/>
              </a:rPr>
              <a:t>表达式</a:t>
            </a:r>
            <a:r>
              <a:rPr lang="en-US" altLang="zh-CN" sz="2600" b="0">
                <a:solidFill>
                  <a:srgbClr val="FF0000"/>
                </a:solidFill>
                <a:ea typeface="宋体" pitchFamily="2" charset="-122"/>
              </a:rPr>
              <a:t>++clock</a:t>
            </a:r>
            <a:r>
              <a:rPr lang="zh-CN" altLang="en-US" sz="2600" b="0">
                <a:solidFill>
                  <a:srgbClr val="FF0000"/>
                </a:solidFill>
                <a:ea typeface="宋体" pitchFamily="2" charset="-122"/>
              </a:rPr>
              <a:t>应解释为：</a:t>
            </a:r>
            <a:r>
              <a:rPr lang="en-US" altLang="zh-CN" sz="2600" b="0">
                <a:solidFill>
                  <a:srgbClr val="FF0000"/>
                </a:solidFill>
                <a:ea typeface="宋体" pitchFamily="2" charset="-122"/>
              </a:rPr>
              <a:t>clock.operrator++();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>
                <a:solidFill>
                  <a:srgbClr val="FF0000"/>
                </a:solidFill>
                <a:ea typeface="宋体" pitchFamily="2" charset="-122"/>
              </a:rPr>
              <a:t>表达式</a:t>
            </a:r>
            <a:r>
              <a:rPr lang="en-US" altLang="zh-CN" sz="2600" b="0">
                <a:solidFill>
                  <a:srgbClr val="FF0000"/>
                </a:solidFill>
                <a:ea typeface="宋体" pitchFamily="2" charset="-122"/>
              </a:rPr>
              <a:t>clock++</a:t>
            </a:r>
            <a:r>
              <a:rPr lang="zh-CN" altLang="en-US" sz="2600" b="0">
                <a:solidFill>
                  <a:srgbClr val="FF0000"/>
                </a:solidFill>
                <a:ea typeface="宋体" pitchFamily="2" charset="-122"/>
              </a:rPr>
              <a:t>应解释为：</a:t>
            </a:r>
            <a:r>
              <a:rPr lang="en-US" altLang="zh-CN" sz="2600" b="0">
                <a:solidFill>
                  <a:srgbClr val="FF0000"/>
                </a:solidFill>
                <a:ea typeface="宋体" pitchFamily="2" charset="-122"/>
              </a:rPr>
              <a:t>clock.operrator++(0);</a:t>
            </a:r>
          </a:p>
        </p:txBody>
      </p:sp>
      <p:sp>
        <p:nvSpPr>
          <p:cNvPr id="932867" name="AutoShape 3"/>
          <p:cNvSpPr>
            <a:spLocks noChangeArrowheads="1"/>
          </p:cNvSpPr>
          <p:nvPr/>
        </p:nvSpPr>
        <p:spPr bwMode="auto">
          <a:xfrm>
            <a:off x="191344" y="153989"/>
            <a:ext cx="4198938" cy="539750"/>
          </a:xfrm>
          <a:prstGeom prst="wedgeRoundRectCallout">
            <a:avLst>
              <a:gd name="adj1" fmla="val 38014"/>
              <a:gd name="adj2" fmla="val 73236"/>
              <a:gd name="adj3" fmla="val 16667"/>
            </a:avLst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运算符重载为成员函数 </a:t>
            </a:r>
          </a:p>
        </p:txBody>
      </p:sp>
      <p:sp>
        <p:nvSpPr>
          <p:cNvPr id="932868" name="Text Box 4"/>
          <p:cNvSpPr txBox="1">
            <a:spLocks noChangeArrowheads="1"/>
          </p:cNvSpPr>
          <p:nvPr/>
        </p:nvSpPr>
        <p:spPr bwMode="auto">
          <a:xfrm>
            <a:off x="191344" y="946150"/>
            <a:ext cx="11665295" cy="4064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void main()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{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Clock clock(23,59,59),c;  		//</a:t>
            </a:r>
            <a:r>
              <a:rPr lang="zh-CN" altLang="en-US" sz="2600" b="0">
                <a:solidFill>
                  <a:schemeClr val="hlink"/>
                </a:solidFill>
                <a:ea typeface="宋体" pitchFamily="2" charset="-122"/>
              </a:rPr>
              <a:t>定义时钟对象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cout&lt;&lt;"First time:";clock.ShowTime();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++clock; 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cout&lt;&lt;"++clock:";clock.ShowTime();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c=clock++;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cout&lt;&lt;"clock++:";c.ShowTime();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 cout&lt;&lt;"colck:";clock.ShowTime();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  }</a:t>
            </a:r>
          </a:p>
        </p:txBody>
      </p:sp>
      <p:pic>
        <p:nvPicPr>
          <p:cNvPr id="1946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7109" y="3569990"/>
            <a:ext cx="515953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2871" name="Oval 7"/>
          <p:cNvSpPr>
            <a:spLocks noChangeArrowheads="1"/>
          </p:cNvSpPr>
          <p:nvPr/>
        </p:nvSpPr>
        <p:spPr bwMode="auto">
          <a:xfrm>
            <a:off x="10056814" y="260350"/>
            <a:ext cx="1944688" cy="360363"/>
          </a:xfrm>
          <a:prstGeom prst="ellipse">
            <a:avLst/>
          </a:prstGeom>
          <a:solidFill>
            <a:srgbClr val="000066"/>
          </a:solidFill>
          <a:ln w="3175">
            <a:solidFill>
              <a:srgbClr val="FFCCFF"/>
            </a:solidFill>
            <a:round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u="sng" dirty="0">
                <a:solidFill>
                  <a:srgbClr val="FFFF00"/>
                </a:solidFill>
              </a:rPr>
              <a:t>运算符重载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Text Box 2"/>
          <p:cNvSpPr txBox="1">
            <a:spLocks noChangeArrowheads="1"/>
          </p:cNvSpPr>
          <p:nvPr/>
        </p:nvSpPr>
        <p:spPr bwMode="auto">
          <a:xfrm>
            <a:off x="539474" y="908051"/>
            <a:ext cx="10969932" cy="949325"/>
          </a:xfrm>
          <a:prstGeom prst="rect">
            <a:avLst/>
          </a:prstGeom>
          <a:solidFill>
            <a:srgbClr val="CC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运算符也可以重载为类的友元函数，这样，它就可以访问该类中的任何数据成员。 </a:t>
            </a:r>
          </a:p>
        </p:txBody>
      </p:sp>
      <p:sp>
        <p:nvSpPr>
          <p:cNvPr id="934915" name="AutoShape 3"/>
          <p:cNvSpPr>
            <a:spLocks noChangeArrowheads="1"/>
          </p:cNvSpPr>
          <p:nvPr/>
        </p:nvSpPr>
        <p:spPr bwMode="auto">
          <a:xfrm>
            <a:off x="557974" y="167680"/>
            <a:ext cx="5561716" cy="539750"/>
          </a:xfrm>
          <a:prstGeom prst="wedgeRoundRectCallout">
            <a:avLst>
              <a:gd name="adj1" fmla="val 38014"/>
              <a:gd name="adj2" fmla="val 73236"/>
              <a:gd name="adj3" fmla="val 16667"/>
            </a:avLst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运算符重载为友元函数</a:t>
            </a:r>
          </a:p>
        </p:txBody>
      </p:sp>
      <p:sp>
        <p:nvSpPr>
          <p:cNvPr id="934916" name="Text Box 4"/>
          <p:cNvSpPr txBox="1">
            <a:spLocks noChangeArrowheads="1"/>
          </p:cNvSpPr>
          <p:nvPr/>
        </p:nvSpPr>
        <p:spPr bwMode="auto">
          <a:xfrm>
            <a:off x="623392" y="1989139"/>
            <a:ext cx="10873207" cy="3539430"/>
          </a:xfrm>
          <a:prstGeom prst="rect">
            <a:avLst/>
          </a:prstGeom>
          <a:solidFill>
            <a:srgbClr val="CC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zh-CN" sz="2800" b="0" dirty="0">
                <a:solidFill>
                  <a:schemeClr val="hlink"/>
                </a:solidFill>
                <a:ea typeface="宋体" pitchFamily="2" charset="-122"/>
              </a:rPr>
              <a:t>对于双目运算符</a:t>
            </a:r>
            <a:r>
              <a:rPr lang="en-US" altLang="zh-CN" sz="2800" b="0" dirty="0">
                <a:solidFill>
                  <a:schemeClr val="hlink"/>
                </a:solidFill>
                <a:ea typeface="宋体" pitchFamily="2" charset="-122"/>
              </a:rPr>
              <a:t>D</a:t>
            </a:r>
            <a:r>
              <a:rPr lang="zh-CN" altLang="en-US" sz="2800" b="0" dirty="0">
                <a:solidFill>
                  <a:schemeClr val="hlink"/>
                </a:solidFill>
                <a:ea typeface="宋体" pitchFamily="2" charset="-122"/>
              </a:rPr>
              <a:t>，如果要重载为类</a:t>
            </a:r>
            <a:r>
              <a:rPr lang="en-US" altLang="zh-CN" sz="2800" b="0" dirty="0">
                <a:solidFill>
                  <a:schemeClr val="hlink"/>
                </a:solidFill>
                <a:ea typeface="宋体" pitchFamily="2" charset="-122"/>
              </a:rPr>
              <a:t>X</a:t>
            </a:r>
            <a:r>
              <a:rPr lang="zh-CN" altLang="en-US" sz="2800" b="0" dirty="0">
                <a:solidFill>
                  <a:schemeClr val="hlink"/>
                </a:solidFill>
                <a:ea typeface="宋体" pitchFamily="2" charset="-122"/>
              </a:rPr>
              <a:t>的友员函数，实现</a:t>
            </a:r>
            <a:r>
              <a:rPr lang="zh-CN" altLang="en-US" sz="2800" b="0" dirty="0">
                <a:solidFill>
                  <a:srgbClr val="FF0000"/>
                </a:solidFill>
                <a:ea typeface="宋体" pitchFamily="2" charset="-122"/>
              </a:rPr>
              <a:t>表达式</a:t>
            </a:r>
            <a:r>
              <a:rPr lang="en-US" altLang="zh-CN" sz="2800" b="0" dirty="0">
                <a:solidFill>
                  <a:srgbClr val="FF0000"/>
                </a:solidFill>
                <a:ea typeface="宋体" pitchFamily="2" charset="-122"/>
              </a:rPr>
              <a:t>xobj1 D xobj2</a:t>
            </a:r>
            <a:r>
              <a:rPr lang="zh-CN" altLang="en-US" sz="2800" b="0" dirty="0">
                <a:solidFill>
                  <a:schemeClr val="hlink"/>
                </a:solidFill>
                <a:ea typeface="宋体" pitchFamily="2" charset="-122"/>
              </a:rPr>
              <a:t>，则函数有</a:t>
            </a:r>
            <a:r>
              <a:rPr lang="zh-CN" altLang="en-US" sz="2800" b="0" dirty="0">
                <a:solidFill>
                  <a:srgbClr val="FF0000"/>
                </a:solidFill>
                <a:ea typeface="宋体" pitchFamily="2" charset="-122"/>
              </a:rPr>
              <a:t>两个形参</a:t>
            </a:r>
            <a:r>
              <a:rPr lang="zh-CN" altLang="en-US" sz="2800" b="0" dirty="0">
                <a:solidFill>
                  <a:schemeClr val="hlink"/>
                </a:solidFill>
                <a:ea typeface="宋体" pitchFamily="2" charset="-122"/>
              </a:rPr>
              <a:t>，其中</a:t>
            </a:r>
            <a:r>
              <a:rPr lang="en-US" altLang="zh-CN" sz="2800" b="0" dirty="0">
                <a:solidFill>
                  <a:srgbClr val="FF0000"/>
                </a:solidFill>
                <a:ea typeface="宋体" pitchFamily="2" charset="-122"/>
              </a:rPr>
              <a:t>xobj1</a:t>
            </a:r>
            <a:r>
              <a:rPr lang="zh-CN" altLang="en-US" sz="2800" b="0" dirty="0">
                <a:solidFill>
                  <a:srgbClr val="FF0000"/>
                </a:solidFill>
                <a:ea typeface="宋体" pitchFamily="2" charset="-122"/>
              </a:rPr>
              <a:t>和</a:t>
            </a:r>
            <a:r>
              <a:rPr lang="en-US" altLang="zh-CN" sz="2800" b="0" dirty="0">
                <a:solidFill>
                  <a:srgbClr val="FF0000"/>
                </a:solidFill>
                <a:ea typeface="宋体" pitchFamily="2" charset="-122"/>
              </a:rPr>
              <a:t>xobj2</a:t>
            </a:r>
            <a:r>
              <a:rPr lang="zh-CN" altLang="en-US" sz="2800" b="0" dirty="0">
                <a:solidFill>
                  <a:srgbClr val="FF0000"/>
                </a:solidFill>
                <a:ea typeface="宋体" pitchFamily="2" charset="-122"/>
              </a:rPr>
              <a:t>是类</a:t>
            </a:r>
            <a:r>
              <a:rPr lang="en-US" altLang="zh-CN" sz="2800" b="0" dirty="0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zh-CN" altLang="en-US" sz="2800" b="0" dirty="0">
                <a:solidFill>
                  <a:srgbClr val="FF0000"/>
                </a:solidFill>
                <a:ea typeface="宋体" pitchFamily="2" charset="-122"/>
              </a:rPr>
              <a:t>的对象</a:t>
            </a:r>
            <a:r>
              <a:rPr lang="zh-CN" altLang="en-US" sz="2800" b="0" dirty="0">
                <a:solidFill>
                  <a:schemeClr val="hlink"/>
                </a:solidFill>
                <a:ea typeface="宋体" pitchFamily="2" charset="-122"/>
              </a:rPr>
              <a:t>， 经过重载后，表达式</a:t>
            </a:r>
            <a:r>
              <a:rPr lang="en-US" altLang="zh-CN" sz="2800" b="0" dirty="0">
                <a:solidFill>
                  <a:schemeClr val="hlink"/>
                </a:solidFill>
                <a:ea typeface="宋体" pitchFamily="2" charset="-122"/>
              </a:rPr>
              <a:t>xobj1 D xobj2</a:t>
            </a:r>
            <a:r>
              <a:rPr lang="zh-CN" altLang="en-US" sz="2800" b="0" dirty="0">
                <a:solidFill>
                  <a:schemeClr val="hlink"/>
                </a:solidFill>
                <a:ea typeface="宋体" pitchFamily="2" charset="-122"/>
              </a:rPr>
              <a:t>相当于函数调用      </a:t>
            </a:r>
            <a:endParaRPr lang="en-US" altLang="zh-CN" sz="2800" b="0" dirty="0">
              <a:solidFill>
                <a:schemeClr val="hlink"/>
              </a:solidFill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b="0" dirty="0">
                <a:solidFill>
                  <a:schemeClr val="hlink"/>
                </a:solidFill>
                <a:ea typeface="宋体" pitchFamily="2" charset="-122"/>
              </a:rPr>
              <a:t>                      </a:t>
            </a:r>
            <a:r>
              <a:rPr lang="en-US" altLang="zh-CN" sz="2800" b="0" dirty="0">
                <a:solidFill>
                  <a:srgbClr val="FF0000"/>
                </a:solidFill>
                <a:ea typeface="宋体" pitchFamily="2" charset="-122"/>
              </a:rPr>
              <a:t>operator  D(xobj1,xobj2)</a:t>
            </a:r>
            <a:r>
              <a:rPr lang="zh-CN" altLang="en-US" sz="2800" b="0" dirty="0">
                <a:solidFill>
                  <a:schemeClr val="hlink"/>
                </a:solidFill>
                <a:ea typeface="宋体" pitchFamily="2" charset="-122"/>
              </a:rPr>
              <a:t>。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zh-CN" altLang="en-US" sz="2800" b="0" dirty="0">
              <a:solidFill>
                <a:schemeClr val="hlink"/>
              </a:solidFill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b="0" dirty="0">
                <a:solidFill>
                  <a:schemeClr val="hlink"/>
                </a:solidFill>
                <a:ea typeface="宋体" pitchFamily="2" charset="-122"/>
              </a:rPr>
              <a:t>定义格式：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b="0" dirty="0">
                <a:solidFill>
                  <a:schemeClr val="hlink"/>
                </a:solidFill>
                <a:ea typeface="宋体" pitchFamily="2" charset="-122"/>
              </a:rPr>
              <a:t>friend  &lt;</a:t>
            </a:r>
            <a:r>
              <a:rPr lang="zh-CN" altLang="en-US" sz="2800" b="0" dirty="0">
                <a:solidFill>
                  <a:schemeClr val="hlink"/>
                </a:solidFill>
                <a:ea typeface="宋体" pitchFamily="2" charset="-122"/>
              </a:rPr>
              <a:t>类型说明符</a:t>
            </a:r>
            <a:r>
              <a:rPr lang="en-US" altLang="zh-CN" sz="2800" b="0" dirty="0">
                <a:solidFill>
                  <a:schemeClr val="hlink"/>
                </a:solidFill>
                <a:ea typeface="宋体" pitchFamily="2" charset="-122"/>
              </a:rPr>
              <a:t>&gt; operator &lt;</a:t>
            </a:r>
            <a:r>
              <a:rPr lang="zh-CN" altLang="zh-CN" sz="2800" b="0" dirty="0">
                <a:solidFill>
                  <a:schemeClr val="hlink"/>
                </a:solidFill>
                <a:ea typeface="宋体" pitchFamily="2" charset="-122"/>
              </a:rPr>
              <a:t>运</a:t>
            </a:r>
            <a:r>
              <a:rPr lang="zh-CN" altLang="en-US" sz="2800" b="0" dirty="0">
                <a:solidFill>
                  <a:schemeClr val="hlink"/>
                </a:solidFill>
                <a:ea typeface="宋体" pitchFamily="2" charset="-122"/>
              </a:rPr>
              <a:t>算符</a:t>
            </a:r>
            <a:r>
              <a:rPr lang="en-US" altLang="zh-CN" sz="2800" b="0" dirty="0">
                <a:solidFill>
                  <a:schemeClr val="hlink"/>
                </a:solidFill>
                <a:ea typeface="宋体" pitchFamily="2" charset="-122"/>
              </a:rPr>
              <a:t>&gt; (&lt;</a:t>
            </a:r>
            <a:r>
              <a:rPr lang="zh-CN" altLang="en-US" sz="2800" b="0" dirty="0">
                <a:solidFill>
                  <a:schemeClr val="hlink"/>
                </a:solidFill>
                <a:ea typeface="宋体" pitchFamily="2" charset="-122"/>
              </a:rPr>
              <a:t>参数表</a:t>
            </a:r>
            <a:r>
              <a:rPr lang="en-US" altLang="zh-CN" sz="2800" b="0" dirty="0">
                <a:solidFill>
                  <a:schemeClr val="hlink"/>
                </a:solidFill>
                <a:ea typeface="宋体" pitchFamily="2" charset="-122"/>
              </a:rPr>
              <a:t>&gt;)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b="0" dirty="0">
                <a:solidFill>
                  <a:schemeClr val="hlink"/>
                </a:solidFill>
                <a:ea typeface="宋体" pitchFamily="2" charset="-122"/>
              </a:rPr>
              <a:t>{……}</a:t>
            </a:r>
          </a:p>
        </p:txBody>
      </p:sp>
      <p:sp>
        <p:nvSpPr>
          <p:cNvPr id="934918" name="Oval 6"/>
          <p:cNvSpPr>
            <a:spLocks noChangeArrowheads="1"/>
          </p:cNvSpPr>
          <p:nvPr/>
        </p:nvSpPr>
        <p:spPr bwMode="auto">
          <a:xfrm>
            <a:off x="10007600" y="347067"/>
            <a:ext cx="1944688" cy="360363"/>
          </a:xfrm>
          <a:prstGeom prst="ellipse">
            <a:avLst/>
          </a:prstGeom>
          <a:solidFill>
            <a:srgbClr val="000066"/>
          </a:solidFill>
          <a:ln w="3175">
            <a:solidFill>
              <a:srgbClr val="FFCCFF"/>
            </a:solidFill>
            <a:round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u="sng" dirty="0">
                <a:solidFill>
                  <a:srgbClr val="FFFF00"/>
                </a:solidFill>
              </a:rPr>
              <a:t>运算符重载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0A4F1C3-08C4-448F-8F4B-E455FB53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3BCA0B-AF12-49B1-B894-9882E62B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AEF8F-7303-4F07-9A82-90F85BD890A6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9BE36-A032-4E31-9E60-6B96D8659986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533400"/>
          </a:xfrm>
        </p:spPr>
        <p:txBody>
          <a:bodyPr anchor="ctr"/>
          <a:lstStyle/>
          <a:p>
            <a:pPr algn="ctr" eaLnBrk="1" hangingPunct="1"/>
            <a:r>
              <a:rPr lang="zh-CN" altLang="en-US" sz="4800">
                <a:ea typeface="隶书" pitchFamily="49" charset="-122"/>
              </a:rPr>
              <a:t>面向对象程序设计</a:t>
            </a:r>
            <a:endParaRPr lang="zh-CN" altLang="en-US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6454" y="1252538"/>
            <a:ext cx="7772400" cy="5010150"/>
          </a:xfrm>
          <a:ln>
            <a:solidFill>
              <a:schemeClr val="tx1"/>
            </a:solidFill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>
            <a:flatTx/>
          </a:bodyPr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章　</a:t>
            </a:r>
            <a:r>
              <a:rPr lang="en-US" altLang="zh-CN">
                <a:ea typeface="隶书" pitchFamily="49" charset="-122"/>
              </a:rPr>
              <a:t>C++</a:t>
            </a:r>
            <a:r>
              <a:rPr lang="zh-CN" altLang="zh-CN">
                <a:latin typeface="隶书" pitchFamily="49" charset="-122"/>
                <a:ea typeface="隶书" pitchFamily="49" charset="-122"/>
              </a:rPr>
              <a:t>语言概述</a:t>
            </a:r>
            <a:endParaRPr lang="zh-CN" altLang="en-US">
              <a:latin typeface="隶书" pitchFamily="49" charset="-122"/>
              <a:ea typeface="隶书" pitchFamily="49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章　数据类型和表达式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章　预处理和语句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章　函数和作用域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5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章　类和对象（一）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6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章　类和对象（二）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7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章　继承性和派生类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章　多态性和虚函数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9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章　</a:t>
            </a:r>
            <a:r>
              <a:rPr lang="en-US" altLang="zh-CN">
                <a:ea typeface="隶书" pitchFamily="49" charset="-122"/>
              </a:rPr>
              <a:t>C++</a:t>
            </a:r>
            <a:r>
              <a:rPr lang="zh-CN" altLang="zh-CN">
                <a:latin typeface="隶书" pitchFamily="49" charset="-122"/>
                <a:ea typeface="隶书" pitchFamily="49" charset="-122"/>
              </a:rPr>
              <a:t>的</a:t>
            </a:r>
            <a:r>
              <a:rPr lang="en-US" altLang="zh-CN">
                <a:ea typeface="隶书" pitchFamily="49" charset="-122"/>
              </a:rPr>
              <a:t>I/O</a:t>
            </a:r>
            <a:r>
              <a:rPr lang="zh-CN" altLang="zh-CN">
                <a:latin typeface="隶书" pitchFamily="49" charset="-122"/>
                <a:ea typeface="隶书" pitchFamily="49" charset="-122"/>
              </a:rPr>
              <a:t>流库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F1A3C4-A3C8-4BC2-BAE1-8EF4798B1923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935938" name="Text Box 2"/>
          <p:cNvSpPr txBox="1">
            <a:spLocks noChangeArrowheads="1"/>
          </p:cNvSpPr>
          <p:nvPr/>
        </p:nvSpPr>
        <p:spPr bwMode="auto">
          <a:xfrm>
            <a:off x="306945" y="318613"/>
            <a:ext cx="11784631" cy="6297613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#include &lt;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iostream.h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&gt;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#include &lt;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stdlib.h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&gt;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class Frac</a:t>
            </a:r>
            <a:r>
              <a:rPr lang="en-US" altLang="zh-CN" sz="2800" b="0" dirty="0"/>
              <a:t>tion</a:t>
            </a:r>
            <a:endParaRPr lang="en-US" altLang="zh-CN" sz="2600" b="0" dirty="0">
              <a:solidFill>
                <a:schemeClr val="hlink"/>
              </a:solidFill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{public: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    Frac</a:t>
            </a:r>
            <a:r>
              <a:rPr lang="en-US" altLang="zh-CN" sz="2800" b="0" dirty="0"/>
              <a:t>tion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(){}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    Frac</a:t>
            </a:r>
            <a:r>
              <a:rPr lang="en-US" altLang="zh-CN" sz="2800" b="0" dirty="0"/>
              <a:t>tion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(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int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nu,int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de)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    {   if(de==0)       {   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cerr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&lt;&lt;"</a:t>
            </a: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除数为零！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"&lt;&lt;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endl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;  exit(1); } 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         //</a:t>
            </a: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终止程序运行，返回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C++</a:t>
            </a: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主操作窗口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nume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=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nu;deno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=de;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     }</a:t>
            </a:r>
            <a:endParaRPr lang="en-US" altLang="zh-CN" sz="2600" dirty="0">
              <a:solidFill>
                <a:schemeClr val="hlink"/>
              </a:solidFill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</a:rPr>
              <a:t>       friend </a:t>
            </a:r>
            <a:r>
              <a:rPr lang="en-US" altLang="zh-CN" sz="2600" dirty="0">
                <a:solidFill>
                  <a:schemeClr val="hlink"/>
                </a:solidFill>
                <a:ea typeface="宋体" pitchFamily="2" charset="-122"/>
              </a:rPr>
              <a:t>Fraction operator+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(Frac</a:t>
            </a:r>
            <a:r>
              <a:rPr lang="en-US" altLang="zh-CN" sz="2800" b="0" dirty="0"/>
              <a:t>tion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f1, Frac</a:t>
            </a:r>
            <a:r>
              <a:rPr lang="en-US" altLang="zh-CN" sz="2800" b="0" dirty="0"/>
              <a:t>tion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f2);	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</a:rPr>
              <a:t>       friend</a:t>
            </a:r>
            <a:r>
              <a:rPr lang="en-US" altLang="zh-CN" sz="2600" dirty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2600" dirty="0" err="1">
                <a:solidFill>
                  <a:schemeClr val="hlink"/>
                </a:solidFill>
                <a:ea typeface="宋体" pitchFamily="2" charset="-122"/>
              </a:rPr>
              <a:t>bool</a:t>
            </a:r>
            <a:r>
              <a:rPr lang="en-US" altLang="zh-CN" sz="2600" dirty="0">
                <a:solidFill>
                  <a:schemeClr val="hlink"/>
                </a:solidFill>
                <a:ea typeface="宋体" pitchFamily="2" charset="-122"/>
              </a:rPr>
              <a:t>       operator==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(</a:t>
            </a: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Frac</a:t>
            </a:r>
            <a:r>
              <a:rPr lang="en-US" altLang="zh-CN" sz="2400" b="0" dirty="0"/>
              <a:t>tion 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f1, Frac</a:t>
            </a:r>
            <a:r>
              <a:rPr lang="en-US" altLang="zh-CN" sz="2800" b="0" dirty="0"/>
              <a:t>tion 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f2);	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    void 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Frac_Simp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();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    void display(); {  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cout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&lt;&lt;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nume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&lt;&lt;"/"&lt;&lt;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deno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&lt;&lt;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endl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;}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private: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      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int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nume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,   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deno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};</a:t>
            </a:r>
          </a:p>
        </p:txBody>
      </p:sp>
      <p:sp>
        <p:nvSpPr>
          <p:cNvPr id="935941" name="Text Box 5"/>
          <p:cNvSpPr txBox="1">
            <a:spLocks noChangeArrowheads="1"/>
          </p:cNvSpPr>
          <p:nvPr/>
        </p:nvSpPr>
        <p:spPr bwMode="auto">
          <a:xfrm>
            <a:off x="4843449" y="318613"/>
            <a:ext cx="7248127" cy="523220"/>
          </a:xfrm>
          <a:prstGeom prst="rect">
            <a:avLst/>
          </a:prstGeom>
          <a:solidFill>
            <a:srgbClr val="CC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  <a:buClr>
                <a:srgbClr val="D60093"/>
              </a:buClr>
              <a:buSzPct val="60000"/>
              <a:buFont typeface="Monotype Sorts" pitchFamily="2" charset="2"/>
              <a:buChar char="l"/>
              <a:defRPr/>
            </a:pPr>
            <a:r>
              <a:rPr lang="zh-CN" altLang="en-US" sz="28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用友元函数实现分数类的相加、相等运算。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5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5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3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11C4D7-B164-4A88-B8CD-B8925D05E216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936962" name="Text Box 2"/>
          <p:cNvSpPr txBox="1">
            <a:spLocks noChangeArrowheads="1"/>
          </p:cNvSpPr>
          <p:nvPr/>
        </p:nvSpPr>
        <p:spPr bwMode="auto">
          <a:xfrm>
            <a:off x="443372" y="332656"/>
            <a:ext cx="11305256" cy="5786437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Frac</a:t>
            </a:r>
            <a:r>
              <a:rPr lang="en-US" altLang="zh-CN" sz="2400" b="0" dirty="0"/>
              <a:t>tion </a:t>
            </a:r>
            <a:r>
              <a:rPr lang="en-US" altLang="zh-CN" sz="2600" dirty="0">
                <a:solidFill>
                  <a:schemeClr val="hlink"/>
                </a:solidFill>
                <a:ea typeface="宋体" pitchFamily="2" charset="-122"/>
              </a:rPr>
              <a:t>operator+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(Frac</a:t>
            </a:r>
            <a:r>
              <a:rPr lang="en-US" altLang="zh-CN" sz="2800" b="0" dirty="0"/>
              <a:t>tion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f1, Frac</a:t>
            </a:r>
            <a:r>
              <a:rPr lang="en-US" altLang="zh-CN" sz="2800" b="0" dirty="0"/>
              <a:t>tion 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f2)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{ Frac</a:t>
            </a:r>
            <a:r>
              <a:rPr lang="en-US" altLang="zh-CN" sz="2800" b="0" dirty="0"/>
              <a:t>tion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f;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f.nume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=f1.nume*f2.deno+f2.nume*f1.deno; 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 //</a:t>
            </a: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计算结果分数的分子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f.deno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=f1.deno*f2.deno; //</a:t>
            </a: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计算结果分数的分母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f.Frac_Simp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();    //</a:t>
            </a: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对结果进行简化处理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return f;             //</a:t>
            </a: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返回结果分数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}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bool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</a:t>
            </a:r>
            <a:r>
              <a:rPr lang="en-US" altLang="zh-CN" sz="2600" dirty="0">
                <a:solidFill>
                  <a:schemeClr val="hlink"/>
                </a:solidFill>
                <a:ea typeface="宋体" pitchFamily="2" charset="-122"/>
              </a:rPr>
              <a:t>operator==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(Frac</a:t>
            </a:r>
            <a:r>
              <a:rPr lang="en-US" altLang="zh-CN" sz="2800" b="0" dirty="0"/>
              <a:t>tion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f1, Frac</a:t>
            </a:r>
            <a:r>
              <a:rPr lang="en-US" altLang="zh-CN" sz="2800" b="0" dirty="0"/>
              <a:t>tion 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f2)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{ if(f1.nume*f2.deno==f2.nume*f1.deno)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return true;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else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return false;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6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6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2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17DFA-BF88-4A61-9BEA-0D898DC5B96F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937986" name="Text Box 2"/>
          <p:cNvSpPr txBox="1">
            <a:spLocks noChangeArrowheads="1"/>
          </p:cNvSpPr>
          <p:nvPr/>
        </p:nvSpPr>
        <p:spPr bwMode="auto">
          <a:xfrm>
            <a:off x="479376" y="836614"/>
            <a:ext cx="11305256" cy="5324475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void main()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{   Frac</a:t>
            </a:r>
            <a:r>
              <a:rPr lang="en-US" altLang="zh-CN" sz="2800" b="0" dirty="0"/>
              <a:t>tion</a:t>
            </a:r>
            <a:r>
              <a:rPr lang="en-US" altLang="en-US" sz="2600" b="0" dirty="0">
                <a:solidFill>
                  <a:schemeClr val="hlink"/>
                </a:solidFill>
                <a:ea typeface="宋体" pitchFamily="2" charset="-122"/>
              </a:rPr>
              <a:t> f1(5,6),f2(1,-2),f3;   	//</a:t>
            </a:r>
            <a:r>
              <a:rPr lang="en-US" altLang="en-US" sz="2600" b="0" dirty="0" err="1">
                <a:solidFill>
                  <a:schemeClr val="hlink"/>
                </a:solidFill>
                <a:ea typeface="宋体" pitchFamily="2" charset="-122"/>
              </a:rPr>
              <a:t>定义分数类对象</a:t>
            </a: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    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     </a:t>
            </a:r>
            <a:r>
              <a:rPr lang="en-US" altLang="en-US" sz="2600" b="0" dirty="0" err="1">
                <a:solidFill>
                  <a:schemeClr val="hlink"/>
                </a:solidFill>
                <a:ea typeface="宋体" pitchFamily="2" charset="-122"/>
              </a:rPr>
              <a:t>cout</a:t>
            </a:r>
            <a:r>
              <a:rPr lang="en-US" altLang="en-US" sz="2600" b="0" dirty="0">
                <a:solidFill>
                  <a:schemeClr val="hlink"/>
                </a:solidFill>
                <a:ea typeface="宋体" pitchFamily="2" charset="-122"/>
              </a:rPr>
              <a:t>&lt;&lt;"f1=";f1.display();  </a:t>
            </a:r>
            <a:endParaRPr lang="en-US" altLang="zh-CN" sz="2600" b="0" dirty="0">
              <a:solidFill>
                <a:schemeClr val="hlink"/>
              </a:solidFill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  </a:t>
            </a:r>
            <a:r>
              <a:rPr lang="en-US" altLang="en-US" sz="2600" b="0" dirty="0" err="1">
                <a:solidFill>
                  <a:schemeClr val="hlink"/>
                </a:solidFill>
                <a:ea typeface="宋体" pitchFamily="2" charset="-122"/>
              </a:rPr>
              <a:t>cout</a:t>
            </a:r>
            <a:r>
              <a:rPr lang="en-US" altLang="en-US" sz="2600" b="0" dirty="0">
                <a:solidFill>
                  <a:schemeClr val="hlink"/>
                </a:solidFill>
                <a:ea typeface="宋体" pitchFamily="2" charset="-122"/>
              </a:rPr>
              <a:t>&lt;&lt;"f2=";f2.display();</a:t>
            </a:r>
            <a:endParaRPr lang="en-US" altLang="zh-CN" sz="2600" b="0" dirty="0">
              <a:solidFill>
                <a:schemeClr val="hlink"/>
              </a:solidFill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  </a:t>
            </a:r>
            <a:r>
              <a:rPr lang="en-US" altLang="en-US" sz="2600" b="0" dirty="0">
                <a:solidFill>
                  <a:schemeClr val="hlink"/>
                </a:solidFill>
                <a:ea typeface="宋体" pitchFamily="2" charset="-122"/>
              </a:rPr>
              <a:t>f3=f1+f2;       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600" b="0" dirty="0">
                <a:solidFill>
                  <a:schemeClr val="hlink"/>
                </a:solidFill>
                <a:ea typeface="宋体" pitchFamily="2" charset="-122"/>
              </a:rPr>
              <a:t>    //</a:t>
            </a:r>
            <a:r>
              <a:rPr lang="en-US" altLang="en-US" sz="2600" b="0" dirty="0" err="1">
                <a:solidFill>
                  <a:schemeClr val="hlink"/>
                </a:solidFill>
                <a:ea typeface="宋体" pitchFamily="2" charset="-122"/>
              </a:rPr>
              <a:t>用重载运算符实现分数加法</a:t>
            </a: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  </a:t>
            </a:r>
            <a:r>
              <a:rPr lang="en-US" altLang="en-US" sz="2600" b="0" dirty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   </a:t>
            </a:r>
            <a:endParaRPr lang="en-US" altLang="zh-CN" sz="2600" b="0" dirty="0">
              <a:solidFill>
                <a:schemeClr val="hlink"/>
              </a:solidFill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Monotype Sorts" pitchFamily="2" charset="2"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 //</a:t>
            </a: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相当于函数调用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operator+(f1,f2)</a:t>
            </a:r>
            <a:endParaRPr lang="zh-CN" altLang="en-US" sz="2600" b="0" dirty="0">
              <a:solidFill>
                <a:schemeClr val="hlink"/>
              </a:solidFill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     </a:t>
            </a:r>
            <a:r>
              <a:rPr lang="en-US" altLang="en-US" sz="2600" b="0" dirty="0" err="1">
                <a:solidFill>
                  <a:schemeClr val="hlink"/>
                </a:solidFill>
                <a:ea typeface="宋体" pitchFamily="2" charset="-122"/>
              </a:rPr>
              <a:t>cout</a:t>
            </a:r>
            <a:r>
              <a:rPr lang="en-US" altLang="en-US" sz="2600" b="0" dirty="0">
                <a:solidFill>
                  <a:schemeClr val="hlink"/>
                </a:solidFill>
                <a:ea typeface="宋体" pitchFamily="2" charset="-122"/>
              </a:rPr>
              <a:t>&lt;&lt;"f1+f2=";f3.display();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600" b="0" dirty="0">
                <a:solidFill>
                  <a:schemeClr val="hlink"/>
                </a:solidFill>
                <a:ea typeface="宋体" pitchFamily="2" charset="-122"/>
              </a:rPr>
              <a:t>     if(f1==f2) //判断f1和f2是否相</a:t>
            </a: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等</a:t>
            </a:r>
            <a:endParaRPr lang="en-US" altLang="zh-CN" sz="2600" b="0" dirty="0">
              <a:solidFill>
                <a:schemeClr val="hlink"/>
              </a:solidFill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600" b="0" dirty="0">
                <a:solidFill>
                  <a:schemeClr val="hlink"/>
                </a:solidFill>
                <a:ea typeface="宋体" pitchFamily="2" charset="-122"/>
              </a:rPr>
              <a:t>            </a:t>
            </a:r>
            <a:r>
              <a:rPr lang="en-US" altLang="en-US" sz="2600" b="0" dirty="0" err="1">
                <a:solidFill>
                  <a:schemeClr val="hlink"/>
                </a:solidFill>
                <a:ea typeface="宋体" pitchFamily="2" charset="-122"/>
              </a:rPr>
              <a:t>cout</a:t>
            </a:r>
            <a:r>
              <a:rPr lang="en-US" altLang="en-US" sz="2600" b="0" dirty="0">
                <a:solidFill>
                  <a:schemeClr val="hlink"/>
                </a:solidFill>
                <a:ea typeface="宋体" pitchFamily="2" charset="-122"/>
              </a:rPr>
              <a:t>&lt;&lt;"f1和f2相等"&lt;&lt;</a:t>
            </a:r>
            <a:r>
              <a:rPr lang="en-US" altLang="en-US" sz="2600" b="0" dirty="0" err="1">
                <a:solidFill>
                  <a:schemeClr val="hlink"/>
                </a:solidFill>
                <a:ea typeface="宋体" pitchFamily="2" charset="-122"/>
              </a:rPr>
              <a:t>endl</a:t>
            </a:r>
            <a:r>
              <a:rPr lang="en-US" altLang="en-US" sz="2600" b="0" dirty="0">
                <a:solidFill>
                  <a:schemeClr val="hlink"/>
                </a:solidFill>
                <a:ea typeface="宋体" pitchFamily="2" charset="-122"/>
              </a:rPr>
              <a:t>;  </a:t>
            </a:r>
            <a:endParaRPr lang="zh-CN" altLang="en-US" sz="2400" b="0" dirty="0">
              <a:solidFill>
                <a:schemeClr val="hlink"/>
              </a:solidFill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     </a:t>
            </a:r>
            <a:r>
              <a:rPr lang="en-US" altLang="en-US" sz="2600" b="0" dirty="0">
                <a:solidFill>
                  <a:schemeClr val="hlink"/>
                </a:solidFill>
                <a:ea typeface="宋体" pitchFamily="2" charset="-122"/>
              </a:rPr>
              <a:t>else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600" b="0" dirty="0">
                <a:solidFill>
                  <a:schemeClr val="hlink"/>
                </a:solidFill>
                <a:ea typeface="宋体" pitchFamily="2" charset="-122"/>
              </a:rPr>
              <a:t>            </a:t>
            </a:r>
            <a:r>
              <a:rPr lang="en-US" altLang="en-US" sz="2600" b="0" dirty="0" err="1">
                <a:solidFill>
                  <a:schemeClr val="hlink"/>
                </a:solidFill>
                <a:ea typeface="宋体" pitchFamily="2" charset="-122"/>
              </a:rPr>
              <a:t>cout</a:t>
            </a:r>
            <a:r>
              <a:rPr lang="en-US" altLang="en-US" sz="2600" b="0" dirty="0">
                <a:solidFill>
                  <a:schemeClr val="hlink"/>
                </a:solidFill>
                <a:ea typeface="宋体" pitchFamily="2" charset="-122"/>
              </a:rPr>
              <a:t>&lt;&lt;"f1和f2不相等"&lt;&lt;</a:t>
            </a:r>
            <a:r>
              <a:rPr lang="en-US" altLang="en-US" sz="2600" b="0" dirty="0" err="1">
                <a:solidFill>
                  <a:schemeClr val="hlink"/>
                </a:solidFill>
                <a:ea typeface="宋体" pitchFamily="2" charset="-122"/>
              </a:rPr>
              <a:t>endl</a:t>
            </a:r>
            <a:r>
              <a:rPr lang="en-US" altLang="en-US" sz="2600" b="0" dirty="0">
                <a:solidFill>
                  <a:schemeClr val="hlink"/>
                </a:solidFill>
                <a:ea typeface="宋体" pitchFamily="2" charset="-122"/>
              </a:rPr>
              <a:t>;</a:t>
            </a:r>
            <a:endParaRPr lang="en-US" altLang="zh-CN" sz="2600" b="0" dirty="0">
              <a:solidFill>
                <a:schemeClr val="hlink"/>
              </a:solidFill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7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7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840074-CE9F-4B3C-B149-9EF4884FA86F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509275" y="252822"/>
            <a:ext cx="9144000" cy="533400"/>
          </a:xfr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4200" b="1" dirty="0"/>
              <a:t>　运算符重载函数的两种形式</a:t>
            </a:r>
            <a:r>
              <a:rPr lang="en-US" altLang="zh-CN" sz="4200" b="1" dirty="0"/>
              <a:t>(</a:t>
            </a:r>
            <a:r>
              <a:rPr lang="zh-CN" altLang="en-US" sz="4200" b="1" dirty="0"/>
              <a:t>续</a:t>
            </a:r>
            <a:r>
              <a:rPr lang="en-US" altLang="zh-CN" sz="4200" b="1" dirty="0"/>
              <a:t>)</a:t>
            </a:r>
            <a:endParaRPr lang="en-US" altLang="zh-CN" b="1" dirty="0"/>
          </a:p>
        </p:txBody>
      </p:sp>
      <p:sp>
        <p:nvSpPr>
          <p:cNvPr id="564241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392643" y="1200572"/>
            <a:ext cx="7772400" cy="457200"/>
          </a:xfr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solidFill>
                  <a:schemeClr val="hlink"/>
                </a:solidFill>
              </a:rPr>
              <a:t>3</a:t>
            </a:r>
            <a:r>
              <a:rPr lang="zh-CN" altLang="en-US" b="1" dirty="0">
                <a:solidFill>
                  <a:schemeClr val="hlink"/>
                </a:solidFill>
              </a:rPr>
              <a:t>、两种重载形式的比较</a:t>
            </a:r>
          </a:p>
        </p:txBody>
      </p:sp>
      <p:sp>
        <p:nvSpPr>
          <p:cNvPr id="564242" name="Rectangle 18"/>
          <p:cNvSpPr>
            <a:spLocks noChangeArrowheads="1"/>
          </p:cNvSpPr>
          <p:nvPr/>
        </p:nvSpPr>
        <p:spPr bwMode="auto">
          <a:xfrm>
            <a:off x="1040715" y="1844824"/>
            <a:ext cx="10081120" cy="21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42900" indent="-342900" algn="l" eaLnBrk="1" hangingPunct="1">
              <a:lnSpc>
                <a:spcPct val="100000"/>
              </a:lnSpc>
              <a:defRPr/>
            </a:pPr>
            <a:r>
              <a:rPr lang="zh-CN" altLang="en-US" dirty="0">
                <a:solidFill>
                  <a:schemeClr val="hlink"/>
                </a:solidFill>
                <a:ea typeface="宋体" pitchFamily="2" charset="-122"/>
              </a:rPr>
              <a:t>一般情况下，</a:t>
            </a:r>
            <a:r>
              <a:rPr lang="zh-CN" altLang="en-US" dirty="0">
                <a:solidFill>
                  <a:schemeClr val="accent4"/>
                </a:solidFill>
                <a:ea typeface="宋体" pitchFamily="2" charset="-122"/>
              </a:rPr>
              <a:t>除运算符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=</a:t>
            </a:r>
            <a:r>
              <a:rPr lang="zh-CN" altLang="en-US" dirty="0">
                <a:solidFill>
                  <a:schemeClr val="accent4"/>
                </a:solidFill>
                <a:ea typeface="宋体" pitchFamily="2" charset="-122"/>
              </a:rPr>
              <a:t>，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()</a:t>
            </a:r>
            <a:r>
              <a:rPr lang="zh-CN" altLang="en-US" dirty="0">
                <a:solidFill>
                  <a:schemeClr val="accent4"/>
                </a:solidFill>
                <a:ea typeface="宋体" pitchFamily="2" charset="-122"/>
              </a:rPr>
              <a:t>，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[ ]</a:t>
            </a:r>
            <a:r>
              <a:rPr lang="zh-CN" altLang="en-US" dirty="0">
                <a:solidFill>
                  <a:schemeClr val="accent4"/>
                </a:solidFill>
                <a:ea typeface="宋体" pitchFamily="2" charset="-122"/>
              </a:rPr>
              <a:t>和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-&gt;</a:t>
            </a:r>
            <a:r>
              <a:rPr lang="zh-CN" altLang="en-US" dirty="0">
                <a:solidFill>
                  <a:schemeClr val="accent4"/>
                </a:solidFill>
                <a:ea typeface="宋体" pitchFamily="2" charset="-122"/>
              </a:rPr>
              <a:t>，不宜重载为友元函数外；</a:t>
            </a:r>
            <a:endParaRPr lang="en-US" altLang="zh-CN" dirty="0">
              <a:solidFill>
                <a:schemeClr val="hlink"/>
              </a:solidFill>
              <a:ea typeface="宋体" pitchFamily="2" charset="-122"/>
            </a:endParaRPr>
          </a:p>
          <a:p>
            <a:pPr marL="342900" indent="-342900" algn="l" eaLnBrk="1" hangingPunct="1">
              <a:lnSpc>
                <a:spcPct val="100000"/>
              </a:lnSpc>
              <a:defRPr/>
            </a:pPr>
            <a:r>
              <a:rPr lang="zh-CN" altLang="en-US" i="1" u="sng" dirty="0">
                <a:solidFill>
                  <a:srgbClr val="FF0000"/>
                </a:solidFill>
                <a:ea typeface="宋体" pitchFamily="2" charset="-122"/>
              </a:rPr>
              <a:t>单目</a:t>
            </a:r>
            <a:r>
              <a:rPr lang="zh-CN" altLang="en-US" dirty="0">
                <a:solidFill>
                  <a:schemeClr val="hlink"/>
                </a:solidFill>
                <a:ea typeface="宋体" pitchFamily="2" charset="-122"/>
              </a:rPr>
              <a:t>运算符最好重载为</a:t>
            </a:r>
            <a:r>
              <a:rPr lang="zh-CN" altLang="en-US" i="1" u="sng" dirty="0">
                <a:solidFill>
                  <a:srgbClr val="FF0000"/>
                </a:solidFill>
                <a:ea typeface="宋体" pitchFamily="2" charset="-122"/>
              </a:rPr>
              <a:t>成员函数</a:t>
            </a:r>
            <a:r>
              <a:rPr lang="zh-CN" altLang="en-US" dirty="0">
                <a:solidFill>
                  <a:schemeClr val="hlink"/>
                </a:solidFill>
                <a:ea typeface="宋体" pitchFamily="2" charset="-122"/>
              </a:rPr>
              <a:t>；</a:t>
            </a:r>
            <a:endParaRPr lang="en-US" altLang="zh-CN" dirty="0">
              <a:solidFill>
                <a:schemeClr val="hlink"/>
              </a:solidFill>
              <a:ea typeface="宋体" pitchFamily="2" charset="-122"/>
            </a:endParaRPr>
          </a:p>
          <a:p>
            <a:pPr marL="342900" indent="-342900" algn="l" eaLnBrk="1" hangingPunct="1">
              <a:lnSpc>
                <a:spcPct val="100000"/>
              </a:lnSpc>
              <a:defRPr/>
            </a:pPr>
            <a:r>
              <a:rPr lang="zh-CN" altLang="en-US" i="1" u="sng" dirty="0">
                <a:solidFill>
                  <a:srgbClr val="FF0000"/>
                </a:solidFill>
                <a:ea typeface="宋体" pitchFamily="2" charset="-122"/>
              </a:rPr>
              <a:t>双目</a:t>
            </a:r>
            <a:r>
              <a:rPr lang="zh-CN" altLang="en-US" dirty="0">
                <a:solidFill>
                  <a:schemeClr val="hlink"/>
                </a:solidFill>
                <a:ea typeface="宋体" pitchFamily="2" charset="-122"/>
              </a:rPr>
              <a:t>运算符则最好重载为</a:t>
            </a:r>
            <a:r>
              <a:rPr lang="zh-CN" altLang="en-US" i="1" u="sng" dirty="0">
                <a:solidFill>
                  <a:srgbClr val="FF0000"/>
                </a:solidFill>
                <a:ea typeface="宋体" pitchFamily="2" charset="-122"/>
              </a:rPr>
              <a:t>友元函数</a:t>
            </a:r>
            <a:r>
              <a:rPr lang="zh-CN" altLang="en-US" dirty="0">
                <a:solidFill>
                  <a:schemeClr val="hlink"/>
                </a:solidFill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4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4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4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41" grpId="0" build="p" autoUpdateAnimBg="0"/>
      <p:bldP spid="56424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DAF76-A780-4126-916D-AA92A8314B43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65256" name="Rectangle 1032"/>
          <p:cNvSpPr>
            <a:spLocks noGrp="1" noChangeArrowheads="1"/>
          </p:cNvSpPr>
          <p:nvPr>
            <p:ph type="body" idx="1"/>
          </p:nvPr>
        </p:nvSpPr>
        <p:spPr>
          <a:xfrm>
            <a:off x="436527" y="499742"/>
            <a:ext cx="11449272" cy="457200"/>
          </a:xfr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dirty="0"/>
              <a:t>例</a:t>
            </a:r>
            <a:r>
              <a:rPr lang="en-US" altLang="zh-CN" dirty="0"/>
              <a:t>8.4</a:t>
            </a:r>
            <a:r>
              <a:rPr lang="zh-CN" altLang="en-US" dirty="0"/>
              <a:t>：指出程序中的错误，并改正。</a:t>
            </a:r>
          </a:p>
        </p:txBody>
      </p:sp>
      <p:sp>
        <p:nvSpPr>
          <p:cNvPr id="565257" name="Text Box 1033"/>
          <p:cNvSpPr txBox="1">
            <a:spLocks noChangeArrowheads="1"/>
          </p:cNvSpPr>
          <p:nvPr/>
        </p:nvSpPr>
        <p:spPr bwMode="auto">
          <a:xfrm>
            <a:off x="623392" y="1329720"/>
            <a:ext cx="10945216" cy="5028538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 lIns="0" tIns="72000" rIns="0" bIns="72000" anchor="ctr">
            <a:spAutoFit/>
          </a:bodyPr>
          <a:lstStyle/>
          <a:p>
            <a:pPr algn="l" eaLnBrk="1" hangingPunct="1">
              <a:lnSpc>
                <a:spcPct val="7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class integer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{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public: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    integer(int </a:t>
            </a:r>
            <a:r>
              <a:rPr lang="en-US" altLang="zh-CN" sz="2800" b="0" dirty="0" err="1">
                <a:solidFill>
                  <a:schemeClr val="tx2"/>
                </a:solidFill>
              </a:rPr>
              <a:t>i</a:t>
            </a:r>
            <a:r>
              <a:rPr lang="en-US" altLang="zh-CN" sz="2800" b="0" dirty="0">
                <a:solidFill>
                  <a:schemeClr val="tx2"/>
                </a:solidFill>
              </a:rPr>
              <a:t>=0) {value=</a:t>
            </a:r>
            <a:r>
              <a:rPr lang="en-US" altLang="zh-CN" sz="2800" b="0" dirty="0" err="1">
                <a:solidFill>
                  <a:schemeClr val="tx2"/>
                </a:solidFill>
              </a:rPr>
              <a:t>i</a:t>
            </a:r>
            <a:r>
              <a:rPr lang="en-US" altLang="zh-CN" sz="2800" b="0" dirty="0">
                <a:solidFill>
                  <a:schemeClr val="tx2"/>
                </a:solidFill>
              </a:rPr>
              <a:t>;}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rgbClr val="FF0000"/>
                </a:solidFill>
              </a:rPr>
              <a:t>    </a:t>
            </a:r>
            <a:r>
              <a:rPr lang="en-US" altLang="zh-CN" sz="2800" b="0" dirty="0">
                <a:solidFill>
                  <a:schemeClr val="tx2"/>
                </a:solidFill>
              </a:rPr>
              <a:t>integer operator +(integer </a:t>
            </a:r>
            <a:r>
              <a:rPr lang="en-US" altLang="zh-CN" sz="2800" b="0" dirty="0" err="1">
                <a:solidFill>
                  <a:schemeClr val="tx2"/>
                </a:solidFill>
              </a:rPr>
              <a:t>i</a:t>
            </a:r>
            <a:r>
              <a:rPr lang="en-US" altLang="zh-CN" sz="2800" b="0" dirty="0">
                <a:solidFill>
                  <a:schemeClr val="tx2"/>
                </a:solidFill>
              </a:rPr>
              <a:t>)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        { return integer(value+=</a:t>
            </a:r>
            <a:r>
              <a:rPr lang="en-US" altLang="zh-CN" sz="2800" b="0" dirty="0" err="1">
                <a:solidFill>
                  <a:schemeClr val="tx2"/>
                </a:solidFill>
              </a:rPr>
              <a:t>i.value</a:t>
            </a:r>
            <a:r>
              <a:rPr lang="en-US" altLang="zh-CN" sz="2800" b="0" dirty="0">
                <a:solidFill>
                  <a:schemeClr val="tx2"/>
                </a:solidFill>
              </a:rPr>
              <a:t>); }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private: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    int value;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};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void main()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{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    integer i1=10;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    integer i2=i1+5;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    integer i3=3+i2;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565258" name="Text Box 1034"/>
          <p:cNvSpPr txBox="1">
            <a:spLocks noChangeArrowheads="1"/>
          </p:cNvSpPr>
          <p:nvPr/>
        </p:nvSpPr>
        <p:spPr bwMode="auto">
          <a:xfrm>
            <a:off x="3486150" y="5410200"/>
            <a:ext cx="914400" cy="47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sz="2800" b="0" dirty="0">
                <a:solidFill>
                  <a:srgbClr val="FF0000"/>
                </a:solidFill>
              </a:rPr>
              <a:t>错误</a:t>
            </a:r>
            <a:endParaRPr lang="zh-CN" altLang="en-US" b="0" dirty="0">
              <a:solidFill>
                <a:srgbClr val="003399"/>
              </a:solidFill>
            </a:endParaRPr>
          </a:p>
        </p:txBody>
      </p:sp>
      <p:sp>
        <p:nvSpPr>
          <p:cNvPr id="565259" name="AutoShape 1035"/>
          <p:cNvSpPr>
            <a:spLocks noChangeArrowheads="1"/>
          </p:cNvSpPr>
          <p:nvPr/>
        </p:nvSpPr>
        <p:spPr bwMode="auto">
          <a:xfrm>
            <a:off x="6853039" y="4267200"/>
            <a:ext cx="2592288" cy="1143000"/>
          </a:xfrm>
          <a:prstGeom prst="wedgeRectCallout">
            <a:avLst>
              <a:gd name="adj1" fmla="val -150933"/>
              <a:gd name="adj2" fmla="val 75000"/>
            </a:avLst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sz="2800" b="0">
                <a:solidFill>
                  <a:srgbClr val="FF0000"/>
                </a:solidFill>
              </a:rPr>
              <a:t>原因</a:t>
            </a:r>
            <a:r>
              <a:rPr lang="zh-CN" altLang="en-US" sz="2800" b="0">
                <a:solidFill>
                  <a:srgbClr val="003399"/>
                </a:solidFill>
              </a:rPr>
              <a:t>：</a:t>
            </a:r>
            <a:r>
              <a:rPr lang="en-US" altLang="zh-CN" sz="2800" b="0">
                <a:solidFill>
                  <a:srgbClr val="003399"/>
                </a:solidFill>
              </a:rPr>
              <a:t>3+i2</a:t>
            </a:r>
            <a:r>
              <a:rPr lang="zh-CN" altLang="zh-CN" sz="2800" b="0">
                <a:solidFill>
                  <a:srgbClr val="003399"/>
                </a:solidFill>
              </a:rPr>
              <a:t>等价于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zh-CN" sz="2800" b="0">
                <a:solidFill>
                  <a:srgbClr val="003399"/>
                </a:solidFill>
              </a:rPr>
              <a:t>3.</a:t>
            </a:r>
            <a:r>
              <a:rPr lang="en-US" altLang="zh-CN" sz="2800" b="0">
                <a:solidFill>
                  <a:srgbClr val="003399"/>
                </a:solidFill>
              </a:rPr>
              <a:t>operator +(i2)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5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6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6" grpId="0" build="p" autoUpdateAnimBg="0"/>
      <p:bldP spid="565257" grpId="0" animBg="1" autoUpdateAnimBg="0"/>
      <p:bldP spid="565258" grpId="0" autoUpdateAnimBg="0"/>
      <p:bldP spid="565259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3DF40-F82A-43DF-AA46-A1E38E547C5F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496243" y="332835"/>
            <a:ext cx="9144000" cy="533400"/>
          </a:xfr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4200" dirty="0"/>
              <a:t>　运算符重载函数的两种形式</a:t>
            </a:r>
            <a:r>
              <a:rPr lang="en-US" altLang="zh-CN" sz="4200" dirty="0"/>
              <a:t>(</a:t>
            </a:r>
            <a:r>
              <a:rPr lang="zh-CN" altLang="en-US" sz="4200" dirty="0"/>
              <a:t>续</a:t>
            </a:r>
            <a:r>
              <a:rPr lang="en-US" altLang="zh-CN" sz="4200" dirty="0"/>
              <a:t>)</a:t>
            </a:r>
            <a:endParaRPr lang="en-US" altLang="zh-CN" dirty="0"/>
          </a:p>
        </p:txBody>
      </p:sp>
      <p:sp>
        <p:nvSpPr>
          <p:cNvPr id="566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71759" y="498332"/>
            <a:ext cx="9045624" cy="457200"/>
          </a:xfr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dirty="0"/>
              <a:t>改正</a:t>
            </a:r>
            <a:r>
              <a:rPr lang="en-US" altLang="zh-CN" dirty="0"/>
              <a:t>: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479376" y="1244020"/>
            <a:ext cx="10036224" cy="4987501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 lIns="0" tIns="72000" rIns="0" bIns="72000" anchor="ctr">
            <a:spAutoFit/>
          </a:bodyPr>
          <a:lstStyle/>
          <a:p>
            <a:pPr algn="l" eaLnBrk="1" hangingPunct="1">
              <a:lnSpc>
                <a:spcPct val="7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class integer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{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public: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integer(int </a:t>
            </a:r>
            <a:r>
              <a:rPr lang="en-US" altLang="zh-CN" b="0" dirty="0" err="1">
                <a:solidFill>
                  <a:schemeClr val="tx2"/>
                </a:solidFill>
              </a:rPr>
              <a:t>i</a:t>
            </a:r>
            <a:r>
              <a:rPr lang="en-US" altLang="zh-CN" b="0" dirty="0">
                <a:solidFill>
                  <a:schemeClr val="tx2"/>
                </a:solidFill>
              </a:rPr>
              <a:t>=0) {value=</a:t>
            </a:r>
            <a:r>
              <a:rPr lang="en-US" altLang="zh-CN" b="0" dirty="0" err="1">
                <a:solidFill>
                  <a:schemeClr val="tx2"/>
                </a:solidFill>
              </a:rPr>
              <a:t>i</a:t>
            </a:r>
            <a:r>
              <a:rPr lang="en-US" altLang="zh-CN" b="0" dirty="0">
                <a:solidFill>
                  <a:schemeClr val="tx2"/>
                </a:solidFill>
              </a:rPr>
              <a:t>;}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rgbClr val="FF0000"/>
                </a:solidFill>
              </a:rPr>
              <a:t>    friend </a:t>
            </a:r>
            <a:r>
              <a:rPr lang="en-US" altLang="zh-CN" b="0" dirty="0">
                <a:solidFill>
                  <a:schemeClr val="tx2"/>
                </a:solidFill>
              </a:rPr>
              <a:t>integer operator +(integer i1,integer i2);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private: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int value;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};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integer operator +(integer i1,integer i2)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{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integer temp=i1.value+i2.value;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return temp;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}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6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build="p" autoUpdateAnimBg="0"/>
      <p:bldP spid="566277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FB7CE-9D68-4BC5-8126-72F45D7EFE4F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7140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63352" y="392957"/>
            <a:ext cx="11737304" cy="457200"/>
          </a:xfr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dirty="0"/>
              <a:t>例</a:t>
            </a:r>
            <a:r>
              <a:rPr lang="en-US" altLang="zh-CN" dirty="0"/>
              <a:t>8.7</a:t>
            </a:r>
            <a:r>
              <a:rPr lang="zh-CN" altLang="en-US" dirty="0"/>
              <a:t>：用函数调用运算符实现函数</a:t>
            </a:r>
            <a:r>
              <a:rPr lang="en-US" altLang="zh-CN" dirty="0"/>
              <a:t>f(</a:t>
            </a:r>
            <a:r>
              <a:rPr lang="en-US" altLang="zh-CN" dirty="0" err="1"/>
              <a:t>x,y</a:t>
            </a:r>
            <a:r>
              <a:rPr lang="en-US" altLang="zh-CN" dirty="0"/>
              <a:t>)=x*y+5</a:t>
            </a:r>
            <a:r>
              <a:rPr lang="zh-CN" altLang="en-US" dirty="0"/>
              <a:t>。</a:t>
            </a:r>
          </a:p>
        </p:txBody>
      </p:sp>
      <p:sp>
        <p:nvSpPr>
          <p:cNvPr id="571401" name="Text Box 9"/>
          <p:cNvSpPr txBox="1">
            <a:spLocks noChangeArrowheads="1"/>
          </p:cNvSpPr>
          <p:nvPr/>
        </p:nvSpPr>
        <p:spPr bwMode="auto">
          <a:xfrm>
            <a:off x="551384" y="1219199"/>
            <a:ext cx="11161240" cy="5028538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 lIns="0" tIns="72000" rIns="0" bIns="72000" anchor="ctr">
            <a:spAutoFit/>
          </a:bodyPr>
          <a:lstStyle/>
          <a:p>
            <a:pPr algn="l" eaLnBrk="1" hangingPunct="1">
              <a:lnSpc>
                <a:spcPct val="7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#include &lt;</a:t>
            </a:r>
            <a:r>
              <a:rPr lang="en-US" altLang="zh-CN" sz="2800" b="0" dirty="0" err="1">
                <a:solidFill>
                  <a:schemeClr val="tx2"/>
                </a:solidFill>
              </a:rPr>
              <a:t>iostream.h</a:t>
            </a:r>
            <a:r>
              <a:rPr lang="en-US" altLang="zh-CN" sz="2800" b="0" dirty="0">
                <a:solidFill>
                  <a:schemeClr val="tx2"/>
                </a:solidFill>
              </a:rPr>
              <a:t>&gt;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class F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{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public: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    double operator () (double </a:t>
            </a:r>
            <a:r>
              <a:rPr lang="en-US" altLang="zh-CN" sz="2800" b="0" dirty="0" err="1">
                <a:solidFill>
                  <a:schemeClr val="tx2"/>
                </a:solidFill>
              </a:rPr>
              <a:t>x,double</a:t>
            </a:r>
            <a:r>
              <a:rPr lang="en-US" altLang="zh-CN" sz="2800" b="0" dirty="0">
                <a:solidFill>
                  <a:schemeClr val="tx2"/>
                </a:solidFill>
              </a:rPr>
              <a:t> y) const;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};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double F::operator () (double </a:t>
            </a:r>
            <a:r>
              <a:rPr lang="en-US" altLang="zh-CN" sz="2800" b="0" dirty="0" err="1">
                <a:solidFill>
                  <a:schemeClr val="tx2"/>
                </a:solidFill>
              </a:rPr>
              <a:t>x,double</a:t>
            </a:r>
            <a:r>
              <a:rPr lang="en-US" altLang="zh-CN" sz="2800" b="0" dirty="0">
                <a:solidFill>
                  <a:schemeClr val="tx2"/>
                </a:solidFill>
              </a:rPr>
              <a:t> y) const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{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    return x*y+5;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}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void main()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{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    F </a:t>
            </a:r>
            <a:r>
              <a:rPr lang="en-US" altLang="zh-CN" sz="2800" b="0" dirty="0" err="1">
                <a:solidFill>
                  <a:schemeClr val="tx2"/>
                </a:solidFill>
              </a:rPr>
              <a:t>f</a:t>
            </a:r>
            <a:r>
              <a:rPr lang="en-US" altLang="zh-CN" sz="2800" b="0" dirty="0">
                <a:solidFill>
                  <a:schemeClr val="tx2"/>
                </a:solidFill>
              </a:rPr>
              <a:t>;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    </a:t>
            </a:r>
            <a:r>
              <a:rPr lang="en-US" altLang="zh-CN" sz="2800" b="0" dirty="0" err="1">
                <a:solidFill>
                  <a:schemeClr val="tx2"/>
                </a:solidFill>
              </a:rPr>
              <a:t>cout</a:t>
            </a:r>
            <a:r>
              <a:rPr lang="en-US" altLang="zh-CN" sz="2800" b="0" dirty="0">
                <a:solidFill>
                  <a:schemeClr val="tx2"/>
                </a:solidFill>
              </a:rPr>
              <a:t>&lt;&lt;f(5.2,2.5)&lt;&lt;</a:t>
            </a:r>
            <a:r>
              <a:rPr lang="en-US" altLang="zh-CN" sz="2800" b="0" dirty="0" err="1">
                <a:solidFill>
                  <a:schemeClr val="tx2"/>
                </a:solidFill>
              </a:rPr>
              <a:t>endl</a:t>
            </a:r>
            <a:r>
              <a:rPr lang="en-US" altLang="zh-CN" sz="2800" b="0" dirty="0">
                <a:solidFill>
                  <a:schemeClr val="tx2"/>
                </a:solidFill>
              </a:rPr>
              <a:t>;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571402" name="Text Box 10"/>
          <p:cNvSpPr txBox="1">
            <a:spLocks noChangeArrowheads="1"/>
          </p:cNvSpPr>
          <p:nvPr/>
        </p:nvSpPr>
        <p:spPr bwMode="auto">
          <a:xfrm>
            <a:off x="7391400" y="4619446"/>
            <a:ext cx="2133600" cy="1030649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lIns="0" tIns="72000" rIns="0" bIns="72000" anchor="ctr">
            <a:spAutoFit/>
          </a:bodyPr>
          <a:lstStyle/>
          <a:p>
            <a:pPr algn="l" eaLnBrk="1" hangingPunct="1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b="0">
                <a:solidFill>
                  <a:srgbClr val="003399"/>
                </a:solidFill>
              </a:rPr>
              <a:t>输出：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b="0">
                <a:solidFill>
                  <a:srgbClr val="003399"/>
                </a:solidFill>
              </a:rPr>
              <a:t>　　</a:t>
            </a:r>
            <a:r>
              <a:rPr lang="en-US" altLang="zh-CN" b="0">
                <a:solidFill>
                  <a:srgbClr val="003399"/>
                </a:solidFill>
              </a:rPr>
              <a:t>18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1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7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00" grpId="0" build="p" autoUpdateAnimBg="0"/>
      <p:bldP spid="571401" grpId="0" animBg="1" autoUpdateAnimBg="0"/>
      <p:bldP spid="571402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729B4-4DAA-4E8F-8E02-D1767B88457A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263352" y="17466"/>
            <a:ext cx="49911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i="1" u="sng" dirty="0">
                <a:solidFill>
                  <a:srgbClr val="B6042A"/>
                </a:solidFill>
                <a:ea typeface="隶书" pitchFamily="49" charset="-122"/>
              </a:rPr>
              <a:t>8.3</a:t>
            </a:r>
            <a:r>
              <a:rPr lang="zh-CN" altLang="en-US" i="1" u="sng" dirty="0">
                <a:solidFill>
                  <a:srgbClr val="B6042A"/>
                </a:solidFill>
                <a:ea typeface="隶书" pitchFamily="49" charset="-122"/>
              </a:rPr>
              <a:t>静态联编与动态联编</a:t>
            </a:r>
            <a:r>
              <a:rPr lang="zh-CN" altLang="en-US" sz="4400" i="1" u="sng" dirty="0">
                <a:solidFill>
                  <a:srgbClr val="B6042A"/>
                </a:solidFill>
                <a:ea typeface="隶书" pitchFamily="49" charset="-122"/>
              </a:rPr>
              <a:t> </a:t>
            </a:r>
          </a:p>
        </p:txBody>
      </p:sp>
      <p:sp>
        <p:nvSpPr>
          <p:cNvPr id="28678" name="Line 3"/>
          <p:cNvSpPr>
            <a:spLocks noChangeShapeType="1"/>
          </p:cNvSpPr>
          <p:nvPr/>
        </p:nvSpPr>
        <p:spPr bwMode="auto">
          <a:xfrm>
            <a:off x="410989" y="779466"/>
            <a:ext cx="30480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scene3d>
            <a:camera prst="legacyPerspectiveTopLeft">
              <a:rot lat="0" lon="20519990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43108" name="Text Box 4"/>
          <p:cNvSpPr txBox="1">
            <a:spLocks noChangeArrowheads="1"/>
          </p:cNvSpPr>
          <p:nvPr/>
        </p:nvSpPr>
        <p:spPr bwMode="auto">
          <a:xfrm>
            <a:off x="551955" y="1557338"/>
            <a:ext cx="10872637" cy="954107"/>
          </a:xfrm>
          <a:prstGeom prst="rect">
            <a:avLst/>
          </a:prstGeom>
          <a:solidFill>
            <a:srgbClr val="CC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marL="179388" lvl="1" algn="l" eaLnBrk="1" hangingPunct="1">
              <a:lnSpc>
                <a:spcPct val="100000"/>
              </a:lnSpc>
              <a:buClr>
                <a:schemeClr val="accent2"/>
              </a:buClr>
              <a:buNone/>
              <a:defRPr/>
            </a:pPr>
            <a:r>
              <a:rPr lang="en-US" altLang="zh-CN" sz="2800" dirty="0">
                <a:solidFill>
                  <a:srgbClr val="000066"/>
                </a:solidFill>
                <a:ea typeface="宋体" pitchFamily="2" charset="-122"/>
              </a:rPr>
              <a:t>        </a:t>
            </a:r>
            <a:r>
              <a:rPr lang="zh-CN" altLang="en-US" sz="2800" dirty="0">
                <a:solidFill>
                  <a:srgbClr val="000066"/>
                </a:solidFill>
                <a:ea typeface="宋体" pitchFamily="2" charset="-122"/>
              </a:rPr>
              <a:t>程序自身彼此关联的过程，确定程序中的</a:t>
            </a:r>
            <a:r>
              <a:rPr lang="zh-CN" altLang="en-US" sz="2800" i="1" u="sng" dirty="0">
                <a:solidFill>
                  <a:srgbClr val="FF0000"/>
                </a:solidFill>
                <a:ea typeface="宋体" pitchFamily="2" charset="-122"/>
              </a:rPr>
              <a:t>操作调用</a:t>
            </a:r>
            <a:r>
              <a:rPr lang="zh-CN" altLang="en-US" sz="2800" dirty="0">
                <a:solidFill>
                  <a:srgbClr val="000066"/>
                </a:solidFill>
                <a:ea typeface="宋体" pitchFamily="2" charset="-122"/>
              </a:rPr>
              <a:t>与执行该操作的</a:t>
            </a:r>
            <a:r>
              <a:rPr lang="zh-CN" altLang="en-US" sz="2800" i="1" u="sng" dirty="0">
                <a:solidFill>
                  <a:srgbClr val="FF0000"/>
                </a:solidFill>
                <a:ea typeface="宋体" pitchFamily="2" charset="-122"/>
              </a:rPr>
              <a:t>代码间</a:t>
            </a:r>
            <a:r>
              <a:rPr lang="zh-CN" altLang="en-US" sz="2800" dirty="0">
                <a:solidFill>
                  <a:srgbClr val="000066"/>
                </a:solidFill>
                <a:ea typeface="宋体" pitchFamily="2" charset="-122"/>
              </a:rPr>
              <a:t>的关系</a:t>
            </a:r>
            <a:r>
              <a:rPr lang="zh-CN" altLang="en-US" sz="2800" b="0" dirty="0">
                <a:solidFill>
                  <a:srgbClr val="000066"/>
                </a:solidFill>
                <a:ea typeface="宋体" pitchFamily="2" charset="-122"/>
              </a:rPr>
              <a:t>。</a:t>
            </a:r>
          </a:p>
        </p:txBody>
      </p:sp>
      <p:sp>
        <p:nvSpPr>
          <p:cNvPr id="28680" name="AutoShape 5"/>
          <p:cNvSpPr>
            <a:spLocks noChangeArrowheads="1"/>
          </p:cNvSpPr>
          <p:nvPr/>
        </p:nvSpPr>
        <p:spPr bwMode="auto">
          <a:xfrm>
            <a:off x="573561" y="2642393"/>
            <a:ext cx="2678647" cy="504825"/>
          </a:xfrm>
          <a:prstGeom prst="wedgeRoundRectCallout">
            <a:avLst>
              <a:gd name="adj1" fmla="val 36292"/>
              <a:gd name="adj2" fmla="val 77046"/>
              <a:gd name="adj3" fmla="val 16667"/>
            </a:avLst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FFFF00"/>
                </a:solidFill>
                <a:ea typeface="黑体" pitchFamily="2" charset="-122"/>
              </a:rPr>
              <a:t>静态联编</a:t>
            </a:r>
          </a:p>
        </p:txBody>
      </p:sp>
      <p:sp>
        <p:nvSpPr>
          <p:cNvPr id="28681" name="AutoShape 6"/>
          <p:cNvSpPr>
            <a:spLocks noChangeArrowheads="1"/>
          </p:cNvSpPr>
          <p:nvPr/>
        </p:nvSpPr>
        <p:spPr bwMode="auto">
          <a:xfrm>
            <a:off x="554684" y="987426"/>
            <a:ext cx="2620793" cy="498475"/>
          </a:xfrm>
          <a:prstGeom prst="wedgeRoundRectCallout">
            <a:avLst>
              <a:gd name="adj1" fmla="val 42190"/>
              <a:gd name="adj2" fmla="val 53819"/>
              <a:gd name="adj3" fmla="val 16667"/>
            </a:avLst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ea typeface="黑体" pitchFamily="2" charset="-122"/>
              </a:rPr>
              <a:t>联编</a:t>
            </a:r>
          </a:p>
        </p:txBody>
      </p:sp>
      <p:sp>
        <p:nvSpPr>
          <p:cNvPr id="943114" name="Text Box 10"/>
          <p:cNvSpPr txBox="1">
            <a:spLocks noChangeArrowheads="1"/>
          </p:cNvSpPr>
          <p:nvPr/>
        </p:nvSpPr>
        <p:spPr bwMode="auto">
          <a:xfrm>
            <a:off x="623392" y="3284538"/>
            <a:ext cx="10801200" cy="954107"/>
          </a:xfrm>
          <a:prstGeom prst="rect">
            <a:avLst/>
          </a:prstGeom>
          <a:solidFill>
            <a:srgbClr val="CC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marL="179388" lvl="1" algn="l" eaLnBrk="1" hangingPunct="1">
              <a:lnSpc>
                <a:spcPct val="100000"/>
              </a:lnSpc>
              <a:buClr>
                <a:schemeClr val="accent2"/>
              </a:buClr>
              <a:buNone/>
              <a:defRPr/>
            </a:pPr>
            <a:r>
              <a:rPr lang="en-US" altLang="zh-CN" sz="2800" dirty="0">
                <a:solidFill>
                  <a:srgbClr val="000066"/>
                </a:solidFill>
                <a:ea typeface="宋体" pitchFamily="2" charset="-122"/>
              </a:rPr>
              <a:t>         </a:t>
            </a:r>
            <a:r>
              <a:rPr lang="zh-CN" altLang="en-US" sz="2800" dirty="0">
                <a:solidFill>
                  <a:srgbClr val="000066"/>
                </a:solidFill>
                <a:ea typeface="宋体" pitchFamily="2" charset="-122"/>
              </a:rPr>
              <a:t>联编工作出现在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</a:rPr>
              <a:t>编译阶段</a:t>
            </a:r>
            <a:r>
              <a:rPr lang="zh-CN" altLang="en-US" sz="2800" dirty="0">
                <a:solidFill>
                  <a:srgbClr val="000066"/>
                </a:solidFill>
                <a:ea typeface="宋体" pitchFamily="2" charset="-122"/>
              </a:rPr>
              <a:t>，用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</a:rPr>
              <a:t>对象名或者类名</a:t>
            </a:r>
            <a:r>
              <a:rPr lang="zh-CN" altLang="en-US" sz="2800" dirty="0">
                <a:solidFill>
                  <a:srgbClr val="000066"/>
                </a:solidFill>
                <a:ea typeface="宋体" pitchFamily="2" charset="-122"/>
              </a:rPr>
              <a:t>来限定要调用的函数。优点：执行速度快</a:t>
            </a:r>
          </a:p>
        </p:txBody>
      </p:sp>
      <p:sp>
        <p:nvSpPr>
          <p:cNvPr id="943115" name="Text Box 11"/>
          <p:cNvSpPr txBox="1">
            <a:spLocks noChangeArrowheads="1"/>
          </p:cNvSpPr>
          <p:nvPr/>
        </p:nvSpPr>
        <p:spPr bwMode="auto">
          <a:xfrm>
            <a:off x="623391" y="5030791"/>
            <a:ext cx="10872637" cy="523220"/>
          </a:xfrm>
          <a:prstGeom prst="rect">
            <a:avLst/>
          </a:prstGeom>
          <a:solidFill>
            <a:srgbClr val="CC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lvl="1" algn="l" eaLnBrk="1" hangingPunct="1">
              <a:lnSpc>
                <a:spcPct val="100000"/>
              </a:lnSpc>
              <a:buClr>
                <a:schemeClr val="accent2"/>
              </a:buClr>
              <a:buFontTx/>
              <a:buNone/>
              <a:defRPr/>
            </a:pPr>
            <a:r>
              <a:rPr lang="zh-CN" altLang="en-US" sz="2800">
                <a:solidFill>
                  <a:srgbClr val="000066"/>
                </a:solidFill>
                <a:ea typeface="宋体" pitchFamily="2" charset="-122"/>
              </a:rPr>
              <a:t>联编工作在</a:t>
            </a:r>
            <a:r>
              <a:rPr lang="zh-CN" altLang="en-US" sz="2800">
                <a:solidFill>
                  <a:srgbClr val="FF0000"/>
                </a:solidFill>
                <a:ea typeface="宋体" pitchFamily="2" charset="-122"/>
              </a:rPr>
              <a:t>程序运行时</a:t>
            </a:r>
            <a:r>
              <a:rPr lang="zh-CN" altLang="en-US" sz="2800">
                <a:solidFill>
                  <a:srgbClr val="000066"/>
                </a:solidFill>
                <a:ea typeface="宋体" pitchFamily="2" charset="-122"/>
              </a:rPr>
              <a:t>进行。</a:t>
            </a:r>
          </a:p>
        </p:txBody>
      </p:sp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679939" y="4348958"/>
            <a:ext cx="2510100" cy="504825"/>
          </a:xfrm>
          <a:prstGeom prst="wedgeRoundRectCallout">
            <a:avLst>
              <a:gd name="adj1" fmla="val 36551"/>
              <a:gd name="adj2" fmla="val 61949"/>
              <a:gd name="adj3" fmla="val 16667"/>
            </a:avLst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FFFF00"/>
                </a:solidFill>
                <a:ea typeface="黑体" pitchFamily="2" charset="-122"/>
              </a:rPr>
              <a:t>动态联编</a:t>
            </a:r>
          </a:p>
        </p:txBody>
      </p:sp>
      <p:sp>
        <p:nvSpPr>
          <p:cNvPr id="943120" name="Rectangle 16"/>
          <p:cNvSpPr>
            <a:spLocks noChangeArrowheads="1"/>
          </p:cNvSpPr>
          <p:nvPr/>
        </p:nvSpPr>
        <p:spPr bwMode="auto">
          <a:xfrm>
            <a:off x="10416480" y="218676"/>
            <a:ext cx="1389062" cy="396875"/>
          </a:xfrm>
          <a:prstGeom prst="rect">
            <a:avLst/>
          </a:prstGeom>
          <a:solidFill>
            <a:srgbClr val="0000FF"/>
          </a:solidFill>
          <a:ln w="3175">
            <a:noFill/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u="sng" dirty="0">
                <a:solidFill>
                  <a:srgbClr val="FFFF00"/>
                </a:solidFill>
              </a:rPr>
              <a:t>多态性</a:t>
            </a:r>
          </a:p>
        </p:txBody>
      </p:sp>
    </p:spTree>
  </p:cSld>
  <p:clrMapOvr>
    <a:masterClrMapping/>
  </p:clrMapOvr>
  <p:transition spd="slow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64F1F-83C7-4DE3-B1C3-C44528116A9B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951298" name="Rectangle 2"/>
          <p:cNvSpPr>
            <a:spLocks noChangeArrowheads="1"/>
          </p:cNvSpPr>
          <p:nvPr/>
        </p:nvSpPr>
        <p:spPr bwMode="auto">
          <a:xfrm>
            <a:off x="323850" y="940931"/>
            <a:ext cx="11604797" cy="1815882"/>
          </a:xfrm>
          <a:prstGeom prst="rect">
            <a:avLst/>
          </a:prstGeom>
          <a:solidFill>
            <a:srgbClr val="CCFFFF"/>
          </a:solidFill>
          <a:ln w="3175">
            <a:noFill/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在例</a:t>
            </a:r>
            <a:r>
              <a:rPr lang="en-US" altLang="zh-CN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8.8</a:t>
            </a:r>
            <a:r>
              <a:rPr lang="zh-CN" altLang="en-US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，根据赋值兼容原则，可以将基类指针指向派生类对象，如果需要通过基类指针访问派生类中某个与基类同名的成员，首先在基类中将这个同名函数声明为虚函数。这样，通过基类类型的指针，就可以使属于不同派生类的不同对象产生不同的行为，从而实现运行过程中的多态。 </a:t>
            </a:r>
          </a:p>
        </p:txBody>
      </p:sp>
      <p:sp>
        <p:nvSpPr>
          <p:cNvPr id="951299" name="Rectangle 3"/>
          <p:cNvSpPr>
            <a:spLocks noChangeArrowheads="1"/>
          </p:cNvSpPr>
          <p:nvPr/>
        </p:nvSpPr>
        <p:spPr bwMode="auto">
          <a:xfrm>
            <a:off x="364753" y="3102650"/>
            <a:ext cx="11563894" cy="2870200"/>
          </a:xfrm>
          <a:prstGeom prst="rect">
            <a:avLst/>
          </a:prstGeom>
          <a:solidFill>
            <a:srgbClr val="CCFFFF"/>
          </a:solidFill>
          <a:ln w="3175">
            <a:noFill/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dirty="0">
                <a:solidFill>
                  <a:schemeClr val="hlink"/>
                </a:solidFill>
                <a:ea typeface="宋体" pitchFamily="2" charset="-122"/>
              </a:rPr>
              <a:t>1. </a:t>
            </a:r>
            <a:r>
              <a:rPr lang="zh-CN" altLang="en-US" sz="2600" dirty="0">
                <a:solidFill>
                  <a:schemeClr val="hlink"/>
                </a:solidFill>
                <a:ea typeface="宋体" pitchFamily="2" charset="-122"/>
              </a:rPr>
              <a:t>声明虚函数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dirty="0">
                <a:solidFill>
                  <a:schemeClr val="hlink"/>
                </a:solidFill>
                <a:ea typeface="宋体" pitchFamily="2" charset="-122"/>
              </a:rPr>
              <a:t>声明虚函数的一般格式为：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dirty="0">
                <a:solidFill>
                  <a:schemeClr val="hlink"/>
                </a:solidFill>
                <a:ea typeface="宋体" pitchFamily="2" charset="-122"/>
              </a:rPr>
              <a:t>class &lt;</a:t>
            </a:r>
            <a:r>
              <a:rPr lang="zh-CN" altLang="en-US" sz="2600" dirty="0">
                <a:solidFill>
                  <a:schemeClr val="hlink"/>
                </a:solidFill>
                <a:ea typeface="宋体" pitchFamily="2" charset="-122"/>
              </a:rPr>
              <a:t>类名</a:t>
            </a:r>
            <a:r>
              <a:rPr lang="en-US" altLang="zh-CN" sz="2600" dirty="0">
                <a:solidFill>
                  <a:schemeClr val="hlink"/>
                </a:solidFill>
                <a:ea typeface="宋体" pitchFamily="2" charset="-122"/>
              </a:rPr>
              <a:t>&gt;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dirty="0">
                <a:solidFill>
                  <a:schemeClr val="hlink"/>
                </a:solidFill>
                <a:ea typeface="宋体" pitchFamily="2" charset="-122"/>
              </a:rPr>
              <a:t> {    public</a:t>
            </a:r>
            <a:r>
              <a:rPr lang="zh-CN" altLang="en-US" sz="2600" dirty="0">
                <a:solidFill>
                  <a:schemeClr val="hlink"/>
                </a:solidFill>
                <a:ea typeface="宋体" pitchFamily="2" charset="-122"/>
              </a:rPr>
              <a:t>：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dirty="0">
                <a:solidFill>
                  <a:schemeClr val="hlink"/>
                </a:solidFill>
                <a:ea typeface="宋体" pitchFamily="2" charset="-122"/>
              </a:rPr>
              <a:t>            </a:t>
            </a:r>
            <a:r>
              <a:rPr lang="en-US" altLang="zh-CN" sz="2600" dirty="0">
                <a:solidFill>
                  <a:schemeClr val="hlink"/>
                </a:solidFill>
                <a:ea typeface="宋体" pitchFamily="2" charset="-122"/>
              </a:rPr>
              <a:t>virtual &lt;</a:t>
            </a:r>
            <a:r>
              <a:rPr lang="zh-CN" altLang="en-US" sz="2600" dirty="0">
                <a:solidFill>
                  <a:schemeClr val="hlink"/>
                </a:solidFill>
                <a:ea typeface="宋体" pitchFamily="2" charset="-122"/>
              </a:rPr>
              <a:t>返回类型</a:t>
            </a:r>
            <a:r>
              <a:rPr lang="en-US" altLang="zh-CN" sz="2600" dirty="0">
                <a:solidFill>
                  <a:schemeClr val="hlink"/>
                </a:solidFill>
                <a:ea typeface="宋体" pitchFamily="2" charset="-122"/>
              </a:rPr>
              <a:t>&gt; &lt;</a:t>
            </a:r>
            <a:r>
              <a:rPr lang="zh-CN" altLang="en-US" sz="2600" dirty="0">
                <a:solidFill>
                  <a:schemeClr val="hlink"/>
                </a:solidFill>
                <a:ea typeface="宋体" pitchFamily="2" charset="-122"/>
              </a:rPr>
              <a:t>函数名</a:t>
            </a:r>
            <a:r>
              <a:rPr lang="en-US" altLang="zh-CN" sz="2600" dirty="0">
                <a:solidFill>
                  <a:schemeClr val="hlink"/>
                </a:solidFill>
                <a:ea typeface="宋体" pitchFamily="2" charset="-122"/>
              </a:rPr>
              <a:t>&gt;(&lt;</a:t>
            </a:r>
            <a:r>
              <a:rPr lang="zh-CN" altLang="en-US" sz="2600" dirty="0">
                <a:solidFill>
                  <a:schemeClr val="hlink"/>
                </a:solidFill>
                <a:ea typeface="宋体" pitchFamily="2" charset="-122"/>
              </a:rPr>
              <a:t>参数表</a:t>
            </a:r>
            <a:r>
              <a:rPr lang="en-US" altLang="zh-CN" sz="2600" dirty="0">
                <a:solidFill>
                  <a:schemeClr val="hlink"/>
                </a:solidFill>
                <a:ea typeface="宋体" pitchFamily="2" charset="-122"/>
              </a:rPr>
              <a:t>&gt;)</a:t>
            </a:r>
            <a:r>
              <a:rPr lang="zh-CN" altLang="en-US" sz="2600" dirty="0">
                <a:solidFill>
                  <a:schemeClr val="hlink"/>
                </a:solidFill>
                <a:ea typeface="宋体" pitchFamily="2" charset="-122"/>
              </a:rPr>
              <a:t>；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dirty="0">
                <a:solidFill>
                  <a:schemeClr val="hlink"/>
                </a:solidFill>
                <a:ea typeface="宋体" pitchFamily="2" charset="-122"/>
              </a:rPr>
              <a:t>         </a:t>
            </a:r>
            <a:r>
              <a:rPr lang="en-US" altLang="zh-CN" sz="2600" dirty="0">
                <a:solidFill>
                  <a:schemeClr val="hlink"/>
                </a:solidFill>
                <a:ea typeface="宋体" pitchFamily="2" charset="-122"/>
              </a:rPr>
              <a:t>// </a:t>
            </a:r>
            <a:r>
              <a:rPr lang="zh-CN" altLang="en-US" sz="2600" dirty="0">
                <a:solidFill>
                  <a:schemeClr val="hlink"/>
                </a:solidFill>
                <a:ea typeface="宋体" pitchFamily="2" charset="-122"/>
              </a:rPr>
              <a:t>虚函数的声明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dirty="0">
                <a:solidFill>
                  <a:schemeClr val="hlink"/>
                </a:solidFill>
                <a:ea typeface="宋体" pitchFamily="2" charset="-122"/>
              </a:rPr>
              <a:t>}</a:t>
            </a:r>
            <a:r>
              <a:rPr lang="zh-CN" altLang="en-US" sz="2600" dirty="0">
                <a:solidFill>
                  <a:schemeClr val="hlink"/>
                </a:solidFill>
                <a:ea typeface="宋体" pitchFamily="2" charset="-122"/>
              </a:rPr>
              <a:t>；</a:t>
            </a: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230190" y="106362"/>
            <a:ext cx="3551237" cy="77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i="1">
                <a:solidFill>
                  <a:srgbClr val="FF3300"/>
                </a:solidFill>
                <a:ea typeface="隶书" pitchFamily="49" charset="-122"/>
              </a:rPr>
              <a:t>8.4 </a:t>
            </a:r>
            <a:r>
              <a:rPr lang="zh-CN" altLang="en-US" i="1">
                <a:solidFill>
                  <a:srgbClr val="FF3300"/>
                </a:solidFill>
                <a:ea typeface="隶书" pitchFamily="49" charset="-122"/>
              </a:rPr>
              <a:t>虚函数</a:t>
            </a:r>
            <a:r>
              <a:rPr lang="zh-CN" altLang="en-US" sz="4400" i="1">
                <a:solidFill>
                  <a:srgbClr val="FF3300"/>
                </a:solidFill>
                <a:ea typeface="隶书" pitchFamily="49" charset="-122"/>
              </a:rPr>
              <a:t> </a:t>
            </a:r>
          </a:p>
        </p:txBody>
      </p:sp>
      <p:sp>
        <p:nvSpPr>
          <p:cNvPr id="29704" name="Line 5"/>
          <p:cNvSpPr>
            <a:spLocks noChangeShapeType="1"/>
          </p:cNvSpPr>
          <p:nvPr/>
        </p:nvSpPr>
        <p:spPr bwMode="auto">
          <a:xfrm>
            <a:off x="323851" y="727075"/>
            <a:ext cx="30480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scene3d>
            <a:camera prst="legacyPerspectiveTopLeft">
              <a:rot lat="0" lon="20519990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51303" name="Rectangle 7"/>
          <p:cNvSpPr>
            <a:spLocks noChangeArrowheads="1"/>
          </p:cNvSpPr>
          <p:nvPr/>
        </p:nvSpPr>
        <p:spPr bwMode="auto">
          <a:xfrm>
            <a:off x="9912424" y="292966"/>
            <a:ext cx="1847850" cy="396875"/>
          </a:xfrm>
          <a:prstGeom prst="rect">
            <a:avLst/>
          </a:prstGeom>
          <a:solidFill>
            <a:srgbClr val="666699"/>
          </a:solidFill>
          <a:ln w="3175">
            <a:noFill/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u="sng">
                <a:solidFill>
                  <a:srgbClr val="FFFF00"/>
                </a:solidFill>
                <a:ea typeface="隶书" pitchFamily="49" charset="-122"/>
              </a:rPr>
              <a:t>多态性</a:t>
            </a:r>
          </a:p>
        </p:txBody>
      </p:sp>
    </p:spTree>
  </p:cSld>
  <p:clrMapOvr>
    <a:masterClrMapping/>
  </p:clrMapOvr>
  <p:transition spd="slow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01547-212E-473C-AC02-CF6323E5E8DD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952322" name="Rectangle 2"/>
          <p:cNvSpPr>
            <a:spLocks noChangeArrowheads="1"/>
          </p:cNvSpPr>
          <p:nvPr/>
        </p:nvSpPr>
        <p:spPr bwMode="auto">
          <a:xfrm>
            <a:off x="467569" y="1006474"/>
            <a:ext cx="11233248" cy="3108543"/>
          </a:xfrm>
          <a:prstGeom prst="rect">
            <a:avLst/>
          </a:prstGeom>
          <a:solidFill>
            <a:srgbClr val="CCFFFF"/>
          </a:solidFill>
          <a:ln w="3175">
            <a:noFill/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(1) </a:t>
            </a:r>
            <a:r>
              <a:rPr lang="zh-CN" altLang="en-US" sz="2800" dirty="0">
                <a:solidFill>
                  <a:schemeClr val="hlink"/>
                </a:solidFill>
                <a:ea typeface="宋体" pitchFamily="2" charset="-122"/>
              </a:rPr>
              <a:t>应该在类层次结构中需要多态性的</a:t>
            </a:r>
            <a:r>
              <a:rPr lang="zh-CN" altLang="en-US" sz="2800" i="1" u="sng" dirty="0">
                <a:solidFill>
                  <a:srgbClr val="FF0000"/>
                </a:solidFill>
                <a:ea typeface="宋体" pitchFamily="2" charset="-122"/>
              </a:rPr>
              <a:t>最高层类内</a:t>
            </a:r>
            <a:r>
              <a:rPr lang="zh-CN" altLang="en-US" sz="2800" dirty="0">
                <a:solidFill>
                  <a:schemeClr val="hlink"/>
                </a:solidFill>
                <a:ea typeface="宋体" pitchFamily="2" charset="-122"/>
              </a:rPr>
              <a:t>声明虚函数。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(2) </a:t>
            </a:r>
            <a:r>
              <a:rPr lang="zh-CN" altLang="en-US" sz="2800" dirty="0">
                <a:solidFill>
                  <a:schemeClr val="hlink"/>
                </a:solidFill>
                <a:ea typeface="宋体" pitchFamily="2" charset="-122"/>
              </a:rPr>
              <a:t>派生类中与基类</a:t>
            </a:r>
            <a:r>
              <a:rPr lang="zh-CN" altLang="en-US" sz="2800" i="1" u="sng" dirty="0">
                <a:solidFill>
                  <a:srgbClr val="FF0000"/>
                </a:solidFill>
                <a:ea typeface="宋体" pitchFamily="2" charset="-122"/>
              </a:rPr>
              <a:t>虚函数原型完全相同</a:t>
            </a:r>
            <a:r>
              <a:rPr lang="zh-CN" altLang="en-US" sz="2800" dirty="0">
                <a:solidFill>
                  <a:schemeClr val="hlink"/>
                </a:solidFill>
                <a:ea typeface="宋体" pitchFamily="2" charset="-122"/>
              </a:rPr>
              <a:t>的成员函数，即使在声明时没有加上关键字</a:t>
            </a: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virtual</a:t>
            </a:r>
            <a:r>
              <a:rPr lang="zh-CN" altLang="en-US" sz="2800" dirty="0">
                <a:solidFill>
                  <a:schemeClr val="hlink"/>
                </a:solidFill>
                <a:ea typeface="宋体" pitchFamily="2" charset="-122"/>
              </a:rPr>
              <a:t>也会自动成为虚函数。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(3) </a:t>
            </a:r>
            <a:r>
              <a:rPr lang="zh-CN" altLang="en-US" sz="2800" dirty="0">
                <a:solidFill>
                  <a:schemeClr val="hlink"/>
                </a:solidFill>
                <a:ea typeface="宋体" pitchFamily="2" charset="-122"/>
              </a:rPr>
              <a:t>不能把静态成员函数、构造函数声明为虚函数。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(4) </a:t>
            </a:r>
            <a:r>
              <a:rPr lang="zh-CN" altLang="en-US" sz="2800" dirty="0">
                <a:solidFill>
                  <a:schemeClr val="hlink"/>
                </a:solidFill>
                <a:ea typeface="宋体" pitchFamily="2" charset="-122"/>
              </a:rPr>
              <a:t>析构函数可以声明为虚函数。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(5) </a:t>
            </a:r>
            <a:r>
              <a:rPr lang="zh-CN" altLang="en-US" sz="2800" dirty="0">
                <a:solidFill>
                  <a:schemeClr val="hlink"/>
                </a:solidFill>
                <a:ea typeface="宋体" pitchFamily="2" charset="-122"/>
              </a:rPr>
              <a:t>通过声明虚函数来使用</a:t>
            </a: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C++</a:t>
            </a:r>
            <a:r>
              <a:rPr lang="zh-CN" altLang="en-US" sz="2800" dirty="0">
                <a:solidFill>
                  <a:schemeClr val="hlink"/>
                </a:solidFill>
                <a:ea typeface="宋体" pitchFamily="2" charset="-122"/>
              </a:rPr>
              <a:t>提供的多态性机制时，派生类应该从它的基类</a:t>
            </a:r>
            <a:r>
              <a:rPr lang="zh-CN" altLang="en-US" sz="2800" i="1" u="sng" dirty="0">
                <a:solidFill>
                  <a:srgbClr val="FF0000"/>
                </a:solidFill>
                <a:ea typeface="宋体" pitchFamily="2" charset="-122"/>
              </a:rPr>
              <a:t>公有派生</a:t>
            </a:r>
            <a:r>
              <a:rPr lang="zh-CN" altLang="en-US" sz="2800" dirty="0">
                <a:solidFill>
                  <a:schemeClr val="hlink"/>
                </a:solidFill>
                <a:ea typeface="宋体" pitchFamily="2" charset="-122"/>
              </a:rPr>
              <a:t>。</a:t>
            </a:r>
          </a:p>
        </p:txBody>
      </p:sp>
      <p:sp>
        <p:nvSpPr>
          <p:cNvPr id="952323" name="Rectangle 3"/>
          <p:cNvSpPr>
            <a:spLocks noChangeArrowheads="1"/>
          </p:cNvSpPr>
          <p:nvPr/>
        </p:nvSpPr>
        <p:spPr bwMode="auto">
          <a:xfrm>
            <a:off x="467569" y="4261783"/>
            <a:ext cx="11233248" cy="2246769"/>
          </a:xfrm>
          <a:prstGeom prst="rect">
            <a:avLst/>
          </a:prstGeom>
          <a:solidFill>
            <a:srgbClr val="CCFFFF"/>
          </a:solidFill>
          <a:ln w="3175">
            <a:noFill/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dirty="0">
                <a:ea typeface="宋体" pitchFamily="2" charset="-122"/>
              </a:rPr>
              <a:t>运行过程中的多态需要</a:t>
            </a:r>
            <a:r>
              <a:rPr lang="zh-CN" altLang="en-US" sz="2800" i="1" u="sng" dirty="0">
                <a:solidFill>
                  <a:srgbClr val="FF0000"/>
                </a:solidFill>
                <a:ea typeface="宋体" pitchFamily="2" charset="-122"/>
              </a:rPr>
              <a:t>满足</a:t>
            </a:r>
            <a:r>
              <a:rPr lang="en-US" altLang="zh-CN" sz="2800" i="1" u="sng" dirty="0">
                <a:solidFill>
                  <a:srgbClr val="FF0000"/>
                </a:solidFill>
                <a:ea typeface="宋体" pitchFamily="2" charset="-122"/>
              </a:rPr>
              <a:t>3</a:t>
            </a:r>
            <a:r>
              <a:rPr lang="zh-CN" altLang="en-US" sz="2800" i="1" u="sng" dirty="0">
                <a:solidFill>
                  <a:srgbClr val="FF0000"/>
                </a:solidFill>
                <a:ea typeface="宋体" pitchFamily="2" charset="-122"/>
              </a:rPr>
              <a:t>个条件</a:t>
            </a:r>
            <a:r>
              <a:rPr lang="zh-CN" altLang="en-US" sz="2800" dirty="0">
                <a:ea typeface="宋体" pitchFamily="2" charset="-122"/>
              </a:rPr>
              <a:t>：首先类之间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</a:rPr>
              <a:t>应满足赋值兼容原则</a:t>
            </a:r>
            <a:r>
              <a:rPr lang="zh-CN" altLang="en-US" sz="2800" dirty="0">
                <a:ea typeface="宋体" pitchFamily="2" charset="-122"/>
              </a:rPr>
              <a:t>，其次是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</a:rPr>
              <a:t>要声明虚函数</a:t>
            </a:r>
            <a:r>
              <a:rPr lang="zh-CN" altLang="en-US" sz="2800" dirty="0">
                <a:ea typeface="宋体" pitchFamily="2" charset="-122"/>
              </a:rPr>
              <a:t>，第三是要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</a:rPr>
              <a:t>由成员函数来调用或者是通过指针、引用来访问虚函数</a:t>
            </a:r>
            <a:r>
              <a:rPr lang="zh-CN" altLang="en-US" sz="2800" dirty="0">
                <a:ea typeface="宋体" pitchFamily="2" charset="-122"/>
              </a:rPr>
              <a:t>。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dirty="0">
                <a:ea typeface="宋体" pitchFamily="2" charset="-122"/>
              </a:rPr>
              <a:t>如果是使用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</a:rPr>
              <a:t>对象名</a:t>
            </a:r>
            <a:r>
              <a:rPr lang="zh-CN" altLang="en-US" sz="2800" dirty="0">
                <a:ea typeface="宋体" pitchFamily="2" charset="-122"/>
              </a:rPr>
              <a:t>来访问虚函数，则联编在编译过程中就可以进行</a:t>
            </a:r>
            <a:r>
              <a:rPr lang="en-US" altLang="zh-CN" sz="2800" dirty="0">
                <a:ea typeface="宋体" pitchFamily="2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</a:rPr>
              <a:t>静态联编</a:t>
            </a:r>
            <a:r>
              <a:rPr lang="en-US" altLang="zh-CN" sz="2800" dirty="0">
                <a:ea typeface="宋体" pitchFamily="2" charset="-122"/>
              </a:rPr>
              <a:t>)</a:t>
            </a:r>
            <a:r>
              <a:rPr lang="zh-CN" altLang="en-US" sz="2800" dirty="0">
                <a:ea typeface="宋体" pitchFamily="2" charset="-122"/>
              </a:rPr>
              <a:t>，而无需在运行过程中进行。</a:t>
            </a:r>
          </a:p>
        </p:txBody>
      </p:sp>
      <p:sp>
        <p:nvSpPr>
          <p:cNvPr id="30727" name="Line 4"/>
          <p:cNvSpPr>
            <a:spLocks noChangeShapeType="1"/>
          </p:cNvSpPr>
          <p:nvPr/>
        </p:nvSpPr>
        <p:spPr bwMode="auto">
          <a:xfrm>
            <a:off x="190327" y="930274"/>
            <a:ext cx="30480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scene3d>
            <a:camera prst="legacyPerspectiveTopLeft">
              <a:rot lat="0" lon="20519990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52325" name="AutoShape 5"/>
          <p:cNvSpPr>
            <a:spLocks noChangeArrowheads="1"/>
          </p:cNvSpPr>
          <p:nvPr/>
        </p:nvSpPr>
        <p:spPr bwMode="auto">
          <a:xfrm>
            <a:off x="263352" y="354012"/>
            <a:ext cx="1873250" cy="539750"/>
          </a:xfrm>
          <a:prstGeom prst="wedgeRoundRectCallout">
            <a:avLst>
              <a:gd name="adj1" fmla="val 10426"/>
              <a:gd name="adj2" fmla="val 66764"/>
              <a:gd name="adj3" fmla="val 16667"/>
            </a:avLst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注意</a:t>
            </a:r>
          </a:p>
        </p:txBody>
      </p:sp>
      <p:sp>
        <p:nvSpPr>
          <p:cNvPr id="952326" name="Oval 6"/>
          <p:cNvSpPr>
            <a:spLocks noChangeArrowheads="1"/>
          </p:cNvSpPr>
          <p:nvPr/>
        </p:nvSpPr>
        <p:spPr bwMode="auto">
          <a:xfrm>
            <a:off x="9552384" y="211137"/>
            <a:ext cx="2305050" cy="504825"/>
          </a:xfrm>
          <a:prstGeom prst="ellipse">
            <a:avLst/>
          </a:prstGeom>
          <a:solidFill>
            <a:srgbClr val="000066"/>
          </a:solidFill>
          <a:ln w="3175">
            <a:solidFill>
              <a:srgbClr val="FFCCFF"/>
            </a:solidFill>
            <a:round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i="1" u="sng">
                <a:solidFill>
                  <a:srgbClr val="FF0000"/>
                </a:solidFill>
                <a:ea typeface="隶书" pitchFamily="49" charset="-122"/>
              </a:rPr>
              <a:t>虚函数</a:t>
            </a:r>
          </a:p>
        </p:txBody>
      </p:sp>
    </p:spTree>
  </p:cSld>
  <p:clrMapOvr>
    <a:masterClrMapping/>
  </p:clrMapOvr>
  <p:transition spd="slow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FFB23-4554-49ED-92E4-0CF039845BE7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2250827" y="260648"/>
            <a:ext cx="7772400" cy="533400"/>
          </a:xfrm>
        </p:spPr>
        <p:txBody>
          <a:bodyPr anchor="ctr"/>
          <a:lstStyle/>
          <a:p>
            <a:pPr algn="ctr" eaLnBrk="1" hangingPunct="1"/>
            <a:r>
              <a:rPr lang="zh-CN" altLang="en-US" b="1" dirty="0"/>
              <a:t>第</a:t>
            </a:r>
            <a:r>
              <a:rPr lang="en-US" altLang="zh-CN" b="1" dirty="0"/>
              <a:t>8</a:t>
            </a:r>
            <a:r>
              <a:rPr lang="zh-CN" altLang="en-US" b="1" dirty="0"/>
              <a:t>章　多态性和虚函数</a:t>
            </a:r>
          </a:p>
        </p:txBody>
      </p:sp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1127448" y="1124744"/>
            <a:ext cx="9937104" cy="438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zh-CN" altLang="en-US" dirty="0">
                <a:solidFill>
                  <a:schemeClr val="hlink"/>
                </a:solidFill>
                <a:ea typeface="宋体" pitchFamily="2" charset="-122"/>
              </a:rPr>
              <a:t>多态性是面向对象程序设计的重要特征之一。</a:t>
            </a:r>
          </a:p>
          <a:p>
            <a:pPr algn="l" eaLnBrk="1" hangingPunct="1">
              <a:lnSpc>
                <a:spcPct val="100000"/>
              </a:lnSpc>
            </a:pPr>
            <a:r>
              <a:rPr lang="zh-CN" altLang="en-US" i="1" u="sng" dirty="0">
                <a:solidFill>
                  <a:srgbClr val="FF0000"/>
                </a:solidFill>
                <a:ea typeface="宋体" pitchFamily="2" charset="-122"/>
              </a:rPr>
              <a:t>多态性</a:t>
            </a:r>
            <a:r>
              <a:rPr lang="zh-CN" altLang="en-US" dirty="0">
                <a:solidFill>
                  <a:schemeClr val="hlink"/>
                </a:solidFill>
                <a:ea typeface="宋体" pitchFamily="2" charset="-122"/>
              </a:rPr>
              <a:t>：发出</a:t>
            </a:r>
            <a:r>
              <a:rPr lang="zh-CN" altLang="en-US" i="1" u="sng" dirty="0">
                <a:solidFill>
                  <a:srgbClr val="FF0000"/>
                </a:solidFill>
                <a:ea typeface="宋体" pitchFamily="2" charset="-122"/>
              </a:rPr>
              <a:t>同样的消息</a:t>
            </a:r>
            <a:r>
              <a:rPr lang="zh-CN" altLang="en-US" dirty="0">
                <a:solidFill>
                  <a:schemeClr val="hlink"/>
                </a:solidFill>
                <a:ea typeface="宋体" pitchFamily="2" charset="-122"/>
              </a:rPr>
              <a:t>被</a:t>
            </a:r>
            <a:r>
              <a:rPr lang="zh-CN" altLang="en-US" i="1" u="sng" dirty="0">
                <a:solidFill>
                  <a:srgbClr val="FF0000"/>
                </a:solidFill>
                <a:ea typeface="宋体" pitchFamily="2" charset="-122"/>
              </a:rPr>
              <a:t>不同类型的对象</a:t>
            </a:r>
            <a:r>
              <a:rPr lang="zh-CN" altLang="en-US" dirty="0">
                <a:solidFill>
                  <a:schemeClr val="hlink"/>
                </a:solidFill>
                <a:ea typeface="宋体" pitchFamily="2" charset="-122"/>
              </a:rPr>
              <a:t>接受导致完全</a:t>
            </a:r>
            <a:r>
              <a:rPr lang="zh-CN" altLang="en-US" i="1" u="sng" dirty="0">
                <a:solidFill>
                  <a:srgbClr val="FF0000"/>
                </a:solidFill>
                <a:ea typeface="宋体" pitchFamily="2" charset="-122"/>
              </a:rPr>
              <a:t>不同的行为</a:t>
            </a:r>
            <a:r>
              <a:rPr lang="zh-CN" altLang="en-US" dirty="0">
                <a:solidFill>
                  <a:schemeClr val="hlink"/>
                </a:solidFill>
                <a:ea typeface="宋体" pitchFamily="2" charset="-122"/>
              </a:rPr>
              <a:t>；</a:t>
            </a:r>
          </a:p>
          <a:p>
            <a:pPr algn="l" eaLnBrk="1" hangingPunct="1">
              <a:lnSpc>
                <a:spcPct val="100000"/>
              </a:lnSpc>
            </a:pPr>
            <a:r>
              <a:rPr lang="zh-CN" altLang="en-US" dirty="0">
                <a:solidFill>
                  <a:schemeClr val="hlink"/>
                </a:solidFill>
                <a:ea typeface="宋体" pitchFamily="2" charset="-122"/>
              </a:rPr>
              <a:t>多态可分为：静态多态性与动态多态性；</a:t>
            </a:r>
          </a:p>
          <a:p>
            <a:pPr algn="l" eaLnBrk="1" hangingPunct="1">
              <a:lnSpc>
                <a:spcPct val="100000"/>
              </a:lnSpc>
            </a:pPr>
            <a:r>
              <a:rPr lang="zh-CN" altLang="en-US" dirty="0">
                <a:solidFill>
                  <a:schemeClr val="hlink"/>
                </a:solidFill>
                <a:ea typeface="宋体" pitchFamily="2" charset="-122"/>
              </a:rPr>
              <a:t>多态的实现：</a:t>
            </a:r>
          </a:p>
          <a:p>
            <a:pPr marL="768350" lvl="1" indent="-285750" algn="l" eaLnBrk="1" hangingPunct="1">
              <a:lnSpc>
                <a:spcPct val="100000"/>
              </a:lnSpc>
              <a:buSzPct val="50000"/>
              <a:buFont typeface="Monotype Sorts" pitchFamily="2" charset="2"/>
              <a:buChar char="l"/>
            </a:pPr>
            <a:r>
              <a:rPr lang="zh-CN" altLang="en-US" sz="2800" dirty="0">
                <a:solidFill>
                  <a:schemeClr val="hlink"/>
                </a:solidFill>
                <a:ea typeface="宋体" pitchFamily="2" charset="-122"/>
              </a:rPr>
              <a:t>静态多态：</a:t>
            </a:r>
            <a:r>
              <a:rPr lang="zh-CN" altLang="en-US" sz="2800" i="1" u="sng" dirty="0">
                <a:solidFill>
                  <a:srgbClr val="000099"/>
                </a:solidFill>
                <a:ea typeface="宋体" pitchFamily="2" charset="-122"/>
              </a:rPr>
              <a:t>函数重载</a:t>
            </a:r>
            <a:r>
              <a:rPr lang="zh-CN" altLang="en-US" sz="2800" i="1" dirty="0">
                <a:solidFill>
                  <a:srgbClr val="000099"/>
                </a:solidFill>
                <a:ea typeface="宋体" pitchFamily="2" charset="-122"/>
              </a:rPr>
              <a:t>、</a:t>
            </a:r>
            <a:r>
              <a:rPr lang="zh-CN" altLang="en-US" sz="2800" i="1" u="sng" dirty="0">
                <a:solidFill>
                  <a:srgbClr val="000099"/>
                </a:solidFill>
                <a:ea typeface="宋体" pitchFamily="2" charset="-122"/>
              </a:rPr>
              <a:t>运算符重载</a:t>
            </a:r>
          </a:p>
          <a:p>
            <a:pPr marL="768350" lvl="1" indent="-285750" algn="l" eaLnBrk="1" hangingPunct="1">
              <a:lnSpc>
                <a:spcPct val="100000"/>
              </a:lnSpc>
              <a:buSzPct val="50000"/>
              <a:buFont typeface="Monotype Sorts" pitchFamily="2" charset="2"/>
              <a:buChar char="l"/>
            </a:pPr>
            <a:r>
              <a:rPr lang="zh-CN" altLang="en-US" sz="2800" dirty="0">
                <a:solidFill>
                  <a:schemeClr val="hlink"/>
                </a:solidFill>
                <a:ea typeface="宋体" pitchFamily="2" charset="-122"/>
              </a:rPr>
              <a:t>动态多态：</a:t>
            </a:r>
            <a:r>
              <a:rPr lang="zh-CN" altLang="en-US" sz="2800" i="1" u="sng" dirty="0">
                <a:solidFill>
                  <a:srgbClr val="000099"/>
                </a:solidFill>
                <a:ea typeface="宋体" pitchFamily="2" charset="-122"/>
              </a:rPr>
              <a:t>虚函数</a:t>
            </a:r>
          </a:p>
          <a:p>
            <a:pPr algn="l" eaLnBrk="1" hangingPunct="1">
              <a:lnSpc>
                <a:spcPct val="100000"/>
              </a:lnSpc>
            </a:pPr>
            <a:r>
              <a:rPr lang="zh-CN" altLang="en-US" dirty="0">
                <a:solidFill>
                  <a:schemeClr val="hlink"/>
                </a:solidFill>
                <a:ea typeface="宋体" pitchFamily="2" charset="-122"/>
              </a:rPr>
              <a:t>动态多态性必须存在于继承的环境之中；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5EDDF6-5894-4FAC-ACB3-1E51D351B420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948226" name="AutoShape 2"/>
          <p:cNvSpPr>
            <a:spLocks noChangeArrowheads="1"/>
          </p:cNvSpPr>
          <p:nvPr/>
        </p:nvSpPr>
        <p:spPr bwMode="auto">
          <a:xfrm>
            <a:off x="695400" y="328217"/>
            <a:ext cx="5759450" cy="503238"/>
          </a:xfrm>
          <a:prstGeom prst="wedgeRoundRectCallout">
            <a:avLst>
              <a:gd name="adj1" fmla="val -29491"/>
              <a:gd name="adj2" fmla="val 65144"/>
              <a:gd name="adj3" fmla="val 16667"/>
            </a:avLst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用虚函数实现动态联编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695400" y="981076"/>
            <a:ext cx="10729192" cy="4551363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ea typeface="宋体" pitchFamily="2" charset="-122"/>
              </a:rPr>
              <a:t>//</a:t>
            </a:r>
            <a:r>
              <a:rPr lang="en-US" altLang="en-US" b="0" dirty="0"/>
              <a:t>ex8-8.cpp</a:t>
            </a:r>
            <a:r>
              <a:rPr lang="en-US" altLang="zh-CN" sz="2600" b="0" dirty="0">
                <a:ea typeface="宋体" pitchFamily="2" charset="-122"/>
              </a:rPr>
              <a:t>, </a:t>
            </a:r>
            <a:r>
              <a:rPr lang="zh-CN" altLang="en-US" sz="2600" b="0" dirty="0">
                <a:ea typeface="宋体" pitchFamily="2" charset="-122"/>
              </a:rPr>
              <a:t>利用虚函数实现动态联编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ea typeface="宋体" pitchFamily="2" charset="-122"/>
              </a:rPr>
              <a:t>#include&lt;iostream.h&gt;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ea typeface="宋体" pitchFamily="2" charset="-122"/>
              </a:rPr>
              <a:t>class Point {           	// </a:t>
            </a:r>
            <a:r>
              <a:rPr lang="zh-CN" altLang="en-US" sz="2600" b="0" dirty="0">
                <a:ea typeface="宋体" pitchFamily="2" charset="-122"/>
              </a:rPr>
              <a:t>类</a:t>
            </a:r>
            <a:r>
              <a:rPr lang="en-US" altLang="zh-CN" sz="2600" b="0" dirty="0">
                <a:ea typeface="宋体" pitchFamily="2" charset="-122"/>
              </a:rPr>
              <a:t>Point</a:t>
            </a:r>
            <a:r>
              <a:rPr lang="zh-CN" altLang="en-US" sz="2600" b="0" dirty="0">
                <a:ea typeface="宋体" pitchFamily="2" charset="-122"/>
              </a:rPr>
              <a:t>的定义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ea typeface="宋体" pitchFamily="2" charset="-122"/>
              </a:rPr>
              <a:t>public: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ea typeface="宋体" pitchFamily="2" charset="-122"/>
              </a:rPr>
              <a:t>  Point( double </a:t>
            </a:r>
            <a:r>
              <a:rPr lang="en-US" altLang="zh-CN" sz="2600" b="0" dirty="0" err="1">
                <a:ea typeface="宋体" pitchFamily="2" charset="-122"/>
              </a:rPr>
              <a:t>i</a:t>
            </a:r>
            <a:r>
              <a:rPr lang="en-US" altLang="zh-CN" sz="2600" b="0" dirty="0">
                <a:ea typeface="宋体" pitchFamily="2" charset="-122"/>
              </a:rPr>
              <a:t>=0, double j=0 )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ea typeface="宋体" pitchFamily="2" charset="-122"/>
              </a:rPr>
              <a:t>  {   x=</a:t>
            </a:r>
            <a:r>
              <a:rPr lang="en-US" altLang="zh-CN" sz="2600" b="0" dirty="0" err="1">
                <a:ea typeface="宋体" pitchFamily="2" charset="-122"/>
              </a:rPr>
              <a:t>i</a:t>
            </a:r>
            <a:r>
              <a:rPr lang="en-US" altLang="zh-CN" sz="2600" b="0" dirty="0">
                <a:ea typeface="宋体" pitchFamily="2" charset="-122"/>
              </a:rPr>
              <a:t>,  y=j;   }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ea typeface="宋体" pitchFamily="2" charset="-122"/>
              </a:rPr>
              <a:t>   </a:t>
            </a:r>
            <a:r>
              <a:rPr lang="en-US" altLang="zh-CN" sz="2600" dirty="0">
                <a:ea typeface="宋体" pitchFamily="2" charset="-122"/>
              </a:rPr>
              <a:t>virtual</a:t>
            </a:r>
            <a:r>
              <a:rPr lang="en-US" altLang="zh-CN" sz="2600" b="0" dirty="0">
                <a:ea typeface="宋体" pitchFamily="2" charset="-122"/>
              </a:rPr>
              <a:t> double area() // </a:t>
            </a:r>
            <a:r>
              <a:rPr lang="zh-CN" altLang="en-US" sz="2600" b="0" dirty="0">
                <a:ea typeface="宋体" pitchFamily="2" charset="-122"/>
              </a:rPr>
              <a:t>返回点的面积 </a:t>
            </a:r>
            <a:r>
              <a:rPr lang="en-US" altLang="zh-CN" sz="2600" b="0" dirty="0">
                <a:ea typeface="宋体" pitchFamily="2" charset="-122"/>
              </a:rPr>
              <a:t>(0.0)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ea typeface="宋体" pitchFamily="2" charset="-122"/>
              </a:rPr>
              <a:t>  {  </a:t>
            </a:r>
            <a:r>
              <a:rPr lang="en-US" altLang="zh-CN" sz="2600" b="0" dirty="0" err="1">
                <a:ea typeface="宋体" pitchFamily="2" charset="-122"/>
              </a:rPr>
              <a:t>cout</a:t>
            </a:r>
            <a:r>
              <a:rPr lang="en-US" altLang="zh-CN" sz="2600" b="0" dirty="0">
                <a:ea typeface="宋体" pitchFamily="2" charset="-122"/>
              </a:rPr>
              <a:t>&lt;&lt;"</a:t>
            </a:r>
            <a:r>
              <a:rPr lang="zh-CN" altLang="en-US" sz="2600" b="0" dirty="0">
                <a:ea typeface="宋体" pitchFamily="2" charset="-122"/>
              </a:rPr>
              <a:t>点的面积：</a:t>
            </a:r>
            <a:r>
              <a:rPr lang="en-US" altLang="zh-CN" sz="2600" b="0" dirty="0">
                <a:ea typeface="宋体" pitchFamily="2" charset="-122"/>
              </a:rPr>
              <a:t>"; return 0.0;  }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ea typeface="宋体" pitchFamily="2" charset="-122"/>
              </a:rPr>
              <a:t>protected: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ea typeface="宋体" pitchFamily="2" charset="-122"/>
              </a:rPr>
              <a:t>  double </a:t>
            </a:r>
            <a:r>
              <a:rPr lang="en-US" altLang="zh-CN" sz="2600" b="0" dirty="0" err="1">
                <a:ea typeface="宋体" pitchFamily="2" charset="-122"/>
              </a:rPr>
              <a:t>x,y</a:t>
            </a:r>
            <a:r>
              <a:rPr lang="en-US" altLang="zh-CN" sz="2600" b="0" dirty="0">
                <a:ea typeface="宋体" pitchFamily="2" charset="-122"/>
              </a:rPr>
              <a:t>;    // </a:t>
            </a:r>
            <a:r>
              <a:rPr lang="zh-CN" altLang="en-US" sz="2600" b="0" dirty="0">
                <a:ea typeface="宋体" pitchFamily="2" charset="-122"/>
              </a:rPr>
              <a:t>点的坐标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ea typeface="宋体" pitchFamily="2" charset="-122"/>
              </a:rPr>
              <a:t>};</a:t>
            </a:r>
          </a:p>
        </p:txBody>
      </p:sp>
      <p:sp>
        <p:nvSpPr>
          <p:cNvPr id="948228" name="AutoShape 4"/>
          <p:cNvSpPr>
            <a:spLocks noChangeArrowheads="1"/>
          </p:cNvSpPr>
          <p:nvPr/>
        </p:nvSpPr>
        <p:spPr bwMode="auto">
          <a:xfrm>
            <a:off x="6527800" y="2420939"/>
            <a:ext cx="3168650" cy="504825"/>
          </a:xfrm>
          <a:prstGeom prst="wedgeRoundRectCallout">
            <a:avLst>
              <a:gd name="adj1" fmla="val -138726"/>
              <a:gd name="adj2" fmla="val 177988"/>
              <a:gd name="adj3" fmla="val 16667"/>
            </a:avLst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将其定义成虚函数</a:t>
            </a:r>
          </a:p>
        </p:txBody>
      </p:sp>
      <p:sp>
        <p:nvSpPr>
          <p:cNvPr id="948230" name="Oval 6"/>
          <p:cNvSpPr>
            <a:spLocks noChangeArrowheads="1"/>
          </p:cNvSpPr>
          <p:nvPr/>
        </p:nvSpPr>
        <p:spPr bwMode="auto">
          <a:xfrm>
            <a:off x="10010680" y="326481"/>
            <a:ext cx="1944687" cy="360362"/>
          </a:xfrm>
          <a:prstGeom prst="ellipse">
            <a:avLst/>
          </a:prstGeom>
          <a:solidFill>
            <a:srgbClr val="000066"/>
          </a:solidFill>
          <a:ln w="3175">
            <a:solidFill>
              <a:srgbClr val="FFCCFF"/>
            </a:solidFill>
            <a:round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联编</a:t>
            </a:r>
          </a:p>
        </p:txBody>
      </p:sp>
    </p:spTree>
  </p:cSld>
  <p:clrMapOvr>
    <a:masterClrMapping/>
  </p:clrMapOvr>
  <p:transition spd="slow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438EA-ECA6-46EB-A5AE-246FA2A903D6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949250" name="AutoShape 2"/>
          <p:cNvSpPr>
            <a:spLocks noChangeArrowheads="1"/>
          </p:cNvSpPr>
          <p:nvPr/>
        </p:nvSpPr>
        <p:spPr bwMode="auto">
          <a:xfrm>
            <a:off x="120649" y="258764"/>
            <a:ext cx="5759450" cy="503237"/>
          </a:xfrm>
          <a:prstGeom prst="wedgeRoundRectCallout">
            <a:avLst>
              <a:gd name="adj1" fmla="val -29491"/>
              <a:gd name="adj2" fmla="val 65144"/>
              <a:gd name="adj3" fmla="val 16667"/>
            </a:avLst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用虚函数实现动态联编</a:t>
            </a:r>
          </a:p>
        </p:txBody>
      </p:sp>
      <p:sp>
        <p:nvSpPr>
          <p:cNvPr id="949251" name="Text Box 3"/>
          <p:cNvSpPr txBox="1">
            <a:spLocks noChangeArrowheads="1"/>
          </p:cNvSpPr>
          <p:nvPr/>
        </p:nvSpPr>
        <p:spPr bwMode="auto">
          <a:xfrm>
            <a:off x="551384" y="765175"/>
            <a:ext cx="11089231" cy="4857750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ea typeface="宋体" pitchFamily="2" charset="-122"/>
              </a:rPr>
              <a:t>void main()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ea typeface="宋体" pitchFamily="2" charset="-122"/>
              </a:rPr>
              <a:t>{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ea typeface="宋体" pitchFamily="2" charset="-122"/>
              </a:rPr>
              <a:t>    Point p(2,3);    //</a:t>
            </a:r>
            <a:r>
              <a:rPr lang="zh-CN" altLang="en-US" sz="2600" b="0">
                <a:ea typeface="宋体" pitchFamily="2" charset="-122"/>
              </a:rPr>
              <a:t>声明</a:t>
            </a:r>
            <a:r>
              <a:rPr lang="en-US" altLang="zh-CN" sz="2600" b="0">
                <a:ea typeface="宋体" pitchFamily="2" charset="-122"/>
              </a:rPr>
              <a:t>Point </a:t>
            </a:r>
            <a:r>
              <a:rPr lang="zh-CN" altLang="en-US" sz="2600" b="0">
                <a:ea typeface="宋体" pitchFamily="2" charset="-122"/>
              </a:rPr>
              <a:t>类对象和指针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>
                <a:ea typeface="宋体" pitchFamily="2" charset="-122"/>
              </a:rPr>
              <a:t>    </a:t>
            </a:r>
            <a:r>
              <a:rPr lang="en-US" altLang="zh-CN" sz="2600" b="0">
                <a:ea typeface="宋体" pitchFamily="2" charset="-122"/>
              </a:rPr>
              <a:t>c(2,3,20);     //</a:t>
            </a:r>
            <a:r>
              <a:rPr lang="zh-CN" altLang="en-US" sz="2600" b="0">
                <a:ea typeface="宋体" pitchFamily="2" charset="-122"/>
              </a:rPr>
              <a:t>声明</a:t>
            </a:r>
            <a:r>
              <a:rPr lang="en-US" altLang="zh-CN" sz="2600" b="0">
                <a:ea typeface="宋体" pitchFamily="2" charset="-122"/>
              </a:rPr>
              <a:t>Circle </a:t>
            </a:r>
            <a:r>
              <a:rPr lang="zh-CN" altLang="en-US" sz="2600" b="0">
                <a:ea typeface="宋体" pitchFamily="2" charset="-122"/>
              </a:rPr>
              <a:t>类对象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>
                <a:ea typeface="宋体" pitchFamily="2" charset="-122"/>
              </a:rPr>
              <a:t>    </a:t>
            </a:r>
            <a:r>
              <a:rPr lang="en-US" altLang="zh-CN" sz="2600" b="0">
                <a:ea typeface="宋体" pitchFamily="2" charset="-122"/>
              </a:rPr>
              <a:t>Arc a (2,3,20,10,20); //</a:t>
            </a:r>
            <a:r>
              <a:rPr lang="zh-CN" altLang="en-US" sz="2600" b="0">
                <a:ea typeface="宋体" pitchFamily="2" charset="-122"/>
              </a:rPr>
              <a:t>声明</a:t>
            </a:r>
            <a:r>
              <a:rPr lang="en-US" altLang="zh-CN" sz="2600" b="0">
                <a:ea typeface="宋体" pitchFamily="2" charset="-122"/>
              </a:rPr>
              <a:t>Arc </a:t>
            </a:r>
            <a:r>
              <a:rPr lang="zh-CN" altLang="en-US" sz="2600" b="0">
                <a:ea typeface="宋体" pitchFamily="2" charset="-122"/>
              </a:rPr>
              <a:t>类对象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>
                <a:ea typeface="宋体" pitchFamily="2" charset="-122"/>
              </a:rPr>
              <a:t>   </a:t>
            </a:r>
            <a:r>
              <a:rPr lang="en-US" altLang="zh-CN" sz="2600" b="0">
                <a:ea typeface="宋体" pitchFamily="2" charset="-122"/>
              </a:rPr>
              <a:t>//</a:t>
            </a:r>
            <a:r>
              <a:rPr lang="zh-CN" altLang="en-US" sz="2600" b="0">
                <a:ea typeface="宋体" pitchFamily="2" charset="-122"/>
              </a:rPr>
              <a:t>声明</a:t>
            </a:r>
            <a:r>
              <a:rPr lang="en-US" altLang="zh-CN" sz="2600" b="0">
                <a:ea typeface="宋体" pitchFamily="2" charset="-122"/>
              </a:rPr>
              <a:t>Point </a:t>
            </a:r>
            <a:r>
              <a:rPr lang="zh-CN" altLang="en-US" sz="2600" b="0">
                <a:ea typeface="宋体" pitchFamily="2" charset="-122"/>
              </a:rPr>
              <a:t>类指针</a:t>
            </a:r>
            <a:r>
              <a:rPr lang="en-US" altLang="zh-CN" sz="2600" b="0">
                <a:ea typeface="宋体" pitchFamily="2" charset="-122"/>
              </a:rPr>
              <a:t>pptr</a:t>
            </a:r>
            <a:r>
              <a:rPr lang="zh-CN" altLang="en-US" sz="2600" b="0">
                <a:ea typeface="宋体" pitchFamily="2" charset="-122"/>
              </a:rPr>
              <a:t>指向</a:t>
            </a:r>
            <a:r>
              <a:rPr lang="en-US" altLang="zh-CN" sz="2600" b="0">
                <a:ea typeface="宋体" pitchFamily="2" charset="-122"/>
              </a:rPr>
              <a:t>Point</a:t>
            </a:r>
            <a:r>
              <a:rPr lang="zh-CN" altLang="en-US" sz="2600" b="0">
                <a:ea typeface="宋体" pitchFamily="2" charset="-122"/>
              </a:rPr>
              <a:t>类对象</a:t>
            </a:r>
            <a:r>
              <a:rPr lang="en-US" altLang="zh-CN" sz="2600" b="0">
                <a:ea typeface="宋体" pitchFamily="2" charset="-122"/>
              </a:rPr>
              <a:t>p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ea typeface="宋体" pitchFamily="2" charset="-122"/>
              </a:rPr>
              <a:t> Point *pptr=&amp;p; cout&lt;&lt;pptr-&gt;area()&lt;&lt;endl;  //</a:t>
            </a:r>
            <a:r>
              <a:rPr lang="en-US" altLang="zh-CN" sz="2600" b="0">
                <a:ea typeface="宋体" pitchFamily="2" charset="-122"/>
                <a:sym typeface="Wingdings 2" pitchFamily="18" charset="2"/>
              </a:rPr>
              <a:t></a:t>
            </a:r>
            <a:endParaRPr lang="en-US" altLang="zh-CN" sz="2600" b="0"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ea typeface="宋体" pitchFamily="2" charset="-122"/>
              </a:rPr>
              <a:t>    pptr=&amp;c; 	//</a:t>
            </a:r>
            <a:r>
              <a:rPr lang="zh-CN" altLang="en-US" sz="2600" b="0">
                <a:ea typeface="宋体" pitchFamily="2" charset="-122"/>
              </a:rPr>
              <a:t>基类指针指向</a:t>
            </a:r>
            <a:r>
              <a:rPr lang="en-US" altLang="zh-CN" sz="2600" b="0">
                <a:ea typeface="宋体" pitchFamily="2" charset="-122"/>
              </a:rPr>
              <a:t>Clircle</a:t>
            </a:r>
            <a:r>
              <a:rPr lang="zh-CN" altLang="en-US" sz="2600" b="0">
                <a:ea typeface="宋体" pitchFamily="2" charset="-122"/>
              </a:rPr>
              <a:t>类的对象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>
                <a:ea typeface="宋体" pitchFamily="2" charset="-122"/>
              </a:rPr>
              <a:t>    </a:t>
            </a:r>
            <a:r>
              <a:rPr lang="en-US" altLang="zh-CN" sz="2600" b="0">
                <a:ea typeface="宋体" pitchFamily="2" charset="-122"/>
              </a:rPr>
              <a:t>cout&lt;&lt;pptr-&gt;area()&lt;&lt;endl;  //</a:t>
            </a:r>
            <a:r>
              <a:rPr lang="en-US" altLang="zh-CN" sz="2600" b="0">
                <a:ea typeface="宋体" pitchFamily="2" charset="-122"/>
                <a:sym typeface="Wingdings 2" pitchFamily="18" charset="2"/>
              </a:rPr>
              <a:t></a:t>
            </a:r>
            <a:endParaRPr lang="en-US" altLang="zh-CN" sz="2600" b="0"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ea typeface="宋体" pitchFamily="2" charset="-122"/>
              </a:rPr>
              <a:t>    pptr=&amp;a; 	//</a:t>
            </a:r>
            <a:r>
              <a:rPr lang="zh-CN" altLang="en-US" sz="2600" b="0">
                <a:ea typeface="宋体" pitchFamily="2" charset="-122"/>
              </a:rPr>
              <a:t>基类指针指向</a:t>
            </a:r>
            <a:r>
              <a:rPr lang="en-US" altLang="zh-CN" sz="2600" b="0">
                <a:ea typeface="宋体" pitchFamily="2" charset="-122"/>
              </a:rPr>
              <a:t>Arc</a:t>
            </a:r>
            <a:r>
              <a:rPr lang="zh-CN" altLang="en-US" sz="2600" b="0">
                <a:ea typeface="宋体" pitchFamily="2" charset="-122"/>
              </a:rPr>
              <a:t>类的对象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>
                <a:ea typeface="宋体" pitchFamily="2" charset="-122"/>
              </a:rPr>
              <a:t>    </a:t>
            </a:r>
            <a:r>
              <a:rPr lang="en-US" altLang="zh-CN" sz="2600" b="0">
                <a:ea typeface="宋体" pitchFamily="2" charset="-122"/>
              </a:rPr>
              <a:t>cout&lt;&lt;pptr-&gt;area()&lt;&lt;endl;  //</a:t>
            </a:r>
            <a:r>
              <a:rPr lang="en-US" altLang="zh-CN" sz="2600" b="0">
                <a:ea typeface="宋体" pitchFamily="2" charset="-122"/>
                <a:sym typeface="Wingdings 2" pitchFamily="18" charset="2"/>
              </a:rPr>
              <a:t></a:t>
            </a:r>
            <a:endParaRPr lang="en-US" altLang="zh-CN" sz="2600" b="0"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ea typeface="宋体" pitchFamily="2" charset="-122"/>
              </a:rPr>
              <a:t>} </a:t>
            </a:r>
          </a:p>
        </p:txBody>
      </p:sp>
      <p:sp>
        <p:nvSpPr>
          <p:cNvPr id="949252" name="AutoShape 4"/>
          <p:cNvSpPr>
            <a:spLocks noChangeArrowheads="1"/>
          </p:cNvSpPr>
          <p:nvPr/>
        </p:nvSpPr>
        <p:spPr bwMode="auto">
          <a:xfrm>
            <a:off x="6743701" y="3860801"/>
            <a:ext cx="3673475" cy="504825"/>
          </a:xfrm>
          <a:prstGeom prst="wedgeRoundRectCallout">
            <a:avLst>
              <a:gd name="adj1" fmla="val -91486"/>
              <a:gd name="adj2" fmla="val 15410"/>
              <a:gd name="adj3" fmla="val 16667"/>
            </a:avLst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调用指向的当前对象的函数</a:t>
            </a:r>
          </a:p>
        </p:txBody>
      </p:sp>
      <p:sp>
        <p:nvSpPr>
          <p:cNvPr id="32776" name="Rectangle 6"/>
          <p:cNvSpPr>
            <a:spLocks noChangeArrowheads="1"/>
          </p:cNvSpPr>
          <p:nvPr/>
        </p:nvSpPr>
        <p:spPr bwMode="auto">
          <a:xfrm>
            <a:off x="551384" y="5589589"/>
            <a:ext cx="11089231" cy="830997"/>
          </a:xfrm>
          <a:prstGeom prst="rect">
            <a:avLst/>
          </a:prstGeom>
          <a:solidFill>
            <a:srgbClr val="CCFFFF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buClr>
                <a:srgbClr val="D60093"/>
              </a:buClr>
              <a:buSzPct val="60000"/>
              <a:buFont typeface="Monotype Sort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利用基类对象的指针，根据它在程序运行过程中当时指向的对象类型，调用了相应类中的成员函数</a:t>
            </a:r>
            <a:r>
              <a:rPr lang="en-US" altLang="zh-CN" sz="2400" dirty="0">
                <a:ea typeface="宋体" pitchFamily="2" charset="-122"/>
              </a:rPr>
              <a:t>area</a:t>
            </a:r>
            <a:r>
              <a:rPr lang="zh-CN" altLang="en-US" sz="2400" dirty="0">
                <a:ea typeface="宋体" pitchFamily="2" charset="-122"/>
              </a:rPr>
              <a:t>。 </a:t>
            </a:r>
          </a:p>
        </p:txBody>
      </p:sp>
      <p:sp>
        <p:nvSpPr>
          <p:cNvPr id="949257" name="Oval 9"/>
          <p:cNvSpPr>
            <a:spLocks noChangeArrowheads="1"/>
          </p:cNvSpPr>
          <p:nvPr/>
        </p:nvSpPr>
        <p:spPr bwMode="auto">
          <a:xfrm>
            <a:off x="10126664" y="260351"/>
            <a:ext cx="1944687" cy="360362"/>
          </a:xfrm>
          <a:prstGeom prst="ellipse">
            <a:avLst/>
          </a:prstGeom>
          <a:solidFill>
            <a:srgbClr val="000066"/>
          </a:solidFill>
          <a:ln w="3175">
            <a:solidFill>
              <a:srgbClr val="FFCCFF"/>
            </a:solidFill>
            <a:round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联编</a:t>
            </a:r>
          </a:p>
        </p:txBody>
      </p:sp>
    </p:spTree>
  </p:cSld>
  <p:clrMapOvr>
    <a:masterClrMapping/>
  </p:clrMapOvr>
  <p:transition spd="slow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4E4D1-023C-4657-AAFF-EB675DA81CE7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955394" name="Rectangle 2"/>
          <p:cNvSpPr>
            <a:spLocks noChangeArrowheads="1"/>
          </p:cNvSpPr>
          <p:nvPr/>
        </p:nvSpPr>
        <p:spPr bwMode="auto">
          <a:xfrm>
            <a:off x="336377" y="765176"/>
            <a:ext cx="11448255" cy="519113"/>
          </a:xfrm>
          <a:prstGeom prst="rect">
            <a:avLst/>
          </a:prstGeom>
          <a:solidFill>
            <a:srgbClr val="CCFFFF"/>
          </a:solidFill>
          <a:ln w="3175">
            <a:noFill/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b="0" dirty="0">
                <a:ea typeface="宋体" pitchFamily="2" charset="-122"/>
              </a:rPr>
              <a:t>【</a:t>
            </a:r>
            <a:r>
              <a:rPr lang="zh-CN" altLang="en-US" sz="2800" b="0" dirty="0">
                <a:ea typeface="宋体" pitchFamily="2" charset="-122"/>
              </a:rPr>
              <a:t>例</a:t>
            </a:r>
            <a:r>
              <a:rPr lang="en-US" altLang="en-US" sz="2800" b="0" dirty="0"/>
              <a:t>8-8-2</a:t>
            </a:r>
            <a:r>
              <a:rPr lang="en-US" altLang="zh-CN" sz="2800" b="0" dirty="0">
                <a:ea typeface="宋体" pitchFamily="2" charset="-122"/>
              </a:rPr>
              <a:t>】 </a:t>
            </a:r>
            <a:r>
              <a:rPr lang="zh-CN" altLang="en-US" sz="2800" b="0" dirty="0">
                <a:ea typeface="宋体" pitchFamily="2" charset="-122"/>
              </a:rPr>
              <a:t>改写例</a:t>
            </a:r>
            <a:r>
              <a:rPr lang="en-US" altLang="zh-CN" sz="2800" b="0" dirty="0">
                <a:ea typeface="宋体" pitchFamily="2" charset="-122"/>
              </a:rPr>
              <a:t>8.8</a:t>
            </a:r>
            <a:r>
              <a:rPr lang="zh-CN" altLang="en-US" sz="2800" b="0" dirty="0">
                <a:ea typeface="宋体" pitchFamily="2" charset="-122"/>
              </a:rPr>
              <a:t>的程序实现运行时的多态性。 </a:t>
            </a:r>
          </a:p>
        </p:txBody>
      </p:sp>
      <p:sp>
        <p:nvSpPr>
          <p:cNvPr id="33798" name="Line 3"/>
          <p:cNvSpPr>
            <a:spLocks noChangeShapeType="1"/>
          </p:cNvSpPr>
          <p:nvPr/>
        </p:nvSpPr>
        <p:spPr bwMode="auto">
          <a:xfrm>
            <a:off x="263352" y="666751"/>
            <a:ext cx="30480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scene3d>
            <a:camera prst="legacyPerspectiveTopLeft">
              <a:rot lat="0" lon="20519990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55396" name="AutoShape 4"/>
          <p:cNvSpPr>
            <a:spLocks noChangeArrowheads="1"/>
          </p:cNvSpPr>
          <p:nvPr/>
        </p:nvSpPr>
        <p:spPr bwMode="auto">
          <a:xfrm>
            <a:off x="336377" y="46038"/>
            <a:ext cx="2520950" cy="539750"/>
          </a:xfrm>
          <a:prstGeom prst="wedgeRoundRectCallout">
            <a:avLst>
              <a:gd name="adj1" fmla="val -12153"/>
              <a:gd name="adj2" fmla="val 59704"/>
              <a:gd name="adj3" fmla="val 16667"/>
            </a:avLst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使用虚函数</a:t>
            </a:r>
          </a:p>
        </p:txBody>
      </p:sp>
      <p:sp>
        <p:nvSpPr>
          <p:cNvPr id="955397" name="Text Box 5"/>
          <p:cNvSpPr txBox="1">
            <a:spLocks noChangeArrowheads="1"/>
          </p:cNvSpPr>
          <p:nvPr/>
        </p:nvSpPr>
        <p:spPr bwMode="auto">
          <a:xfrm>
            <a:off x="336377" y="1412876"/>
            <a:ext cx="11448254" cy="5254625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ea typeface="宋体" pitchFamily="2" charset="-122"/>
              </a:rPr>
              <a:t>void main()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ea typeface="宋体" pitchFamily="2" charset="-122"/>
              </a:rPr>
              <a:t>{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ea typeface="宋体" pitchFamily="2" charset="-122"/>
              </a:rPr>
              <a:t>   Point p;                    //</a:t>
            </a:r>
            <a:r>
              <a:rPr lang="zh-CN" altLang="en-US" sz="2600" b="0" dirty="0">
                <a:ea typeface="宋体" pitchFamily="2" charset="-122"/>
              </a:rPr>
              <a:t>声明</a:t>
            </a:r>
            <a:r>
              <a:rPr lang="en-US" altLang="zh-CN" sz="2600" b="0" dirty="0">
                <a:ea typeface="宋体" pitchFamily="2" charset="-122"/>
              </a:rPr>
              <a:t>Point </a:t>
            </a:r>
            <a:r>
              <a:rPr lang="zh-CN" altLang="en-US" sz="2600" b="0" dirty="0">
                <a:ea typeface="宋体" pitchFamily="2" charset="-122"/>
              </a:rPr>
              <a:t>类对象和指针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 dirty="0">
                <a:ea typeface="宋体" pitchFamily="2" charset="-122"/>
              </a:rPr>
              <a:t>   </a:t>
            </a:r>
            <a:r>
              <a:rPr lang="en-US" altLang="zh-CN" sz="2600" b="0" dirty="0">
                <a:ea typeface="宋体" pitchFamily="2" charset="-122"/>
              </a:rPr>
              <a:t>Circle c1(1,1,10);    //</a:t>
            </a:r>
            <a:r>
              <a:rPr lang="zh-CN" altLang="en-US" sz="2600" b="0" dirty="0">
                <a:ea typeface="宋体" pitchFamily="2" charset="-122"/>
              </a:rPr>
              <a:t>声明两个</a:t>
            </a:r>
            <a:r>
              <a:rPr lang="en-US" altLang="zh-CN" sz="2600" b="0" dirty="0">
                <a:ea typeface="宋体" pitchFamily="2" charset="-122"/>
              </a:rPr>
              <a:t>Circle </a:t>
            </a:r>
            <a:r>
              <a:rPr lang="zh-CN" altLang="en-US" sz="2600" b="0" dirty="0">
                <a:ea typeface="宋体" pitchFamily="2" charset="-122"/>
              </a:rPr>
              <a:t>类对象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 dirty="0">
                <a:ea typeface="宋体" pitchFamily="2" charset="-122"/>
              </a:rPr>
              <a:t>   </a:t>
            </a:r>
            <a:r>
              <a:rPr lang="en-US" altLang="zh-CN" sz="2600" b="0" dirty="0">
                <a:ea typeface="宋体" pitchFamily="2" charset="-122"/>
              </a:rPr>
              <a:t>Arc a1(1,1,10,10,20);       //</a:t>
            </a:r>
            <a:r>
              <a:rPr lang="zh-CN" altLang="en-US" sz="2600" b="0" dirty="0">
                <a:ea typeface="宋体" pitchFamily="2" charset="-122"/>
              </a:rPr>
              <a:t>声明</a:t>
            </a:r>
            <a:r>
              <a:rPr lang="en-US" altLang="zh-CN" sz="2600" b="0" dirty="0">
                <a:ea typeface="宋体" pitchFamily="2" charset="-122"/>
              </a:rPr>
              <a:t>Arc </a:t>
            </a:r>
            <a:r>
              <a:rPr lang="zh-CN" altLang="en-US" sz="2600" b="0" dirty="0">
                <a:ea typeface="宋体" pitchFamily="2" charset="-122"/>
              </a:rPr>
              <a:t>类对象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 dirty="0">
                <a:ea typeface="宋体" pitchFamily="2" charset="-122"/>
              </a:rPr>
              <a:t>   </a:t>
            </a:r>
            <a:r>
              <a:rPr lang="en-US" altLang="zh-CN" sz="2600" b="0" dirty="0">
                <a:ea typeface="宋体" pitchFamily="2" charset="-122"/>
              </a:rPr>
              <a:t>Point *</a:t>
            </a:r>
            <a:r>
              <a:rPr lang="en-US" altLang="zh-CN" sz="2600" b="0" dirty="0" err="1">
                <a:ea typeface="宋体" pitchFamily="2" charset="-122"/>
              </a:rPr>
              <a:t>pptr</a:t>
            </a:r>
            <a:r>
              <a:rPr lang="en-US" altLang="zh-CN" sz="2600" b="0" dirty="0">
                <a:ea typeface="宋体" pitchFamily="2" charset="-122"/>
              </a:rPr>
              <a:t>[3];                 //</a:t>
            </a:r>
            <a:r>
              <a:rPr lang="zh-CN" altLang="en-US" sz="2600" b="0" dirty="0">
                <a:ea typeface="宋体" pitchFamily="2" charset="-122"/>
              </a:rPr>
              <a:t>声明基类指针数组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 dirty="0">
                <a:ea typeface="宋体" pitchFamily="2" charset="-122"/>
              </a:rPr>
              <a:t>   </a:t>
            </a:r>
            <a:r>
              <a:rPr lang="en-US" altLang="zh-CN" sz="2600" b="0" dirty="0" err="1">
                <a:ea typeface="宋体" pitchFamily="2" charset="-122"/>
              </a:rPr>
              <a:t>pptr</a:t>
            </a:r>
            <a:r>
              <a:rPr lang="en-US" altLang="zh-CN" sz="2600" b="0" dirty="0">
                <a:ea typeface="宋体" pitchFamily="2" charset="-122"/>
              </a:rPr>
              <a:t>[0]=&amp;p ;           //</a:t>
            </a:r>
            <a:r>
              <a:rPr lang="zh-CN" altLang="en-US" sz="2600" b="0" dirty="0">
                <a:ea typeface="宋体" pitchFamily="2" charset="-122"/>
              </a:rPr>
              <a:t>指向</a:t>
            </a:r>
            <a:r>
              <a:rPr lang="en-US" altLang="zh-CN" sz="2600" b="0" dirty="0">
                <a:ea typeface="宋体" pitchFamily="2" charset="-122"/>
              </a:rPr>
              <a:t>Point</a:t>
            </a:r>
            <a:r>
              <a:rPr lang="zh-CN" altLang="en-US" sz="2600" b="0" dirty="0">
                <a:ea typeface="宋体" pitchFamily="2" charset="-122"/>
              </a:rPr>
              <a:t>类对象</a:t>
            </a:r>
            <a:r>
              <a:rPr lang="en-US" altLang="zh-CN" sz="2600" b="0" dirty="0">
                <a:ea typeface="宋体" pitchFamily="2" charset="-122"/>
              </a:rPr>
              <a:t>p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ea typeface="宋体" pitchFamily="2" charset="-122"/>
              </a:rPr>
              <a:t>   </a:t>
            </a:r>
            <a:r>
              <a:rPr lang="en-US" altLang="zh-CN" sz="2600" b="0" dirty="0" err="1">
                <a:ea typeface="宋体" pitchFamily="2" charset="-122"/>
              </a:rPr>
              <a:t>pptr</a:t>
            </a:r>
            <a:r>
              <a:rPr lang="en-US" altLang="zh-CN" sz="2600" b="0" dirty="0">
                <a:ea typeface="宋体" pitchFamily="2" charset="-122"/>
              </a:rPr>
              <a:t>[1]=&amp;c1;          //</a:t>
            </a:r>
            <a:r>
              <a:rPr lang="zh-CN" altLang="en-US" sz="2600" b="0" dirty="0">
                <a:ea typeface="宋体" pitchFamily="2" charset="-122"/>
              </a:rPr>
              <a:t>基类指针指向</a:t>
            </a:r>
            <a:r>
              <a:rPr lang="en-US" altLang="zh-CN" sz="2600" b="0" dirty="0" err="1">
                <a:ea typeface="宋体" pitchFamily="2" charset="-122"/>
              </a:rPr>
              <a:t>Clircle</a:t>
            </a:r>
            <a:r>
              <a:rPr lang="zh-CN" altLang="en-US" sz="2600" b="0" dirty="0">
                <a:ea typeface="宋体" pitchFamily="2" charset="-122"/>
              </a:rPr>
              <a:t>类的对象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 dirty="0">
                <a:ea typeface="宋体" pitchFamily="2" charset="-122"/>
              </a:rPr>
              <a:t>   </a:t>
            </a:r>
            <a:r>
              <a:rPr lang="en-US" altLang="zh-CN" sz="2600" b="0" dirty="0" err="1">
                <a:ea typeface="宋体" pitchFamily="2" charset="-122"/>
              </a:rPr>
              <a:t>pptr</a:t>
            </a:r>
            <a:r>
              <a:rPr lang="en-US" altLang="zh-CN" sz="2600" b="0" dirty="0">
                <a:ea typeface="宋体" pitchFamily="2" charset="-122"/>
              </a:rPr>
              <a:t>[2]=&amp;a1;         //</a:t>
            </a:r>
            <a:r>
              <a:rPr lang="zh-CN" altLang="en-US" sz="2600" b="0" dirty="0">
                <a:ea typeface="宋体" pitchFamily="2" charset="-122"/>
              </a:rPr>
              <a:t>基类指针指向</a:t>
            </a:r>
            <a:r>
              <a:rPr lang="en-US" altLang="zh-CN" sz="2600" b="0" dirty="0">
                <a:ea typeface="宋体" pitchFamily="2" charset="-122"/>
              </a:rPr>
              <a:t>Arc</a:t>
            </a:r>
            <a:r>
              <a:rPr lang="zh-CN" altLang="en-US" sz="2600" b="0" dirty="0">
                <a:ea typeface="宋体" pitchFamily="2" charset="-122"/>
              </a:rPr>
              <a:t>类的对象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ea typeface="宋体" pitchFamily="2" charset="-122"/>
              </a:rPr>
              <a:t>// </a:t>
            </a:r>
            <a:r>
              <a:rPr lang="zh-CN" altLang="en-US" sz="2600" b="0" dirty="0">
                <a:ea typeface="宋体" pitchFamily="2" charset="-122"/>
              </a:rPr>
              <a:t>基类的指针指向派生类的对象</a:t>
            </a:r>
            <a:r>
              <a:rPr lang="en-US" altLang="zh-CN" sz="2600" b="0" dirty="0">
                <a:ea typeface="宋体" pitchFamily="2" charset="-122"/>
              </a:rPr>
              <a:t>, </a:t>
            </a:r>
            <a:r>
              <a:rPr lang="zh-CN" altLang="en-US" sz="2600" b="0" dirty="0">
                <a:ea typeface="宋体" pitchFamily="2" charset="-122"/>
              </a:rPr>
              <a:t>可以获得运行时的多态性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 dirty="0">
                <a:ea typeface="宋体" pitchFamily="2" charset="-122"/>
              </a:rPr>
              <a:t>   </a:t>
            </a:r>
            <a:r>
              <a:rPr lang="en-US" altLang="zh-CN" sz="2600" b="0" dirty="0" err="1">
                <a:ea typeface="宋体" pitchFamily="2" charset="-122"/>
              </a:rPr>
              <a:t>cout</a:t>
            </a:r>
            <a:r>
              <a:rPr lang="en-US" altLang="zh-CN" sz="2600" b="0" dirty="0">
                <a:ea typeface="宋体" pitchFamily="2" charset="-122"/>
              </a:rPr>
              <a:t> &lt;&lt; "</a:t>
            </a:r>
            <a:r>
              <a:rPr lang="zh-CN" altLang="en-US" sz="2600" b="0" dirty="0">
                <a:ea typeface="宋体" pitchFamily="2" charset="-122"/>
              </a:rPr>
              <a:t>通过基类的指针实现动态多态</a:t>
            </a:r>
            <a:r>
              <a:rPr lang="en-US" altLang="zh-CN" sz="2600" b="0" dirty="0">
                <a:ea typeface="宋体" pitchFamily="2" charset="-122"/>
              </a:rPr>
              <a:t>:\n";    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ea typeface="宋体" pitchFamily="2" charset="-122"/>
              </a:rPr>
              <a:t>   for ( int </a:t>
            </a:r>
            <a:r>
              <a:rPr lang="en-US" altLang="zh-CN" sz="2600" b="0" dirty="0" err="1">
                <a:ea typeface="宋体" pitchFamily="2" charset="-122"/>
              </a:rPr>
              <a:t>i</a:t>
            </a:r>
            <a:r>
              <a:rPr lang="en-US" altLang="zh-CN" sz="2600" b="0" dirty="0">
                <a:ea typeface="宋体" pitchFamily="2" charset="-122"/>
              </a:rPr>
              <a:t> = 0; </a:t>
            </a:r>
            <a:r>
              <a:rPr lang="en-US" altLang="zh-CN" sz="2600" b="0" dirty="0" err="1">
                <a:ea typeface="宋体" pitchFamily="2" charset="-122"/>
              </a:rPr>
              <a:t>i</a:t>
            </a:r>
            <a:r>
              <a:rPr lang="en-US" altLang="zh-CN" sz="2600" b="0" dirty="0">
                <a:ea typeface="宋体" pitchFamily="2" charset="-122"/>
              </a:rPr>
              <a:t> &lt; 3; </a:t>
            </a:r>
            <a:r>
              <a:rPr lang="en-US" altLang="zh-CN" sz="2600" b="0" dirty="0" err="1">
                <a:ea typeface="宋体" pitchFamily="2" charset="-122"/>
              </a:rPr>
              <a:t>i</a:t>
            </a:r>
            <a:r>
              <a:rPr lang="en-US" altLang="zh-CN" sz="2600" b="0" dirty="0">
                <a:ea typeface="宋体" pitchFamily="2" charset="-122"/>
              </a:rPr>
              <a:t>++ )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ea typeface="宋体" pitchFamily="2" charset="-122"/>
              </a:rPr>
              <a:t>     </a:t>
            </a:r>
            <a:r>
              <a:rPr lang="en-US" altLang="zh-CN" sz="2600" b="0" dirty="0" err="1">
                <a:ea typeface="宋体" pitchFamily="2" charset="-122"/>
              </a:rPr>
              <a:t>cout</a:t>
            </a:r>
            <a:r>
              <a:rPr lang="en-US" altLang="zh-CN" sz="2600" b="0" dirty="0">
                <a:ea typeface="宋体" pitchFamily="2" charset="-122"/>
              </a:rPr>
              <a:t>&lt;&lt;</a:t>
            </a:r>
            <a:r>
              <a:rPr lang="en-US" altLang="zh-CN" sz="2600" b="0" dirty="0" err="1">
                <a:ea typeface="宋体" pitchFamily="2" charset="-122"/>
              </a:rPr>
              <a:t>pptr</a:t>
            </a:r>
            <a:r>
              <a:rPr lang="en-US" altLang="zh-CN" sz="2600" b="0" dirty="0">
                <a:ea typeface="宋体" pitchFamily="2" charset="-122"/>
              </a:rPr>
              <a:t>[</a:t>
            </a:r>
            <a:r>
              <a:rPr lang="en-US" altLang="zh-CN" sz="2600" b="0" dirty="0" err="1">
                <a:ea typeface="宋体" pitchFamily="2" charset="-122"/>
              </a:rPr>
              <a:t>i</a:t>
            </a:r>
            <a:r>
              <a:rPr lang="en-US" altLang="zh-CN" sz="2600" b="0" dirty="0">
                <a:ea typeface="宋体" pitchFamily="2" charset="-122"/>
              </a:rPr>
              <a:t>]-&gt;area()&lt;&lt;</a:t>
            </a:r>
            <a:r>
              <a:rPr lang="en-US" altLang="zh-CN" sz="2600" b="0" dirty="0" err="1">
                <a:ea typeface="宋体" pitchFamily="2" charset="-122"/>
              </a:rPr>
              <a:t>endl</a:t>
            </a:r>
            <a:r>
              <a:rPr lang="en-US" altLang="zh-CN" sz="2600" b="0" dirty="0">
                <a:ea typeface="宋体" pitchFamily="2" charset="-122"/>
              </a:rPr>
              <a:t>;  //</a:t>
            </a:r>
            <a:r>
              <a:rPr lang="en-US" altLang="zh-CN" sz="2600" b="0" dirty="0">
                <a:ea typeface="宋体" pitchFamily="2" charset="-122"/>
                <a:sym typeface="Wingdings 2" pitchFamily="18" charset="2"/>
              </a:rPr>
              <a:t></a:t>
            </a:r>
            <a:endParaRPr lang="en-US" altLang="zh-CN" sz="2600" b="0" dirty="0">
              <a:ea typeface="宋体" pitchFamily="2" charset="-122"/>
            </a:endParaRPr>
          </a:p>
        </p:txBody>
      </p:sp>
      <p:sp>
        <p:nvSpPr>
          <p:cNvPr id="955399" name="Oval 7"/>
          <p:cNvSpPr>
            <a:spLocks noChangeArrowheads="1"/>
          </p:cNvSpPr>
          <p:nvPr/>
        </p:nvSpPr>
        <p:spPr bwMode="auto">
          <a:xfrm>
            <a:off x="9647162" y="171873"/>
            <a:ext cx="2305050" cy="504825"/>
          </a:xfrm>
          <a:prstGeom prst="ellipse">
            <a:avLst/>
          </a:prstGeom>
          <a:solidFill>
            <a:srgbClr val="000066"/>
          </a:solidFill>
          <a:ln w="3175">
            <a:solidFill>
              <a:srgbClr val="FFCCFF"/>
            </a:solidFill>
            <a:round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i="1" u="sng">
                <a:solidFill>
                  <a:srgbClr val="FF0000"/>
                </a:solidFill>
                <a:ea typeface="隶书" pitchFamily="49" charset="-122"/>
              </a:rPr>
              <a:t>虚函数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7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36AA5-11BD-4EA2-B336-5D8B33EE5C0C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956418" name="Rectangle 2"/>
          <p:cNvSpPr>
            <a:spLocks noChangeArrowheads="1"/>
          </p:cNvSpPr>
          <p:nvPr/>
        </p:nvSpPr>
        <p:spPr bwMode="auto">
          <a:xfrm>
            <a:off x="406400" y="1228169"/>
            <a:ext cx="11461351" cy="488950"/>
          </a:xfrm>
          <a:prstGeom prst="rect">
            <a:avLst/>
          </a:prstGeom>
          <a:solidFill>
            <a:srgbClr val="CCFFFF"/>
          </a:solidFill>
          <a:ln w="3175">
            <a:noFill/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ea typeface="宋体" pitchFamily="2" charset="-122"/>
              </a:rPr>
              <a:t>【</a:t>
            </a:r>
            <a:r>
              <a:rPr lang="zh-CN" altLang="en-US" sz="2600" b="0">
                <a:ea typeface="宋体" pitchFamily="2" charset="-122"/>
              </a:rPr>
              <a:t>例</a:t>
            </a:r>
            <a:r>
              <a:rPr lang="en-US" altLang="zh-CN" sz="2600" b="0">
                <a:ea typeface="宋体" pitchFamily="2" charset="-122"/>
              </a:rPr>
              <a:t>8-8-2】 </a:t>
            </a:r>
            <a:r>
              <a:rPr lang="zh-CN" altLang="en-US" sz="2600" b="0">
                <a:ea typeface="宋体" pitchFamily="2" charset="-122"/>
              </a:rPr>
              <a:t>改写例</a:t>
            </a:r>
            <a:r>
              <a:rPr lang="en-US" altLang="zh-CN" sz="2600" b="0">
                <a:ea typeface="宋体" pitchFamily="2" charset="-122"/>
              </a:rPr>
              <a:t>8.8</a:t>
            </a:r>
            <a:r>
              <a:rPr lang="zh-CN" altLang="en-US" sz="2600" b="0">
                <a:ea typeface="宋体" pitchFamily="2" charset="-122"/>
              </a:rPr>
              <a:t>的程序实现运行时的多态性。 </a:t>
            </a:r>
          </a:p>
        </p:txBody>
      </p:sp>
      <p:sp>
        <p:nvSpPr>
          <p:cNvPr id="34822" name="Line 3"/>
          <p:cNvSpPr>
            <a:spLocks noChangeShapeType="1"/>
          </p:cNvSpPr>
          <p:nvPr/>
        </p:nvSpPr>
        <p:spPr bwMode="auto">
          <a:xfrm>
            <a:off x="406400" y="1117838"/>
            <a:ext cx="30480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scene3d>
            <a:camera prst="legacyPerspectiveTopLeft">
              <a:rot lat="0" lon="20519990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56420" name="AutoShape 4"/>
          <p:cNvSpPr>
            <a:spLocks noChangeArrowheads="1"/>
          </p:cNvSpPr>
          <p:nvPr/>
        </p:nvSpPr>
        <p:spPr bwMode="auto">
          <a:xfrm>
            <a:off x="481224" y="388294"/>
            <a:ext cx="2520950" cy="539750"/>
          </a:xfrm>
          <a:prstGeom prst="wedgeRoundRectCallout">
            <a:avLst>
              <a:gd name="adj1" fmla="val 42570"/>
              <a:gd name="adj2" fmla="val 75294"/>
              <a:gd name="adj3" fmla="val 16667"/>
            </a:avLst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使用虚函数</a:t>
            </a:r>
          </a:p>
        </p:txBody>
      </p:sp>
      <p:sp>
        <p:nvSpPr>
          <p:cNvPr id="956421" name="Text Box 5"/>
          <p:cNvSpPr txBox="1">
            <a:spLocks noChangeArrowheads="1"/>
          </p:cNvSpPr>
          <p:nvPr/>
        </p:nvSpPr>
        <p:spPr bwMode="auto">
          <a:xfrm>
            <a:off x="455824" y="2057489"/>
            <a:ext cx="11305256" cy="4093428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ea typeface="宋体" pitchFamily="2" charset="-122"/>
              </a:rPr>
              <a:t>// </a:t>
            </a:r>
            <a:r>
              <a:rPr lang="zh-CN" altLang="en-US" sz="2600" b="0" dirty="0">
                <a:ea typeface="宋体" pitchFamily="2" charset="-122"/>
              </a:rPr>
              <a:t>将派生类的对象赋给基类对象后</a:t>
            </a:r>
            <a:r>
              <a:rPr lang="en-US" altLang="zh-CN" sz="2600" b="0" dirty="0">
                <a:ea typeface="宋体" pitchFamily="2" charset="-122"/>
              </a:rPr>
              <a:t>, </a:t>
            </a:r>
            <a:r>
              <a:rPr lang="en-US" altLang="zh-CN" sz="2600" b="0" dirty="0" err="1">
                <a:ea typeface="宋体" pitchFamily="2" charset="-122"/>
              </a:rPr>
              <a:t>p.area</a:t>
            </a:r>
            <a:r>
              <a:rPr lang="en-US" altLang="zh-CN" sz="2600" b="0" dirty="0">
                <a:ea typeface="宋体" pitchFamily="2" charset="-122"/>
              </a:rPr>
              <a:t>() </a:t>
            </a:r>
            <a:r>
              <a:rPr lang="zh-CN" altLang="en-US" sz="2600" b="0" dirty="0">
                <a:ea typeface="宋体" pitchFamily="2" charset="-122"/>
              </a:rPr>
              <a:t>仍然调用基类中定义的虚函数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 dirty="0">
                <a:ea typeface="宋体" pitchFamily="2" charset="-122"/>
              </a:rPr>
              <a:t>   </a:t>
            </a:r>
            <a:r>
              <a:rPr lang="en-US" altLang="zh-CN" sz="2600" b="0" dirty="0" err="1">
                <a:ea typeface="宋体" pitchFamily="2" charset="-122"/>
              </a:rPr>
              <a:t>cout</a:t>
            </a:r>
            <a:r>
              <a:rPr lang="en-US" altLang="zh-CN" sz="2600" b="0" dirty="0">
                <a:ea typeface="宋体" pitchFamily="2" charset="-122"/>
              </a:rPr>
              <a:t>&lt;&lt;"</a:t>
            </a:r>
            <a:r>
              <a:rPr lang="zh-CN" altLang="en-US" sz="2600" b="0" dirty="0">
                <a:ea typeface="宋体" pitchFamily="2" charset="-122"/>
              </a:rPr>
              <a:t>派生类对象赋值給基类对象</a:t>
            </a:r>
            <a:r>
              <a:rPr lang="en-US" altLang="zh-CN" sz="2600" b="0" dirty="0">
                <a:ea typeface="宋体" pitchFamily="2" charset="-122"/>
              </a:rPr>
              <a:t>(</a:t>
            </a:r>
            <a:r>
              <a:rPr lang="zh-CN" altLang="en-US" sz="2600" b="0" dirty="0">
                <a:ea typeface="宋体" pitchFamily="2" charset="-122"/>
              </a:rPr>
              <a:t>静态多态</a:t>
            </a:r>
            <a:r>
              <a:rPr lang="en-US" altLang="zh-CN" sz="2600" b="0" dirty="0">
                <a:ea typeface="宋体" pitchFamily="2" charset="-122"/>
              </a:rPr>
              <a:t>):"&lt;&lt;</a:t>
            </a:r>
            <a:r>
              <a:rPr lang="en-US" altLang="zh-CN" sz="2600" b="0" dirty="0" err="1">
                <a:ea typeface="宋体" pitchFamily="2" charset="-122"/>
              </a:rPr>
              <a:t>endl</a:t>
            </a:r>
            <a:r>
              <a:rPr lang="en-US" altLang="zh-CN" sz="2600" b="0" dirty="0">
                <a:ea typeface="宋体" pitchFamily="2" charset="-122"/>
              </a:rPr>
              <a:t>;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ea typeface="宋体" pitchFamily="2" charset="-122"/>
              </a:rPr>
              <a:t>    p=c1; 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ea typeface="宋体" pitchFamily="2" charset="-122"/>
              </a:rPr>
              <a:t>    </a:t>
            </a:r>
            <a:r>
              <a:rPr lang="en-US" altLang="zh-CN" sz="2600" b="0" dirty="0" err="1">
                <a:ea typeface="宋体" pitchFamily="2" charset="-122"/>
              </a:rPr>
              <a:t>cout</a:t>
            </a:r>
            <a:r>
              <a:rPr lang="en-US" altLang="zh-CN" sz="2600" b="0" dirty="0">
                <a:ea typeface="宋体" pitchFamily="2" charset="-122"/>
              </a:rPr>
              <a:t>&lt;&lt;</a:t>
            </a:r>
            <a:r>
              <a:rPr lang="en-US" altLang="zh-CN" sz="2600" b="0" dirty="0" err="1">
                <a:ea typeface="宋体" pitchFamily="2" charset="-122"/>
              </a:rPr>
              <a:t>p.area</a:t>
            </a:r>
            <a:r>
              <a:rPr lang="en-US" altLang="zh-CN" sz="2600" b="0" dirty="0">
                <a:ea typeface="宋体" pitchFamily="2" charset="-122"/>
              </a:rPr>
              <a:t>()&lt;&lt;</a:t>
            </a:r>
            <a:r>
              <a:rPr lang="en-US" altLang="zh-CN" sz="2600" b="0" dirty="0" err="1">
                <a:ea typeface="宋体" pitchFamily="2" charset="-122"/>
              </a:rPr>
              <a:t>endl</a:t>
            </a:r>
            <a:r>
              <a:rPr lang="en-US" altLang="zh-CN" sz="2600" b="0" dirty="0">
                <a:ea typeface="宋体" pitchFamily="2" charset="-122"/>
              </a:rPr>
              <a:t>;  //</a:t>
            </a:r>
            <a:r>
              <a:rPr lang="en-US" altLang="zh-CN" sz="2600" b="0" dirty="0">
                <a:ea typeface="宋体" pitchFamily="2" charset="-122"/>
                <a:sym typeface="Wingdings 2" pitchFamily="18" charset="2"/>
              </a:rPr>
              <a:t></a:t>
            </a:r>
            <a:endParaRPr lang="en-US" altLang="zh-CN" sz="2600" b="0" dirty="0"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ea typeface="宋体" pitchFamily="2" charset="-122"/>
              </a:rPr>
              <a:t>   // </a:t>
            </a:r>
            <a:r>
              <a:rPr lang="zh-CN" altLang="en-US" sz="2600" b="0" dirty="0">
                <a:ea typeface="宋体" pitchFamily="2" charset="-122"/>
              </a:rPr>
              <a:t>基类的引用</a:t>
            </a:r>
            <a:r>
              <a:rPr lang="en-US" altLang="zh-CN" sz="2600" b="0" dirty="0">
                <a:ea typeface="宋体" pitchFamily="2" charset="-122"/>
              </a:rPr>
              <a:t>,</a:t>
            </a:r>
            <a:r>
              <a:rPr lang="zh-CN" altLang="en-US" sz="2600" b="0" dirty="0">
                <a:ea typeface="宋体" pitchFamily="2" charset="-122"/>
              </a:rPr>
              <a:t>引用派生类的对象</a:t>
            </a:r>
            <a:r>
              <a:rPr lang="en-US" altLang="zh-CN" sz="2600" b="0" dirty="0">
                <a:ea typeface="宋体" pitchFamily="2" charset="-122"/>
              </a:rPr>
              <a:t>, </a:t>
            </a:r>
            <a:r>
              <a:rPr lang="zh-CN" altLang="en-US" sz="2600" b="0" dirty="0">
                <a:ea typeface="宋体" pitchFamily="2" charset="-122"/>
              </a:rPr>
              <a:t>也可以获得运行时的多态性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 dirty="0">
                <a:ea typeface="宋体" pitchFamily="2" charset="-122"/>
              </a:rPr>
              <a:t>   </a:t>
            </a:r>
            <a:r>
              <a:rPr lang="en-US" altLang="zh-CN" sz="2600" b="0" dirty="0" err="1">
                <a:ea typeface="宋体" pitchFamily="2" charset="-122"/>
              </a:rPr>
              <a:t>cout</a:t>
            </a:r>
            <a:r>
              <a:rPr lang="en-US" altLang="zh-CN" sz="2600" b="0" dirty="0">
                <a:ea typeface="宋体" pitchFamily="2" charset="-122"/>
              </a:rPr>
              <a:t> &lt;&lt; "</a:t>
            </a:r>
            <a:r>
              <a:rPr lang="zh-CN" altLang="en-US" sz="2600" b="0" dirty="0">
                <a:ea typeface="宋体" pitchFamily="2" charset="-122"/>
              </a:rPr>
              <a:t>通过基类的引用实现动态多态</a:t>
            </a:r>
            <a:r>
              <a:rPr lang="en-US" altLang="zh-CN" sz="2600" b="0" dirty="0">
                <a:ea typeface="宋体" pitchFamily="2" charset="-122"/>
              </a:rPr>
              <a:t>:\n";        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ea typeface="宋体" pitchFamily="2" charset="-122"/>
              </a:rPr>
              <a:t>   Circle c2( 2, 2, 20 );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ea typeface="宋体" pitchFamily="2" charset="-122"/>
              </a:rPr>
              <a:t>   Point &amp;</a:t>
            </a:r>
            <a:r>
              <a:rPr lang="en-US" altLang="zh-CN" sz="2600" b="0" dirty="0" err="1">
                <a:ea typeface="宋体" pitchFamily="2" charset="-122"/>
              </a:rPr>
              <a:t>pRef</a:t>
            </a:r>
            <a:r>
              <a:rPr lang="en-US" altLang="zh-CN" sz="2600" b="0" dirty="0">
                <a:ea typeface="宋体" pitchFamily="2" charset="-122"/>
              </a:rPr>
              <a:t>=c2; 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ea typeface="宋体" pitchFamily="2" charset="-122"/>
              </a:rPr>
              <a:t>   </a:t>
            </a:r>
            <a:r>
              <a:rPr lang="en-US" altLang="zh-CN" sz="2600" b="0" dirty="0" err="1">
                <a:ea typeface="宋体" pitchFamily="2" charset="-122"/>
              </a:rPr>
              <a:t>cout</a:t>
            </a:r>
            <a:r>
              <a:rPr lang="en-US" altLang="zh-CN" sz="2600" b="0" dirty="0">
                <a:ea typeface="宋体" pitchFamily="2" charset="-122"/>
              </a:rPr>
              <a:t>&lt;&lt;</a:t>
            </a:r>
            <a:r>
              <a:rPr lang="en-US" altLang="zh-CN" sz="2600" b="0" dirty="0" err="1">
                <a:ea typeface="宋体" pitchFamily="2" charset="-122"/>
              </a:rPr>
              <a:t>pRef.area</a:t>
            </a:r>
            <a:r>
              <a:rPr lang="en-US" altLang="zh-CN" sz="2600" b="0" dirty="0">
                <a:ea typeface="宋体" pitchFamily="2" charset="-122"/>
              </a:rPr>
              <a:t>()&lt;&lt;</a:t>
            </a:r>
            <a:r>
              <a:rPr lang="en-US" altLang="zh-CN" sz="2600" b="0" dirty="0" err="1">
                <a:ea typeface="宋体" pitchFamily="2" charset="-122"/>
              </a:rPr>
              <a:t>endl</a:t>
            </a:r>
            <a:r>
              <a:rPr lang="en-US" altLang="zh-CN" sz="2600" b="0" dirty="0">
                <a:ea typeface="宋体" pitchFamily="2" charset="-122"/>
              </a:rPr>
              <a:t>;  //</a:t>
            </a:r>
            <a:r>
              <a:rPr lang="en-US" altLang="zh-CN" sz="2600" b="0" dirty="0">
                <a:ea typeface="宋体" pitchFamily="2" charset="-122"/>
                <a:sym typeface="Wingdings 2" pitchFamily="18" charset="2"/>
              </a:rPr>
              <a:t></a:t>
            </a:r>
            <a:endParaRPr lang="en-US" altLang="zh-CN" sz="2600" b="0" dirty="0"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dirty="0">
                <a:ea typeface="宋体" pitchFamily="2" charset="-122"/>
              </a:rPr>
              <a:t>}</a:t>
            </a:r>
          </a:p>
        </p:txBody>
      </p:sp>
      <p:pic>
        <p:nvPicPr>
          <p:cNvPr id="348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9080" y="4298305"/>
            <a:ext cx="4572000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6424" name="Oval 8"/>
          <p:cNvSpPr>
            <a:spLocks noChangeArrowheads="1"/>
          </p:cNvSpPr>
          <p:nvPr/>
        </p:nvSpPr>
        <p:spPr bwMode="auto">
          <a:xfrm>
            <a:off x="9768408" y="160760"/>
            <a:ext cx="2305050" cy="504825"/>
          </a:xfrm>
          <a:prstGeom prst="ellipse">
            <a:avLst/>
          </a:prstGeom>
          <a:solidFill>
            <a:srgbClr val="000066"/>
          </a:solidFill>
          <a:ln w="3175">
            <a:solidFill>
              <a:srgbClr val="FFCCFF"/>
            </a:solidFill>
            <a:round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i="1" u="sng">
                <a:solidFill>
                  <a:srgbClr val="FF0000"/>
                </a:solidFill>
                <a:ea typeface="隶书" pitchFamily="49" charset="-122"/>
              </a:rPr>
              <a:t>虚函数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6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6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21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9FB66-0A1A-4B86-A9A0-333CAB5B4E8E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5847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03363" y="428092"/>
            <a:ext cx="9067800" cy="457200"/>
          </a:xfr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dirty="0"/>
              <a:t>例</a:t>
            </a:r>
            <a:r>
              <a:rPr lang="en-US" altLang="zh-CN" dirty="0"/>
              <a:t>8.10</a:t>
            </a:r>
            <a:r>
              <a:rPr lang="zh-CN" altLang="en-US" dirty="0"/>
              <a:t>：分析下列程序的输出结果，并回答问题。</a:t>
            </a:r>
          </a:p>
        </p:txBody>
      </p:sp>
      <p:sp>
        <p:nvSpPr>
          <p:cNvPr id="584711" name="Text Box 7"/>
          <p:cNvSpPr txBox="1">
            <a:spLocks noChangeArrowheads="1"/>
          </p:cNvSpPr>
          <p:nvPr/>
        </p:nvSpPr>
        <p:spPr bwMode="auto">
          <a:xfrm>
            <a:off x="381459" y="1389591"/>
            <a:ext cx="11429081" cy="48885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 lIns="0" tIns="72000" rIns="0" bIns="72000" anchor="ctr">
            <a:spAutoFit/>
          </a:bodyPr>
          <a:lstStyle/>
          <a:p>
            <a:pPr algn="l" eaLnBrk="1" hangingPunct="1">
              <a:lnSpc>
                <a:spcPct val="7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#include &lt;</a:t>
            </a:r>
            <a:r>
              <a:rPr lang="en-US" altLang="zh-CN" sz="2800" b="0" dirty="0" err="1">
                <a:solidFill>
                  <a:schemeClr val="tx2"/>
                </a:solidFill>
              </a:rPr>
              <a:t>iostream.h</a:t>
            </a:r>
            <a:r>
              <a:rPr lang="en-US" altLang="zh-CN" sz="2800" b="0" dirty="0">
                <a:solidFill>
                  <a:schemeClr val="tx2"/>
                </a:solidFill>
              </a:rPr>
              <a:t>&gt;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class A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{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public: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    </a:t>
            </a:r>
            <a:r>
              <a:rPr lang="en-US" altLang="zh-CN" sz="2800" b="0" dirty="0">
                <a:solidFill>
                  <a:srgbClr val="FF0000"/>
                </a:solidFill>
              </a:rPr>
              <a:t>virtual</a:t>
            </a:r>
            <a:r>
              <a:rPr lang="en-US" altLang="zh-CN" sz="2800" b="0" dirty="0">
                <a:solidFill>
                  <a:schemeClr val="tx2"/>
                </a:solidFill>
              </a:rPr>
              <a:t> </a:t>
            </a:r>
            <a:r>
              <a:rPr lang="en-US" altLang="zh-CN" sz="2800" b="0" dirty="0">
                <a:solidFill>
                  <a:schemeClr val="folHlink"/>
                </a:solidFill>
              </a:rPr>
              <a:t>void act1()</a:t>
            </a:r>
            <a:r>
              <a:rPr lang="en-US" altLang="zh-CN" sz="2800" b="0" dirty="0">
                <a:solidFill>
                  <a:schemeClr val="tx2"/>
                </a:solidFill>
              </a:rPr>
              <a:t> 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        { </a:t>
            </a:r>
            <a:r>
              <a:rPr lang="en-US" altLang="zh-CN" sz="2800" b="0" dirty="0" err="1">
                <a:solidFill>
                  <a:schemeClr val="tx2"/>
                </a:solidFill>
              </a:rPr>
              <a:t>cout</a:t>
            </a:r>
            <a:r>
              <a:rPr lang="en-US" altLang="zh-CN" sz="2800" b="0" dirty="0">
                <a:solidFill>
                  <a:schemeClr val="tx2"/>
                </a:solidFill>
              </a:rPr>
              <a:t>&lt;&lt;"A::act1() called. "&lt;&lt;</a:t>
            </a:r>
            <a:r>
              <a:rPr lang="en-US" altLang="zh-CN" sz="2800" b="0" dirty="0" err="1">
                <a:solidFill>
                  <a:schemeClr val="tx2"/>
                </a:solidFill>
              </a:rPr>
              <a:t>endl</a:t>
            </a:r>
            <a:r>
              <a:rPr lang="en-US" altLang="zh-CN" sz="2800" b="0" dirty="0">
                <a:solidFill>
                  <a:schemeClr val="tx2"/>
                </a:solidFill>
              </a:rPr>
              <a:t>; }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    void act2() { act1(); }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};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class B:</a:t>
            </a:r>
            <a:r>
              <a:rPr lang="en-US" altLang="zh-CN" sz="2800" b="0" dirty="0">
                <a:solidFill>
                  <a:srgbClr val="FF0000"/>
                </a:solidFill>
              </a:rPr>
              <a:t>public A</a:t>
            </a:r>
            <a:endParaRPr lang="en-US" altLang="zh-CN" sz="2800" b="0" dirty="0">
              <a:solidFill>
                <a:schemeClr val="tx2"/>
              </a:solidFill>
            </a:endParaRP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{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public: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    </a:t>
            </a:r>
            <a:r>
              <a:rPr lang="en-US" altLang="zh-CN" sz="2800" b="0" dirty="0">
                <a:solidFill>
                  <a:schemeClr val="folHlink"/>
                </a:solidFill>
              </a:rPr>
              <a:t>void act1()</a:t>
            </a:r>
            <a:r>
              <a:rPr lang="en-US" altLang="zh-CN" sz="2800" b="0" dirty="0">
                <a:solidFill>
                  <a:schemeClr val="tx2"/>
                </a:solidFill>
              </a:rPr>
              <a:t> {</a:t>
            </a:r>
            <a:r>
              <a:rPr lang="en-US" altLang="zh-CN" sz="2800" b="0" dirty="0" err="1">
                <a:solidFill>
                  <a:schemeClr val="tx2"/>
                </a:solidFill>
              </a:rPr>
              <a:t>cout</a:t>
            </a:r>
            <a:r>
              <a:rPr lang="en-US" altLang="zh-CN" sz="2800" b="0" dirty="0">
                <a:solidFill>
                  <a:schemeClr val="tx2"/>
                </a:solidFill>
              </a:rPr>
              <a:t>&lt;&lt;"B::act1() called. "&lt;&lt;</a:t>
            </a:r>
            <a:r>
              <a:rPr lang="en-US" altLang="zh-CN" sz="2800" b="0" dirty="0" err="1">
                <a:solidFill>
                  <a:schemeClr val="tx2"/>
                </a:solidFill>
              </a:rPr>
              <a:t>endl</a:t>
            </a:r>
            <a:r>
              <a:rPr lang="en-US" altLang="zh-CN" sz="2800" b="0" dirty="0">
                <a:solidFill>
                  <a:schemeClr val="tx2"/>
                </a:solidFill>
              </a:rPr>
              <a:t>;}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</a:rPr>
              <a:t>};</a:t>
            </a:r>
          </a:p>
        </p:txBody>
      </p:sp>
      <p:sp>
        <p:nvSpPr>
          <p:cNvPr id="584712" name="Text Box 8"/>
          <p:cNvSpPr txBox="1">
            <a:spLocks noChangeArrowheads="1"/>
          </p:cNvSpPr>
          <p:nvPr/>
        </p:nvSpPr>
        <p:spPr bwMode="auto">
          <a:xfrm>
            <a:off x="4031216" y="4263977"/>
            <a:ext cx="4876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sz="2800" b="0" dirty="0">
                <a:solidFill>
                  <a:srgbClr val="FF0000"/>
                </a:solidFill>
              </a:rPr>
              <a:t>公有继承，</a:t>
            </a:r>
            <a:r>
              <a:rPr lang="en-US" altLang="zh-CN" sz="2800" b="0" dirty="0">
                <a:solidFill>
                  <a:srgbClr val="FF0000"/>
                </a:solidFill>
              </a:rPr>
              <a:t>B</a:t>
            </a:r>
            <a:r>
              <a:rPr lang="zh-CN" altLang="zh-CN" sz="2800" b="0" dirty="0">
                <a:solidFill>
                  <a:srgbClr val="FF0000"/>
                </a:solidFill>
              </a:rPr>
              <a:t>是</a:t>
            </a:r>
            <a:r>
              <a:rPr lang="en-US" altLang="zh-CN" sz="2800" b="0" dirty="0">
                <a:solidFill>
                  <a:srgbClr val="FF0000"/>
                </a:solidFill>
              </a:rPr>
              <a:t>A</a:t>
            </a:r>
            <a:r>
              <a:rPr lang="zh-CN" altLang="zh-CN" sz="2800" b="0" dirty="0">
                <a:solidFill>
                  <a:srgbClr val="FF0000"/>
                </a:solidFill>
              </a:rPr>
              <a:t>的子类型</a:t>
            </a:r>
            <a:endParaRPr lang="zh-CN" altLang="en-US" b="0" dirty="0">
              <a:solidFill>
                <a:srgbClr val="003399"/>
              </a:solidFill>
            </a:endParaRPr>
          </a:p>
        </p:txBody>
      </p:sp>
      <p:sp>
        <p:nvSpPr>
          <p:cNvPr id="584713" name="Text Box 9"/>
          <p:cNvSpPr txBox="1">
            <a:spLocks noChangeArrowheads="1"/>
          </p:cNvSpPr>
          <p:nvPr/>
        </p:nvSpPr>
        <p:spPr bwMode="auto">
          <a:xfrm>
            <a:off x="4041882" y="2782364"/>
            <a:ext cx="1510740" cy="47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sz="2800" b="0" dirty="0">
                <a:solidFill>
                  <a:srgbClr val="FF0000"/>
                </a:solidFill>
              </a:rPr>
              <a:t>虚函数</a:t>
            </a:r>
            <a:endParaRPr lang="zh-CN" altLang="en-US" b="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4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8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8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8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10" grpId="0" build="p" autoUpdateAnimBg="0"/>
      <p:bldP spid="584711" grpId="0" animBg="1" autoUpdateAnimBg="0"/>
      <p:bldP spid="584712" grpId="0" autoUpdateAnimBg="0"/>
      <p:bldP spid="58471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17A52D-551F-4822-87FB-F1E59A63C560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97568"/>
            <a:ext cx="7772400" cy="533400"/>
          </a:xfrm>
        </p:spPr>
        <p:txBody>
          <a:bodyPr anchor="ctr"/>
          <a:lstStyle/>
          <a:p>
            <a:pPr algn="ctr" eaLnBrk="1" hangingPunct="1"/>
            <a:r>
              <a:rPr lang="en-US" altLang="zh-CN" dirty="0"/>
              <a:t>8.4</a:t>
            </a:r>
            <a:r>
              <a:rPr lang="zh-CN" altLang="en-US" dirty="0"/>
              <a:t>　虚函数（续）</a:t>
            </a:r>
          </a:p>
        </p:txBody>
      </p:sp>
      <p:sp>
        <p:nvSpPr>
          <p:cNvPr id="585733" name="Text Box 5"/>
          <p:cNvSpPr txBox="1">
            <a:spLocks noChangeArrowheads="1"/>
          </p:cNvSpPr>
          <p:nvPr/>
        </p:nvSpPr>
        <p:spPr bwMode="auto">
          <a:xfrm>
            <a:off x="477280" y="803386"/>
            <a:ext cx="11161240" cy="2217512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 lIns="0" tIns="72000" rIns="0" bIns="72000" anchor="ctr">
            <a:spAutoFit/>
          </a:bodyPr>
          <a:lstStyle/>
          <a:p>
            <a:pPr algn="l" eaLnBrk="1" hangingPunct="1">
              <a:lnSpc>
                <a:spcPct val="7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void main()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{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B </a:t>
            </a:r>
            <a:r>
              <a:rPr lang="en-US" altLang="zh-CN" b="0" dirty="0" err="1">
                <a:solidFill>
                  <a:schemeClr val="tx2"/>
                </a:solidFill>
              </a:rPr>
              <a:t>b</a:t>
            </a:r>
            <a:r>
              <a:rPr lang="en-US" altLang="zh-CN" b="0" dirty="0">
                <a:solidFill>
                  <a:schemeClr val="tx2"/>
                </a:solidFill>
              </a:rPr>
              <a:t>;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b.act2();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58573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36053" y="2971800"/>
            <a:ext cx="11176894" cy="457200"/>
          </a:xfr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dirty="0"/>
              <a:t>回答下列问题</a:t>
            </a:r>
            <a:r>
              <a:rPr lang="en-US" altLang="zh-CN" dirty="0"/>
              <a:t>:</a:t>
            </a:r>
          </a:p>
        </p:txBody>
      </p:sp>
      <p:sp>
        <p:nvSpPr>
          <p:cNvPr id="585738" name="Rectangle 10"/>
          <p:cNvSpPr>
            <a:spLocks noChangeArrowheads="1"/>
          </p:cNvSpPr>
          <p:nvPr/>
        </p:nvSpPr>
        <p:spPr bwMode="auto">
          <a:xfrm>
            <a:off x="436053" y="3581400"/>
            <a:ext cx="1117689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71500" indent="-571500" algn="l" eaLnBrk="1" hangingPunct="1">
              <a:lnSpc>
                <a:spcPct val="90000"/>
              </a:lnSpc>
              <a:buNone/>
            </a:pPr>
            <a:r>
              <a:rPr lang="en-US" altLang="zh-CN" b="0" dirty="0">
                <a:ea typeface="宋体" pitchFamily="2" charset="-122"/>
              </a:rPr>
              <a:t>(1)</a:t>
            </a:r>
            <a:r>
              <a:rPr lang="zh-CN" altLang="en-US" b="0" dirty="0">
                <a:ea typeface="宋体" pitchFamily="2" charset="-122"/>
              </a:rPr>
              <a:t>、该程序执行后的输出结果是什么？为什么？</a:t>
            </a:r>
          </a:p>
        </p:txBody>
      </p:sp>
      <p:sp>
        <p:nvSpPr>
          <p:cNvPr id="585739" name="Rectangle 11"/>
          <p:cNvSpPr>
            <a:spLocks noChangeArrowheads="1"/>
          </p:cNvSpPr>
          <p:nvPr/>
        </p:nvSpPr>
        <p:spPr bwMode="auto">
          <a:xfrm>
            <a:off x="551383" y="4102100"/>
            <a:ext cx="11061563" cy="2389188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lnSpc>
                <a:spcPct val="100000"/>
              </a:lnSpc>
              <a:buFont typeface="Monotype Sorts" pitchFamily="2" charset="2"/>
              <a:buNone/>
            </a:pPr>
            <a:r>
              <a:rPr lang="zh-CN" altLang="en-US" sz="2800" b="0" dirty="0">
                <a:solidFill>
                  <a:srgbClr val="FF0000"/>
                </a:solidFill>
                <a:latin typeface="楷体_GB2312" pitchFamily="49" charset="-122"/>
              </a:rPr>
              <a:t>输出结果</a:t>
            </a:r>
            <a:r>
              <a:rPr lang="zh-CN" altLang="en-US" sz="2800" b="0" dirty="0">
                <a:solidFill>
                  <a:srgbClr val="003399"/>
                </a:solidFill>
                <a:latin typeface="楷体_GB2312" pitchFamily="49" charset="-122"/>
              </a:rPr>
              <a:t>为：</a:t>
            </a:r>
            <a:r>
              <a:rPr lang="en-US" altLang="zh-CN" sz="2800" b="0" dirty="0">
                <a:solidFill>
                  <a:srgbClr val="003399"/>
                </a:solidFill>
              </a:rPr>
              <a:t>B::act1() called.</a:t>
            </a:r>
          </a:p>
          <a:p>
            <a:pPr algn="l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zh-CN" sz="2800" b="0" dirty="0">
                <a:solidFill>
                  <a:srgbClr val="FF0000"/>
                </a:solidFill>
              </a:rPr>
              <a:t>原因</a:t>
            </a:r>
            <a:r>
              <a:rPr lang="zh-CN" altLang="zh-CN" sz="2800" b="0" dirty="0">
                <a:solidFill>
                  <a:srgbClr val="003399"/>
                </a:solidFill>
              </a:rPr>
              <a:t>：</a:t>
            </a:r>
            <a:r>
              <a:rPr lang="en-US" altLang="zh-CN" sz="2800" b="0" dirty="0">
                <a:solidFill>
                  <a:srgbClr val="003399"/>
                </a:solidFill>
              </a:rPr>
              <a:t>a. B</a:t>
            </a:r>
            <a:r>
              <a:rPr lang="zh-CN" altLang="zh-CN" sz="2800" b="0" dirty="0">
                <a:solidFill>
                  <a:srgbClr val="003399"/>
                </a:solidFill>
              </a:rPr>
              <a:t>从</a:t>
            </a:r>
            <a:r>
              <a:rPr lang="en-US" altLang="zh-CN" sz="2800" b="0" dirty="0">
                <a:solidFill>
                  <a:srgbClr val="003399"/>
                </a:solidFill>
              </a:rPr>
              <a:t>A</a:t>
            </a:r>
            <a:r>
              <a:rPr lang="zh-CN" altLang="zh-CN" sz="2800" b="0" dirty="0">
                <a:solidFill>
                  <a:srgbClr val="003399"/>
                </a:solidFill>
              </a:rPr>
              <a:t>公有继承，</a:t>
            </a:r>
            <a:r>
              <a:rPr lang="en-US" altLang="zh-CN" sz="2800" b="0" dirty="0">
                <a:solidFill>
                  <a:srgbClr val="003399"/>
                </a:solidFill>
              </a:rPr>
              <a:t>B</a:t>
            </a:r>
            <a:r>
              <a:rPr lang="zh-CN" altLang="zh-CN" sz="2800" b="0" dirty="0">
                <a:solidFill>
                  <a:srgbClr val="003399"/>
                </a:solidFill>
              </a:rPr>
              <a:t>是</a:t>
            </a:r>
            <a:r>
              <a:rPr lang="en-US" altLang="zh-CN" sz="2800" b="0" dirty="0">
                <a:solidFill>
                  <a:srgbClr val="003399"/>
                </a:solidFill>
              </a:rPr>
              <a:t>A</a:t>
            </a:r>
            <a:r>
              <a:rPr lang="zh-CN" altLang="zh-CN" sz="2800" b="0" dirty="0">
                <a:solidFill>
                  <a:srgbClr val="003399"/>
                </a:solidFill>
              </a:rPr>
              <a:t>的</a:t>
            </a:r>
            <a:r>
              <a:rPr lang="zh-CN" altLang="zh-CN" sz="2800" b="0" dirty="0">
                <a:solidFill>
                  <a:srgbClr val="FF0000"/>
                </a:solidFill>
              </a:rPr>
              <a:t>子类型</a:t>
            </a:r>
            <a:r>
              <a:rPr lang="zh-CN" altLang="zh-CN" sz="2800" b="0" dirty="0">
                <a:solidFill>
                  <a:srgbClr val="003399"/>
                </a:solidFill>
              </a:rPr>
              <a:t>；</a:t>
            </a:r>
          </a:p>
          <a:p>
            <a:pPr algn="l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zh-CN" sz="2800" b="0" dirty="0">
                <a:solidFill>
                  <a:srgbClr val="003399"/>
                </a:solidFill>
              </a:rPr>
              <a:t>　　　</a:t>
            </a:r>
            <a:r>
              <a:rPr lang="en-US" altLang="zh-CN" sz="2800" b="0" dirty="0">
                <a:solidFill>
                  <a:srgbClr val="003399"/>
                </a:solidFill>
              </a:rPr>
              <a:t>b. B</a:t>
            </a:r>
            <a:r>
              <a:rPr lang="zh-CN" altLang="zh-CN" sz="2800" b="0" dirty="0">
                <a:solidFill>
                  <a:srgbClr val="003399"/>
                </a:solidFill>
              </a:rPr>
              <a:t>中的</a:t>
            </a:r>
            <a:r>
              <a:rPr lang="en-US" altLang="zh-CN" sz="2800" b="0" dirty="0">
                <a:solidFill>
                  <a:srgbClr val="003399"/>
                </a:solidFill>
              </a:rPr>
              <a:t>act1()</a:t>
            </a:r>
            <a:r>
              <a:rPr lang="zh-CN" altLang="zh-CN" sz="2800" b="0" dirty="0">
                <a:solidFill>
                  <a:srgbClr val="003399"/>
                </a:solidFill>
              </a:rPr>
              <a:t>为</a:t>
            </a:r>
            <a:r>
              <a:rPr lang="zh-CN" altLang="zh-CN" sz="2800" b="0" dirty="0">
                <a:solidFill>
                  <a:srgbClr val="FF0000"/>
                </a:solidFill>
              </a:rPr>
              <a:t>虚函数</a:t>
            </a:r>
            <a:r>
              <a:rPr lang="zh-CN" altLang="zh-CN" sz="2800" b="0" dirty="0">
                <a:solidFill>
                  <a:srgbClr val="003399"/>
                </a:solidFill>
              </a:rPr>
              <a:t>；</a:t>
            </a:r>
          </a:p>
          <a:p>
            <a:pPr algn="l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zh-CN" sz="2800" b="0" dirty="0">
                <a:solidFill>
                  <a:srgbClr val="003399"/>
                </a:solidFill>
              </a:rPr>
              <a:t>　　　</a:t>
            </a:r>
            <a:r>
              <a:rPr lang="en-US" altLang="zh-CN" sz="2800" b="0" dirty="0">
                <a:solidFill>
                  <a:srgbClr val="003399"/>
                </a:solidFill>
              </a:rPr>
              <a:t>c. b.act2()</a:t>
            </a:r>
            <a:r>
              <a:rPr lang="zh-CN" altLang="zh-CN" sz="2800" b="0" dirty="0">
                <a:solidFill>
                  <a:srgbClr val="003399"/>
                </a:solidFill>
              </a:rPr>
              <a:t>调用</a:t>
            </a:r>
            <a:r>
              <a:rPr lang="en-US" altLang="zh-CN" sz="2800" b="0" dirty="0">
                <a:solidFill>
                  <a:srgbClr val="003399"/>
                </a:solidFill>
              </a:rPr>
              <a:t>A</a:t>
            </a:r>
            <a:r>
              <a:rPr lang="zh-CN" altLang="zh-CN" sz="2800" b="0" dirty="0">
                <a:solidFill>
                  <a:srgbClr val="003399"/>
                </a:solidFill>
              </a:rPr>
              <a:t>中的</a:t>
            </a:r>
            <a:r>
              <a:rPr lang="en-US" altLang="zh-CN" sz="2800" b="0" dirty="0">
                <a:solidFill>
                  <a:srgbClr val="003399"/>
                </a:solidFill>
              </a:rPr>
              <a:t>act2()</a:t>
            </a:r>
            <a:r>
              <a:rPr lang="zh-CN" altLang="en-US" sz="2800" b="0" dirty="0">
                <a:solidFill>
                  <a:srgbClr val="003399"/>
                </a:solidFill>
              </a:rPr>
              <a:t>，</a:t>
            </a:r>
            <a:r>
              <a:rPr lang="zh-CN" altLang="zh-CN" sz="2800" b="0" dirty="0">
                <a:solidFill>
                  <a:srgbClr val="003399"/>
                </a:solidFill>
              </a:rPr>
              <a:t>进一步调用　　　</a:t>
            </a:r>
            <a:r>
              <a:rPr lang="en-US" altLang="zh-CN" sz="2800" b="0" dirty="0">
                <a:solidFill>
                  <a:srgbClr val="003399"/>
                </a:solidFill>
              </a:rPr>
              <a:t>act1()</a:t>
            </a:r>
            <a:r>
              <a:rPr lang="zh-CN" altLang="en-US" sz="2800" b="0" dirty="0">
                <a:solidFill>
                  <a:srgbClr val="003399"/>
                </a:solidFill>
              </a:rPr>
              <a:t>，</a:t>
            </a:r>
            <a:r>
              <a:rPr lang="zh-CN" altLang="zh-CN" sz="2800" b="0" dirty="0">
                <a:solidFill>
                  <a:srgbClr val="003399"/>
                </a:solidFill>
              </a:rPr>
              <a:t>产生</a:t>
            </a:r>
            <a:r>
              <a:rPr lang="zh-CN" altLang="zh-CN" sz="2800" b="0" dirty="0">
                <a:solidFill>
                  <a:srgbClr val="FF0000"/>
                </a:solidFill>
              </a:rPr>
              <a:t>动态束定</a:t>
            </a:r>
            <a:r>
              <a:rPr lang="zh-CN" altLang="zh-CN" sz="2800" b="0" dirty="0">
                <a:solidFill>
                  <a:srgbClr val="003399"/>
                </a:solidFill>
              </a:rPr>
              <a:t>，运行时选择</a:t>
            </a:r>
            <a:r>
              <a:rPr lang="en-US" altLang="zh-CN" sz="2800" b="0" dirty="0">
                <a:solidFill>
                  <a:srgbClr val="003399"/>
                </a:solidFill>
              </a:rPr>
              <a:t>B::act1()</a:t>
            </a:r>
            <a:r>
              <a:rPr lang="zh-CN" altLang="en-US" sz="2800" b="0" dirty="0">
                <a:solidFill>
                  <a:srgbClr val="003399"/>
                </a:solidFill>
              </a:rPr>
              <a:t>；</a:t>
            </a:r>
            <a:endParaRPr lang="zh-CN" altLang="en-US" sz="2800" b="0" dirty="0">
              <a:solidFill>
                <a:srgbClr val="003399"/>
              </a:solidFill>
              <a:latin typeface="楷体_GB2312" pitchFamily="49" charset="-122"/>
            </a:endParaRPr>
          </a:p>
        </p:txBody>
      </p:sp>
      <p:sp>
        <p:nvSpPr>
          <p:cNvPr id="585740" name="AutoShape 12"/>
          <p:cNvSpPr>
            <a:spLocks noChangeArrowheads="1"/>
          </p:cNvSpPr>
          <p:nvPr/>
        </p:nvSpPr>
        <p:spPr bwMode="auto">
          <a:xfrm>
            <a:off x="8763000" y="5029200"/>
            <a:ext cx="1600200" cy="762000"/>
          </a:xfrm>
          <a:prstGeom prst="cloudCallout">
            <a:avLst>
              <a:gd name="adj1" fmla="val -153870"/>
              <a:gd name="adj2" fmla="val 14583"/>
            </a:avLst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l" eaLnBrk="1" hangingPunct="1">
              <a:buFont typeface="Monotype Sorts" pitchFamily="2" charset="2"/>
              <a:buNone/>
            </a:pPr>
            <a:r>
              <a:rPr lang="zh-CN" altLang="en-US" sz="2800" b="0">
                <a:solidFill>
                  <a:srgbClr val="B6042A"/>
                </a:solidFill>
              </a:rPr>
              <a:t>为什么？</a:t>
            </a:r>
            <a:endParaRPr lang="zh-CN" altLang="en-US" sz="280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8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85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5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5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857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585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585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585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585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8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3" grpId="0" animBg="1" autoUpdateAnimBg="0"/>
      <p:bldP spid="585737" grpId="0" build="p" autoUpdateAnimBg="0"/>
      <p:bldP spid="585738" grpId="0" autoUpdateAnimBg="0"/>
      <p:bldP spid="585739" grpId="0" build="p" animBg="1" autoUpdateAnimBg="0"/>
      <p:bldP spid="585740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9C9B1-387B-416B-A24F-2FC0DDF477F1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94282"/>
            <a:ext cx="7772400" cy="533400"/>
          </a:xfrm>
        </p:spPr>
        <p:txBody>
          <a:bodyPr anchor="ctr"/>
          <a:lstStyle/>
          <a:p>
            <a:pPr algn="ctr" eaLnBrk="1" hangingPunct="1"/>
            <a:r>
              <a:rPr lang="en-US" altLang="zh-CN" dirty="0"/>
              <a:t>8.4</a:t>
            </a:r>
            <a:r>
              <a:rPr lang="zh-CN" altLang="en-US" dirty="0"/>
              <a:t>　虚函数（续）</a:t>
            </a:r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551384" y="762000"/>
            <a:ext cx="1011661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71500" indent="-571500" algn="l" eaLnBrk="1" hangingPunct="1">
              <a:lnSpc>
                <a:spcPct val="90000"/>
              </a:lnSpc>
              <a:buNone/>
            </a:pPr>
            <a:r>
              <a:rPr lang="en-US" altLang="zh-CN" b="0" dirty="0">
                <a:ea typeface="宋体" pitchFamily="2" charset="-122"/>
              </a:rPr>
              <a:t>(2)</a:t>
            </a:r>
            <a:r>
              <a:rPr lang="zh-CN" altLang="en-US" b="0" dirty="0">
                <a:ea typeface="宋体" pitchFamily="2" charset="-122"/>
              </a:rPr>
              <a:t>、如果将</a:t>
            </a:r>
            <a:r>
              <a:rPr lang="en-US" altLang="zh-CN" b="0" dirty="0">
                <a:ea typeface="宋体" pitchFamily="2" charset="-122"/>
              </a:rPr>
              <a:t>A::act2()</a:t>
            </a:r>
            <a:r>
              <a:rPr lang="zh-CN" altLang="zh-CN" b="0" dirty="0">
                <a:ea typeface="宋体" pitchFamily="2" charset="-122"/>
              </a:rPr>
              <a:t>的实现改为：</a:t>
            </a:r>
          </a:p>
          <a:p>
            <a:pPr marL="571500" indent="-571500" algn="l" eaLnBrk="1" hangingPunct="1">
              <a:lnSpc>
                <a:spcPct val="70000"/>
              </a:lnSpc>
              <a:buNone/>
            </a:pPr>
            <a:r>
              <a:rPr lang="zh-CN" altLang="zh-CN" b="0" dirty="0">
                <a:ea typeface="宋体" pitchFamily="2" charset="-122"/>
              </a:rPr>
              <a:t>　　　　</a:t>
            </a:r>
            <a:r>
              <a:rPr lang="en-US" altLang="zh-CN" b="0" dirty="0">
                <a:ea typeface="宋体" pitchFamily="2" charset="-122"/>
              </a:rPr>
              <a:t>void A::act2()</a:t>
            </a:r>
          </a:p>
          <a:p>
            <a:pPr marL="571500" indent="-571500" algn="l" eaLnBrk="1" hangingPunct="1">
              <a:lnSpc>
                <a:spcPct val="70000"/>
              </a:lnSpc>
              <a:buNone/>
            </a:pPr>
            <a:r>
              <a:rPr lang="zh-CN" altLang="en-US" b="0" dirty="0">
                <a:ea typeface="宋体" pitchFamily="2" charset="-122"/>
              </a:rPr>
              <a:t>　　　　</a:t>
            </a:r>
            <a:r>
              <a:rPr lang="en-US" altLang="zh-CN" b="0" dirty="0">
                <a:ea typeface="宋体" pitchFamily="2" charset="-122"/>
              </a:rPr>
              <a:t>{</a:t>
            </a:r>
          </a:p>
          <a:p>
            <a:pPr marL="571500" indent="-571500" algn="l" eaLnBrk="1" hangingPunct="1">
              <a:lnSpc>
                <a:spcPct val="70000"/>
              </a:lnSpc>
              <a:buNone/>
            </a:pPr>
            <a:r>
              <a:rPr lang="zh-CN" altLang="en-US" b="0" dirty="0">
                <a:ea typeface="宋体" pitchFamily="2" charset="-122"/>
              </a:rPr>
              <a:t>　　　　　</a:t>
            </a:r>
            <a:r>
              <a:rPr lang="en-US" altLang="zh-CN" b="0" dirty="0">
                <a:solidFill>
                  <a:srgbClr val="B6042A"/>
                </a:solidFill>
                <a:ea typeface="宋体" pitchFamily="2" charset="-122"/>
              </a:rPr>
              <a:t>this</a:t>
            </a:r>
            <a:r>
              <a:rPr lang="en-US" altLang="zh-CN" b="0" dirty="0">
                <a:ea typeface="宋体" pitchFamily="2" charset="-122"/>
              </a:rPr>
              <a:t>-&gt;act1();</a:t>
            </a:r>
          </a:p>
          <a:p>
            <a:pPr marL="571500" indent="-571500" algn="l" eaLnBrk="1" hangingPunct="1">
              <a:lnSpc>
                <a:spcPct val="70000"/>
              </a:lnSpc>
              <a:buNone/>
            </a:pPr>
            <a:r>
              <a:rPr lang="zh-CN" altLang="en-US" b="0" dirty="0">
                <a:ea typeface="宋体" pitchFamily="2" charset="-122"/>
              </a:rPr>
              <a:t>　　　　</a:t>
            </a:r>
            <a:r>
              <a:rPr lang="en-US" altLang="zh-CN" b="0" dirty="0">
                <a:ea typeface="宋体" pitchFamily="2" charset="-122"/>
              </a:rPr>
              <a:t>}</a:t>
            </a:r>
          </a:p>
          <a:p>
            <a:pPr marL="571500" indent="-571500" algn="l" eaLnBrk="1" hangingPunct="1">
              <a:lnSpc>
                <a:spcPct val="70000"/>
              </a:lnSpc>
              <a:buNone/>
            </a:pPr>
            <a:r>
              <a:rPr lang="zh-CN" altLang="en-US" b="0" dirty="0">
                <a:ea typeface="宋体" pitchFamily="2" charset="-122"/>
              </a:rPr>
              <a:t>　　</a:t>
            </a:r>
            <a:r>
              <a:rPr lang="zh-CN" altLang="zh-CN" b="0" dirty="0">
                <a:ea typeface="宋体" pitchFamily="2" charset="-122"/>
              </a:rPr>
              <a:t>输出结果是什么？为什么？</a:t>
            </a:r>
            <a:endParaRPr lang="zh-CN" altLang="en-US" b="0" dirty="0">
              <a:ea typeface="宋体" pitchFamily="2" charset="-122"/>
            </a:endParaRPr>
          </a:p>
        </p:txBody>
      </p:sp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767408" y="3733800"/>
            <a:ext cx="10729192" cy="2362200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lnSpc>
                <a:spcPct val="100000"/>
              </a:lnSpc>
              <a:buFont typeface="Monotype Sorts" pitchFamily="2" charset="2"/>
              <a:buNone/>
            </a:pPr>
            <a:r>
              <a:rPr lang="zh-CN" altLang="en-US" b="0" dirty="0">
                <a:solidFill>
                  <a:srgbClr val="FF0000"/>
                </a:solidFill>
                <a:latin typeface="楷体_GB2312" pitchFamily="49" charset="-122"/>
              </a:rPr>
              <a:t>输出结果</a:t>
            </a:r>
            <a:r>
              <a:rPr lang="zh-CN" altLang="en-US" b="0" dirty="0">
                <a:solidFill>
                  <a:srgbClr val="003399"/>
                </a:solidFill>
                <a:latin typeface="楷体_GB2312" pitchFamily="49" charset="-122"/>
              </a:rPr>
              <a:t>与</a:t>
            </a:r>
            <a:r>
              <a:rPr lang="en-US" altLang="zh-CN" b="0" dirty="0">
                <a:solidFill>
                  <a:srgbClr val="003399"/>
                </a:solidFill>
              </a:rPr>
              <a:t>(1)</a:t>
            </a:r>
            <a:r>
              <a:rPr lang="zh-CN" altLang="en-US" b="0" dirty="0">
                <a:solidFill>
                  <a:srgbClr val="003399"/>
                </a:solidFill>
                <a:latin typeface="楷体_GB2312" pitchFamily="49" charset="-122"/>
              </a:rPr>
              <a:t>相同，即：</a:t>
            </a:r>
            <a:r>
              <a:rPr lang="en-US" altLang="zh-CN" b="0" dirty="0">
                <a:solidFill>
                  <a:srgbClr val="003399"/>
                </a:solidFill>
              </a:rPr>
              <a:t>B::act1() called.</a:t>
            </a:r>
          </a:p>
          <a:p>
            <a:pPr algn="l" eaLnBrk="1" hangingPunct="1">
              <a:lnSpc>
                <a:spcPct val="100000"/>
              </a:lnSpc>
              <a:buFont typeface="Monotype Sorts" pitchFamily="2" charset="2"/>
              <a:buNone/>
            </a:pPr>
            <a:r>
              <a:rPr lang="zh-CN" altLang="zh-CN" b="0" dirty="0">
                <a:solidFill>
                  <a:srgbClr val="FF0000"/>
                </a:solidFill>
              </a:rPr>
              <a:t>原因</a:t>
            </a:r>
            <a:r>
              <a:rPr lang="zh-CN" altLang="zh-CN" b="0" dirty="0">
                <a:solidFill>
                  <a:srgbClr val="003399"/>
                </a:solidFill>
              </a:rPr>
              <a:t>：</a:t>
            </a:r>
            <a:r>
              <a:rPr lang="en-US" altLang="zh-CN" b="0" dirty="0">
                <a:solidFill>
                  <a:srgbClr val="003399"/>
                </a:solidFill>
              </a:rPr>
              <a:t>this</a:t>
            </a:r>
            <a:r>
              <a:rPr lang="zh-CN" altLang="zh-CN" b="0" dirty="0">
                <a:solidFill>
                  <a:srgbClr val="003399"/>
                </a:solidFill>
              </a:rPr>
              <a:t>指向操作该成员函数的对象，基于与(1)相同的原因，此处调用</a:t>
            </a:r>
            <a:r>
              <a:rPr lang="en-US" altLang="zh-CN" b="0" dirty="0">
                <a:solidFill>
                  <a:srgbClr val="003399"/>
                </a:solidFill>
              </a:rPr>
              <a:t>B::act1()</a:t>
            </a:r>
            <a:r>
              <a:rPr lang="zh-CN" altLang="en-US" b="0" dirty="0">
                <a:solidFill>
                  <a:srgbClr val="003399"/>
                </a:solidFill>
              </a:rPr>
              <a:t>。</a:t>
            </a:r>
            <a:endParaRPr lang="zh-CN" altLang="en-US" b="0" dirty="0">
              <a:solidFill>
                <a:srgbClr val="003399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58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8" grpId="0" autoUpdateAnimBg="0"/>
      <p:bldP spid="586759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385445-FFCB-482C-BA68-4FE664259DD6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94282"/>
            <a:ext cx="7772400" cy="533400"/>
          </a:xfrm>
        </p:spPr>
        <p:txBody>
          <a:bodyPr anchor="ctr"/>
          <a:lstStyle/>
          <a:p>
            <a:pPr algn="ctr" eaLnBrk="1" hangingPunct="1"/>
            <a:r>
              <a:rPr lang="en-US" altLang="zh-CN" dirty="0"/>
              <a:t>8.4</a:t>
            </a:r>
            <a:r>
              <a:rPr lang="zh-CN" altLang="en-US" dirty="0"/>
              <a:t>　虚函数（续）</a:t>
            </a:r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767408" y="762000"/>
            <a:ext cx="1072919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71500" indent="-571500" algn="l" eaLnBrk="1" hangingPunct="1">
              <a:lnSpc>
                <a:spcPct val="90000"/>
              </a:lnSpc>
              <a:buNone/>
            </a:pPr>
            <a:r>
              <a:rPr lang="en-US" altLang="zh-CN" b="0" dirty="0">
                <a:ea typeface="宋体" pitchFamily="2" charset="-122"/>
              </a:rPr>
              <a:t>(3)</a:t>
            </a:r>
            <a:r>
              <a:rPr lang="zh-CN" altLang="en-US" b="0" dirty="0">
                <a:ea typeface="宋体" pitchFamily="2" charset="-122"/>
              </a:rPr>
              <a:t>、如果将</a:t>
            </a:r>
            <a:r>
              <a:rPr lang="en-US" altLang="zh-CN" b="0" dirty="0">
                <a:ea typeface="宋体" pitchFamily="2" charset="-122"/>
              </a:rPr>
              <a:t>A::act2()</a:t>
            </a:r>
            <a:r>
              <a:rPr lang="zh-CN" altLang="zh-CN" b="0" dirty="0">
                <a:ea typeface="宋体" pitchFamily="2" charset="-122"/>
              </a:rPr>
              <a:t>的实现改为：</a:t>
            </a:r>
          </a:p>
          <a:p>
            <a:pPr marL="571500" indent="-571500" algn="l" eaLnBrk="1" hangingPunct="1">
              <a:lnSpc>
                <a:spcPct val="70000"/>
              </a:lnSpc>
              <a:buNone/>
            </a:pPr>
            <a:r>
              <a:rPr lang="zh-CN" altLang="zh-CN" b="0" dirty="0">
                <a:ea typeface="宋体" pitchFamily="2" charset="-122"/>
              </a:rPr>
              <a:t>　　　　</a:t>
            </a:r>
            <a:r>
              <a:rPr lang="en-US" altLang="zh-CN" b="0" dirty="0">
                <a:ea typeface="宋体" pitchFamily="2" charset="-122"/>
              </a:rPr>
              <a:t>void A::act2()</a:t>
            </a:r>
          </a:p>
          <a:p>
            <a:pPr marL="571500" indent="-571500" algn="l" eaLnBrk="1" hangingPunct="1">
              <a:lnSpc>
                <a:spcPct val="70000"/>
              </a:lnSpc>
              <a:buNone/>
            </a:pPr>
            <a:r>
              <a:rPr lang="zh-CN" altLang="en-US" b="0" dirty="0">
                <a:ea typeface="宋体" pitchFamily="2" charset="-122"/>
              </a:rPr>
              <a:t>　　　　</a:t>
            </a:r>
            <a:r>
              <a:rPr lang="en-US" altLang="zh-CN" b="0" dirty="0">
                <a:ea typeface="宋体" pitchFamily="2" charset="-122"/>
              </a:rPr>
              <a:t>{</a:t>
            </a:r>
          </a:p>
          <a:p>
            <a:pPr marL="571500" indent="-571500" algn="l" eaLnBrk="1" hangingPunct="1">
              <a:lnSpc>
                <a:spcPct val="70000"/>
              </a:lnSpc>
              <a:buNone/>
            </a:pPr>
            <a:r>
              <a:rPr lang="zh-CN" altLang="en-US" b="0" dirty="0">
                <a:ea typeface="宋体" pitchFamily="2" charset="-122"/>
              </a:rPr>
              <a:t>　　　　　</a:t>
            </a:r>
            <a:r>
              <a:rPr lang="en-US" altLang="zh-CN" b="0" dirty="0">
                <a:solidFill>
                  <a:srgbClr val="B6042A"/>
                </a:solidFill>
                <a:ea typeface="宋体" pitchFamily="2" charset="-122"/>
              </a:rPr>
              <a:t>A::</a:t>
            </a:r>
            <a:r>
              <a:rPr lang="en-US" altLang="zh-CN" b="0" dirty="0">
                <a:ea typeface="宋体" pitchFamily="2" charset="-122"/>
              </a:rPr>
              <a:t>act1();</a:t>
            </a:r>
          </a:p>
          <a:p>
            <a:pPr marL="571500" indent="-571500" algn="l" eaLnBrk="1" hangingPunct="1">
              <a:lnSpc>
                <a:spcPct val="70000"/>
              </a:lnSpc>
              <a:buNone/>
            </a:pPr>
            <a:r>
              <a:rPr lang="zh-CN" altLang="en-US" b="0" dirty="0">
                <a:ea typeface="宋体" pitchFamily="2" charset="-122"/>
              </a:rPr>
              <a:t>　　　　</a:t>
            </a:r>
            <a:r>
              <a:rPr lang="en-US" altLang="zh-CN" b="0" dirty="0">
                <a:ea typeface="宋体" pitchFamily="2" charset="-122"/>
              </a:rPr>
              <a:t>}</a:t>
            </a:r>
          </a:p>
          <a:p>
            <a:pPr marL="571500" indent="-571500" algn="l" eaLnBrk="1" hangingPunct="1">
              <a:lnSpc>
                <a:spcPct val="70000"/>
              </a:lnSpc>
              <a:buNone/>
            </a:pPr>
            <a:r>
              <a:rPr lang="zh-CN" altLang="en-US" b="0" dirty="0">
                <a:ea typeface="宋体" pitchFamily="2" charset="-122"/>
              </a:rPr>
              <a:t>　　</a:t>
            </a:r>
            <a:r>
              <a:rPr lang="zh-CN" altLang="zh-CN" b="0" dirty="0">
                <a:ea typeface="宋体" pitchFamily="2" charset="-122"/>
              </a:rPr>
              <a:t>输出结果是什么？为什么？</a:t>
            </a:r>
            <a:endParaRPr lang="zh-CN" altLang="en-US" b="0" dirty="0">
              <a:ea typeface="宋体" pitchFamily="2" charset="-122"/>
            </a:endParaRPr>
          </a:p>
        </p:txBody>
      </p:sp>
      <p:sp>
        <p:nvSpPr>
          <p:cNvPr id="587781" name="Rectangle 5"/>
          <p:cNvSpPr>
            <a:spLocks noChangeArrowheads="1"/>
          </p:cNvSpPr>
          <p:nvPr/>
        </p:nvSpPr>
        <p:spPr bwMode="auto">
          <a:xfrm>
            <a:off x="914400" y="3733800"/>
            <a:ext cx="10582200" cy="2362200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lnSpc>
                <a:spcPct val="100000"/>
              </a:lnSpc>
              <a:buFont typeface="Monotype Sorts" pitchFamily="2" charset="2"/>
              <a:buNone/>
            </a:pPr>
            <a:r>
              <a:rPr lang="zh-CN" altLang="en-US" b="0" dirty="0">
                <a:solidFill>
                  <a:srgbClr val="FF0000"/>
                </a:solidFill>
                <a:latin typeface="楷体_GB2312" pitchFamily="49" charset="-122"/>
              </a:rPr>
              <a:t>输出结果</a:t>
            </a:r>
            <a:r>
              <a:rPr lang="zh-CN" altLang="en-US" b="0" dirty="0">
                <a:solidFill>
                  <a:srgbClr val="003399"/>
                </a:solidFill>
                <a:latin typeface="楷体_GB2312" pitchFamily="49" charset="-122"/>
              </a:rPr>
              <a:t>：</a:t>
            </a:r>
            <a:r>
              <a:rPr lang="en-US" altLang="zh-CN" b="0" dirty="0">
                <a:solidFill>
                  <a:srgbClr val="003399"/>
                </a:solidFill>
              </a:rPr>
              <a:t>A::act1() called.</a:t>
            </a:r>
          </a:p>
          <a:p>
            <a:pPr algn="l" eaLnBrk="1" hangingPunct="1">
              <a:lnSpc>
                <a:spcPct val="100000"/>
              </a:lnSpc>
              <a:buFont typeface="Monotype Sorts" pitchFamily="2" charset="2"/>
              <a:buNone/>
            </a:pPr>
            <a:r>
              <a:rPr lang="zh-CN" altLang="zh-CN" b="0" dirty="0">
                <a:solidFill>
                  <a:srgbClr val="FF0000"/>
                </a:solidFill>
              </a:rPr>
              <a:t>原因</a:t>
            </a:r>
            <a:r>
              <a:rPr lang="zh-CN" altLang="zh-CN" b="0" dirty="0">
                <a:solidFill>
                  <a:srgbClr val="003399"/>
                </a:solidFill>
              </a:rPr>
              <a:t>：此处增加了成员名限定，因此要进行静态束定，即调用的是</a:t>
            </a:r>
            <a:r>
              <a:rPr lang="en-US" altLang="zh-CN" b="0" dirty="0">
                <a:solidFill>
                  <a:srgbClr val="003399"/>
                </a:solidFill>
              </a:rPr>
              <a:t>A::act1()</a:t>
            </a:r>
            <a:r>
              <a:rPr lang="zh-CN" altLang="en-US" b="0" dirty="0">
                <a:solidFill>
                  <a:srgbClr val="003399"/>
                </a:solidFill>
              </a:rPr>
              <a:t>。</a:t>
            </a:r>
            <a:endParaRPr lang="zh-CN" altLang="en-US" b="0" dirty="0">
              <a:solidFill>
                <a:srgbClr val="003399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58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0" grpId="0" autoUpdateAnimBg="0"/>
      <p:bldP spid="587781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128A6-760A-4443-A336-300522DA3134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33895"/>
            <a:ext cx="7772400" cy="533400"/>
          </a:xfrm>
        </p:spPr>
        <p:txBody>
          <a:bodyPr anchor="ctr"/>
          <a:lstStyle/>
          <a:p>
            <a:pPr algn="ctr" eaLnBrk="1" hangingPunct="1"/>
            <a:r>
              <a:rPr lang="en-US" altLang="zh-CN" dirty="0"/>
              <a:t>8.4</a:t>
            </a:r>
            <a:r>
              <a:rPr lang="zh-CN" altLang="en-US" dirty="0"/>
              <a:t>　虚函数（续）</a:t>
            </a:r>
          </a:p>
        </p:txBody>
      </p:sp>
      <p:sp>
        <p:nvSpPr>
          <p:cNvPr id="59085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19959" y="723900"/>
            <a:ext cx="11302152" cy="457200"/>
          </a:xfr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dirty="0"/>
              <a:t>例</a:t>
            </a:r>
            <a:r>
              <a:rPr lang="en-US" altLang="zh-CN" dirty="0"/>
              <a:t>8.12</a:t>
            </a:r>
            <a:r>
              <a:rPr lang="zh-CN" altLang="en-US" dirty="0"/>
              <a:t>：分析下列程序的输出结果。</a:t>
            </a:r>
          </a:p>
        </p:txBody>
      </p:sp>
      <p:sp>
        <p:nvSpPr>
          <p:cNvPr id="590860" name="Text Box 12"/>
          <p:cNvSpPr txBox="1">
            <a:spLocks noChangeArrowheads="1"/>
          </p:cNvSpPr>
          <p:nvPr/>
        </p:nvSpPr>
        <p:spPr bwMode="auto">
          <a:xfrm>
            <a:off x="587388" y="1310630"/>
            <a:ext cx="11017224" cy="5146775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 lIns="0" tIns="72000" rIns="0" bIns="72000" anchor="ctr">
            <a:spAutoFit/>
          </a:bodyPr>
          <a:lstStyle/>
          <a:p>
            <a:pPr algn="l" eaLnBrk="1" hangingPunct="1">
              <a:lnSpc>
                <a:spcPts val="3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#include &lt;</a:t>
            </a:r>
            <a:r>
              <a:rPr lang="en-US" altLang="zh-CN" b="0" dirty="0" err="1">
                <a:solidFill>
                  <a:schemeClr val="tx2"/>
                </a:solidFill>
              </a:rPr>
              <a:t>iostream.h</a:t>
            </a:r>
            <a:r>
              <a:rPr lang="en-US" altLang="zh-CN" b="0" dirty="0">
                <a:solidFill>
                  <a:schemeClr val="tx2"/>
                </a:solidFill>
              </a:rPr>
              <a:t>&gt;</a:t>
            </a:r>
          </a:p>
          <a:p>
            <a:pPr algn="l" eaLnBrk="1" hangingPunct="1">
              <a:lnSpc>
                <a:spcPts val="3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class A</a:t>
            </a:r>
          </a:p>
          <a:p>
            <a:pPr algn="l" eaLnBrk="1" hangingPunct="1">
              <a:lnSpc>
                <a:spcPts val="3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{</a:t>
            </a:r>
          </a:p>
          <a:p>
            <a:pPr algn="l" eaLnBrk="1" hangingPunct="1">
              <a:lnSpc>
                <a:spcPts val="3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public:</a:t>
            </a:r>
          </a:p>
          <a:p>
            <a:pPr algn="l" eaLnBrk="1" hangingPunct="1">
              <a:lnSpc>
                <a:spcPts val="3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A() {} </a:t>
            </a:r>
          </a:p>
          <a:p>
            <a:pPr algn="l" eaLnBrk="1" hangingPunct="1">
              <a:lnSpc>
                <a:spcPts val="3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</a:t>
            </a:r>
            <a:r>
              <a:rPr lang="en-US" altLang="zh-CN" b="0" dirty="0">
                <a:solidFill>
                  <a:srgbClr val="FF0000"/>
                </a:solidFill>
              </a:rPr>
              <a:t>virtual</a:t>
            </a:r>
            <a:r>
              <a:rPr lang="en-US" altLang="zh-CN" b="0" dirty="0">
                <a:solidFill>
                  <a:schemeClr val="tx2"/>
                </a:solidFill>
              </a:rPr>
              <a:t> </a:t>
            </a:r>
            <a:r>
              <a:rPr lang="en-US" altLang="zh-CN" b="0" dirty="0">
                <a:solidFill>
                  <a:srgbClr val="FF0000"/>
                </a:solidFill>
              </a:rPr>
              <a:t>void f()</a:t>
            </a:r>
            <a:r>
              <a:rPr lang="en-US" altLang="zh-CN" b="0" dirty="0">
                <a:solidFill>
                  <a:schemeClr val="tx2"/>
                </a:solidFill>
              </a:rPr>
              <a:t> { </a:t>
            </a:r>
            <a:r>
              <a:rPr lang="en-US" altLang="zh-CN" b="0" dirty="0" err="1">
                <a:solidFill>
                  <a:schemeClr val="tx2"/>
                </a:solidFill>
              </a:rPr>
              <a:t>cout</a:t>
            </a:r>
            <a:r>
              <a:rPr lang="en-US" altLang="zh-CN" b="0" dirty="0">
                <a:solidFill>
                  <a:schemeClr val="tx2"/>
                </a:solidFill>
              </a:rPr>
              <a:t>&lt;&lt;"A::f() called. "&lt;&lt;</a:t>
            </a:r>
            <a:r>
              <a:rPr lang="en-US" altLang="zh-CN" b="0" dirty="0" err="1">
                <a:solidFill>
                  <a:schemeClr val="tx2"/>
                </a:solidFill>
              </a:rPr>
              <a:t>endl</a:t>
            </a:r>
            <a:r>
              <a:rPr lang="en-US" altLang="zh-CN" b="0" dirty="0">
                <a:solidFill>
                  <a:schemeClr val="tx2"/>
                </a:solidFill>
              </a:rPr>
              <a:t>; }</a:t>
            </a:r>
          </a:p>
          <a:p>
            <a:pPr algn="l" eaLnBrk="1" hangingPunct="1">
              <a:lnSpc>
                <a:spcPts val="3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};</a:t>
            </a:r>
          </a:p>
          <a:p>
            <a:pPr algn="l" eaLnBrk="1" hangingPunct="1">
              <a:lnSpc>
                <a:spcPts val="3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class B:</a:t>
            </a:r>
            <a:r>
              <a:rPr lang="en-US" altLang="zh-CN" b="0" dirty="0">
                <a:solidFill>
                  <a:srgbClr val="FF0000"/>
                </a:solidFill>
              </a:rPr>
              <a:t>public A</a:t>
            </a:r>
            <a:endParaRPr lang="en-US" altLang="zh-CN" b="0" dirty="0">
              <a:solidFill>
                <a:schemeClr val="tx2"/>
              </a:solidFill>
            </a:endParaRPr>
          </a:p>
          <a:p>
            <a:pPr algn="l" eaLnBrk="1" hangingPunct="1">
              <a:lnSpc>
                <a:spcPts val="3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{</a:t>
            </a:r>
          </a:p>
          <a:p>
            <a:pPr algn="l" eaLnBrk="1" hangingPunct="1">
              <a:lnSpc>
                <a:spcPts val="3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public:</a:t>
            </a:r>
          </a:p>
          <a:p>
            <a:pPr algn="l" eaLnBrk="1" hangingPunct="1">
              <a:lnSpc>
                <a:spcPts val="3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B() { </a:t>
            </a:r>
            <a:r>
              <a:rPr lang="en-US" altLang="zh-CN" b="0" dirty="0">
                <a:solidFill>
                  <a:schemeClr val="folHlink"/>
                </a:solidFill>
              </a:rPr>
              <a:t>f()</a:t>
            </a:r>
            <a:r>
              <a:rPr lang="en-US" altLang="zh-CN" b="0" dirty="0">
                <a:solidFill>
                  <a:schemeClr val="tx2"/>
                </a:solidFill>
              </a:rPr>
              <a:t>; }</a:t>
            </a:r>
          </a:p>
          <a:p>
            <a:pPr algn="l" eaLnBrk="1" hangingPunct="1">
              <a:lnSpc>
                <a:spcPts val="3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void g() { </a:t>
            </a:r>
            <a:r>
              <a:rPr lang="en-US" altLang="zh-CN" b="0" dirty="0">
                <a:solidFill>
                  <a:schemeClr val="folHlink"/>
                </a:solidFill>
              </a:rPr>
              <a:t>f()</a:t>
            </a:r>
            <a:r>
              <a:rPr lang="en-US" altLang="zh-CN" b="0" dirty="0">
                <a:solidFill>
                  <a:schemeClr val="tx2"/>
                </a:solidFill>
              </a:rPr>
              <a:t>; }</a:t>
            </a:r>
          </a:p>
          <a:p>
            <a:pPr algn="l" eaLnBrk="1" hangingPunct="1">
              <a:lnSpc>
                <a:spcPts val="3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};</a:t>
            </a:r>
          </a:p>
        </p:txBody>
      </p:sp>
      <p:sp>
        <p:nvSpPr>
          <p:cNvPr id="590861" name="Text Box 13"/>
          <p:cNvSpPr txBox="1">
            <a:spLocks noChangeArrowheads="1"/>
          </p:cNvSpPr>
          <p:nvPr/>
        </p:nvSpPr>
        <p:spPr bwMode="auto">
          <a:xfrm>
            <a:off x="4511824" y="5163195"/>
            <a:ext cx="4876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sz="2800" b="0" dirty="0">
                <a:solidFill>
                  <a:srgbClr val="FF0000"/>
                </a:solidFill>
              </a:rPr>
              <a:t>构造函数调用虚函数</a:t>
            </a:r>
            <a:endParaRPr lang="zh-CN" altLang="en-US" b="0" dirty="0">
              <a:solidFill>
                <a:srgbClr val="003399"/>
              </a:solidFill>
            </a:endParaRPr>
          </a:p>
        </p:txBody>
      </p:sp>
      <p:sp>
        <p:nvSpPr>
          <p:cNvPr id="590862" name="Text Box 14"/>
          <p:cNvSpPr txBox="1">
            <a:spLocks noChangeArrowheads="1"/>
          </p:cNvSpPr>
          <p:nvPr/>
        </p:nvSpPr>
        <p:spPr bwMode="auto">
          <a:xfrm>
            <a:off x="4511824" y="5623570"/>
            <a:ext cx="4876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sz="2800" b="0">
                <a:solidFill>
                  <a:srgbClr val="FF0000"/>
                </a:solidFill>
              </a:rPr>
              <a:t>一般成员函数调用虚函数</a:t>
            </a:r>
            <a:endParaRPr lang="zh-CN" altLang="en-US" b="0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0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9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9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9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9" grpId="0" build="p" autoUpdateAnimBg="0"/>
      <p:bldP spid="590860" grpId="0" animBg="1" autoUpdateAnimBg="0"/>
      <p:bldP spid="590861" grpId="0" autoUpdateAnimBg="0"/>
      <p:bldP spid="590862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63C47B-3F07-4B51-8CC4-3D396B676852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4096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151156"/>
            <a:ext cx="7772400" cy="533400"/>
          </a:xfrm>
        </p:spPr>
        <p:txBody>
          <a:bodyPr anchor="ctr"/>
          <a:lstStyle/>
          <a:p>
            <a:pPr algn="ctr" eaLnBrk="1" hangingPunct="1"/>
            <a:r>
              <a:rPr lang="en-US" altLang="zh-CN" dirty="0"/>
              <a:t>8.3</a:t>
            </a:r>
            <a:r>
              <a:rPr lang="zh-CN" altLang="en-US" dirty="0"/>
              <a:t>　虚函数（续）</a:t>
            </a:r>
          </a:p>
        </p:txBody>
      </p:sp>
      <p:sp>
        <p:nvSpPr>
          <p:cNvPr id="591877" name="Text Box 1029"/>
          <p:cNvSpPr txBox="1">
            <a:spLocks noChangeArrowheads="1"/>
          </p:cNvSpPr>
          <p:nvPr/>
        </p:nvSpPr>
        <p:spPr bwMode="auto">
          <a:xfrm>
            <a:off x="600200" y="769904"/>
            <a:ext cx="10801200" cy="4728969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 lIns="0" tIns="72000" rIns="0" bIns="72000" anchor="ctr">
            <a:spAutoFit/>
          </a:bodyPr>
          <a:lstStyle/>
          <a:p>
            <a:pPr algn="l" eaLnBrk="1" hangingPunct="1">
              <a:lnSpc>
                <a:spcPct val="7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class C</a:t>
            </a:r>
            <a:r>
              <a:rPr lang="en-US" altLang="zh-CN" b="0" dirty="0">
                <a:solidFill>
                  <a:srgbClr val="FF0000"/>
                </a:solidFill>
              </a:rPr>
              <a:t>:public B</a:t>
            </a:r>
            <a:endParaRPr lang="en-US" altLang="zh-CN" b="0" dirty="0">
              <a:solidFill>
                <a:schemeClr val="tx2"/>
              </a:solidFill>
            </a:endParaRP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{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public: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C() {} 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</a:t>
            </a:r>
            <a:r>
              <a:rPr lang="en-US" altLang="zh-CN" b="0" dirty="0">
                <a:solidFill>
                  <a:srgbClr val="FF0000"/>
                </a:solidFill>
              </a:rPr>
              <a:t>virtual</a:t>
            </a:r>
            <a:r>
              <a:rPr lang="en-US" altLang="zh-CN" b="0" dirty="0">
                <a:solidFill>
                  <a:schemeClr val="tx2"/>
                </a:solidFill>
              </a:rPr>
              <a:t> </a:t>
            </a:r>
            <a:r>
              <a:rPr lang="en-US" altLang="zh-CN" b="0" dirty="0">
                <a:solidFill>
                  <a:srgbClr val="FF0000"/>
                </a:solidFill>
              </a:rPr>
              <a:t>void f()</a:t>
            </a:r>
            <a:r>
              <a:rPr lang="en-US" altLang="zh-CN" b="0" dirty="0">
                <a:solidFill>
                  <a:schemeClr val="tx2"/>
                </a:solidFill>
              </a:rPr>
              <a:t> { </a:t>
            </a:r>
            <a:r>
              <a:rPr lang="en-US" altLang="zh-CN" b="0" dirty="0" err="1">
                <a:solidFill>
                  <a:schemeClr val="tx2"/>
                </a:solidFill>
              </a:rPr>
              <a:t>cout</a:t>
            </a:r>
            <a:r>
              <a:rPr lang="en-US" altLang="zh-CN" b="0" dirty="0">
                <a:solidFill>
                  <a:schemeClr val="tx2"/>
                </a:solidFill>
              </a:rPr>
              <a:t>&lt;&lt;"C::f() called. "&lt;&lt;</a:t>
            </a:r>
            <a:r>
              <a:rPr lang="en-US" altLang="zh-CN" b="0" dirty="0" err="1">
                <a:solidFill>
                  <a:schemeClr val="tx2"/>
                </a:solidFill>
              </a:rPr>
              <a:t>endl</a:t>
            </a:r>
            <a:r>
              <a:rPr lang="en-US" altLang="zh-CN" b="0" dirty="0">
                <a:solidFill>
                  <a:schemeClr val="tx2"/>
                </a:solidFill>
              </a:rPr>
              <a:t>; }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};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void main()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{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C </a:t>
            </a:r>
            <a:r>
              <a:rPr lang="en-US" altLang="zh-CN" b="0" dirty="0" err="1">
                <a:solidFill>
                  <a:schemeClr val="tx2"/>
                </a:solidFill>
              </a:rPr>
              <a:t>c</a:t>
            </a:r>
            <a:r>
              <a:rPr lang="en-US" altLang="zh-CN" b="0" dirty="0">
                <a:solidFill>
                  <a:schemeClr val="tx2"/>
                </a:solidFill>
              </a:rPr>
              <a:t>;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</a:t>
            </a:r>
            <a:r>
              <a:rPr lang="en-US" altLang="zh-CN" b="0" dirty="0" err="1">
                <a:solidFill>
                  <a:schemeClr val="tx2"/>
                </a:solidFill>
              </a:rPr>
              <a:t>c.g</a:t>
            </a:r>
            <a:r>
              <a:rPr lang="en-US" altLang="zh-CN" b="0" dirty="0">
                <a:solidFill>
                  <a:schemeClr val="tx2"/>
                </a:solidFill>
              </a:rPr>
              <a:t>();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591879" name="Rectangle 1031"/>
          <p:cNvSpPr>
            <a:spLocks noGrp="1" noChangeArrowheads="1"/>
          </p:cNvSpPr>
          <p:nvPr>
            <p:ph type="body" idx="1"/>
          </p:nvPr>
        </p:nvSpPr>
        <p:spPr>
          <a:xfrm>
            <a:off x="600200" y="5399040"/>
            <a:ext cx="570198" cy="1219200"/>
          </a:xfr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None/>
            </a:pPr>
            <a:r>
              <a:rPr lang="zh-CN" altLang="en-US" dirty="0">
                <a:solidFill>
                  <a:srgbClr val="B6042A"/>
                </a:solidFill>
              </a:rPr>
              <a:t>输</a:t>
            </a:r>
          </a:p>
          <a:p>
            <a:pPr marL="0" indent="0" algn="ctr" eaLnBrk="1" hangingPunct="1">
              <a:buNone/>
            </a:pPr>
            <a:r>
              <a:rPr lang="zh-CN" altLang="en-US" dirty="0">
                <a:solidFill>
                  <a:srgbClr val="B6042A"/>
                </a:solidFill>
              </a:rPr>
              <a:t>出</a:t>
            </a:r>
            <a:endParaRPr lang="zh-CN" altLang="en-US" dirty="0"/>
          </a:p>
        </p:txBody>
      </p:sp>
      <p:sp>
        <p:nvSpPr>
          <p:cNvPr id="591880" name="Text Box 1032"/>
          <p:cNvSpPr txBox="1">
            <a:spLocks noChangeArrowheads="1"/>
          </p:cNvSpPr>
          <p:nvPr/>
        </p:nvSpPr>
        <p:spPr bwMode="auto">
          <a:xfrm>
            <a:off x="1492795" y="5381033"/>
            <a:ext cx="9788400" cy="1030649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 lIns="0" tIns="72000" rIns="0" bIns="72000" anchor="ctr">
            <a:spAutoFit/>
          </a:bodyPr>
          <a:lstStyle/>
          <a:p>
            <a:pPr algn="l" eaLnBrk="1" hangingPunct="1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b="0">
                <a:solidFill>
                  <a:srgbClr val="003399"/>
                </a:solidFill>
              </a:rPr>
              <a:t>　</a:t>
            </a:r>
            <a:r>
              <a:rPr lang="en-US" altLang="zh-CN" b="0">
                <a:solidFill>
                  <a:srgbClr val="003399"/>
                </a:solidFill>
              </a:rPr>
              <a:t>A::f() called.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b="0">
                <a:solidFill>
                  <a:srgbClr val="003399"/>
                </a:solidFill>
              </a:rPr>
              <a:t>　</a:t>
            </a:r>
            <a:r>
              <a:rPr lang="en-US" altLang="zh-CN" b="0">
                <a:solidFill>
                  <a:srgbClr val="003399"/>
                </a:solidFill>
              </a:rPr>
              <a:t>C::f() called.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9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9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7" grpId="0" animBg="1" autoUpdateAnimBg="0"/>
      <p:bldP spid="591879" grpId="0" autoUpdateAnimBg="0"/>
      <p:bldP spid="59188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陕西科技大学计算机系</a:t>
            </a: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EE152-8F05-4137-A414-0E81A868655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 anchor="ctr"/>
          <a:lstStyle/>
          <a:p>
            <a:pPr algn="ctr" eaLnBrk="1" hangingPunct="1"/>
            <a:r>
              <a:rPr lang="zh-CN" altLang="en-US" b="1" dirty="0"/>
              <a:t>第</a:t>
            </a:r>
            <a:r>
              <a:rPr lang="en-US" altLang="zh-CN" b="1" dirty="0"/>
              <a:t>8</a:t>
            </a:r>
            <a:r>
              <a:rPr lang="zh-CN" altLang="en-US" b="1" dirty="0"/>
              <a:t>章　多态性和虚函数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268413"/>
            <a:ext cx="7772400" cy="4386262"/>
          </a:xfrm>
          <a:noFill/>
          <a:ln>
            <a:solidFill>
              <a:schemeClr val="bg1"/>
            </a:solidFill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>
            <a:spAutoFit/>
            <a:flatTx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b="1">
                <a:hlinkClick r:id="rId2" action="ppaction://hlinksldjump"/>
              </a:rPr>
              <a:t>8.1</a:t>
            </a:r>
            <a:r>
              <a:rPr lang="zh-CN" altLang="en-US" b="1">
                <a:hlinkClick r:id="rId2" action="ppaction://hlinksldjump"/>
              </a:rPr>
              <a:t>　函数重载</a:t>
            </a:r>
            <a:endParaRPr lang="zh-CN" altLang="en-US" b="1"/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hlinkClick r:id="" action="ppaction://noaction"/>
              </a:rPr>
              <a:t>8.2    </a:t>
            </a:r>
            <a:r>
              <a:rPr lang="zh-CN" altLang="en-US" b="1">
                <a:hlinkClick r:id="" action="ppaction://noaction"/>
              </a:rPr>
              <a:t>运算符</a:t>
            </a:r>
            <a:r>
              <a:rPr lang="zh-CN" altLang="en-US" b="1">
                <a:hlinkClick r:id="rId2" action="ppaction://hlinksldjump"/>
              </a:rPr>
              <a:t>重载</a:t>
            </a:r>
            <a:r>
              <a:rPr lang="zh-CN" altLang="en-US" b="1">
                <a:hlinkClick r:id="" action="ppaction://noaction"/>
              </a:rPr>
              <a:t>　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hlinkClick r:id="" action="ppaction://noaction"/>
              </a:rPr>
              <a:t>8.3</a:t>
            </a:r>
            <a:r>
              <a:rPr lang="en-US" altLang="zh-CN" b="1" u="sng"/>
              <a:t>    </a:t>
            </a:r>
            <a:r>
              <a:rPr lang="zh-CN" altLang="en-US" b="1">
                <a:hlinkClick r:id="" action="ppaction://noaction"/>
              </a:rPr>
              <a:t>静态束定与动态束定</a:t>
            </a:r>
            <a:endParaRPr lang="zh-CN" altLang="en-US" b="1"/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hlinkClick r:id="" action="ppaction://noaction"/>
              </a:rPr>
              <a:t>8.4</a:t>
            </a:r>
            <a:r>
              <a:rPr lang="zh-CN" altLang="en-US" b="1">
                <a:hlinkClick r:id="" action="ppaction://noaction"/>
              </a:rPr>
              <a:t>　虚函数</a:t>
            </a:r>
            <a:endParaRPr lang="zh-CN" altLang="en-US" b="1"/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hlinkClick r:id="" action="ppaction://noaction"/>
              </a:rPr>
              <a:t>8.5</a:t>
            </a:r>
            <a:r>
              <a:rPr lang="zh-CN" altLang="en-US" b="1">
                <a:hlinkClick r:id="" action="ppaction://noaction"/>
              </a:rPr>
              <a:t>　纯虚函数与抽象类</a:t>
            </a:r>
            <a:endParaRPr lang="zh-CN" altLang="en-US" b="1">
              <a:hlinkClick r:id="rId3" action="ppaction://hlinksldjump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hlinkClick r:id="rId4" action="ppaction://hlinksldjump"/>
              </a:rPr>
              <a:t>8.6</a:t>
            </a:r>
            <a:r>
              <a:rPr lang="zh-CN" altLang="en-US" b="1">
                <a:hlinkClick r:id="rId4" action="ppaction://hlinksldjump"/>
              </a:rPr>
              <a:t>　虚析构函数</a:t>
            </a:r>
            <a:endParaRPr lang="zh-CN" altLang="en-US" b="1"/>
          </a:p>
        </p:txBody>
      </p:sp>
    </p:spTree>
  </p:cSld>
  <p:clrMapOvr>
    <a:masterClrMapping/>
  </p:clrMapOvr>
  <p:transition spd="slow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C46138-A508-4442-875B-4D6A79C1AE43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004"/>
            <a:ext cx="7772400" cy="533400"/>
          </a:xfrm>
        </p:spPr>
        <p:txBody>
          <a:bodyPr anchor="ctr"/>
          <a:lstStyle/>
          <a:p>
            <a:pPr algn="ctr" eaLnBrk="1" hangingPunct="1"/>
            <a:r>
              <a:rPr lang="en-US" altLang="zh-CN" dirty="0"/>
              <a:t>8.3</a:t>
            </a:r>
            <a:r>
              <a:rPr lang="zh-CN" altLang="en-US" dirty="0"/>
              <a:t>　虚函数（续）</a:t>
            </a:r>
          </a:p>
        </p:txBody>
      </p:sp>
      <p:sp>
        <p:nvSpPr>
          <p:cNvPr id="592904" name="Rectangle 8"/>
          <p:cNvSpPr>
            <a:spLocks noChangeArrowheads="1"/>
          </p:cNvSpPr>
          <p:nvPr/>
        </p:nvSpPr>
        <p:spPr bwMode="auto">
          <a:xfrm>
            <a:off x="390119" y="762000"/>
            <a:ext cx="985911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l" eaLnBrk="1" hangingPunct="1">
              <a:lnSpc>
                <a:spcPct val="100000"/>
              </a:lnSpc>
              <a:buNone/>
            </a:pPr>
            <a:r>
              <a:rPr lang="zh-CN" altLang="en-US" b="0" dirty="0">
                <a:solidFill>
                  <a:schemeClr val="hlink"/>
                </a:solidFill>
                <a:ea typeface="宋体" pitchFamily="2" charset="-122"/>
              </a:rPr>
              <a:t>构造函数与析构函数调用虚函数：</a:t>
            </a:r>
          </a:p>
        </p:txBody>
      </p:sp>
      <p:sp>
        <p:nvSpPr>
          <p:cNvPr id="592905" name="Rectangle 9"/>
          <p:cNvSpPr>
            <a:spLocks noChangeArrowheads="1"/>
          </p:cNvSpPr>
          <p:nvPr/>
        </p:nvSpPr>
        <p:spPr bwMode="auto">
          <a:xfrm>
            <a:off x="767408" y="1371600"/>
            <a:ext cx="1051019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l" eaLnBrk="1" hangingPunct="1">
              <a:lnSpc>
                <a:spcPct val="100000"/>
              </a:lnSpc>
            </a:pPr>
            <a:r>
              <a:rPr lang="zh-CN" altLang="en-US" b="0" dirty="0">
                <a:solidFill>
                  <a:schemeClr val="hlink"/>
                </a:solidFill>
                <a:ea typeface="宋体" pitchFamily="2" charset="-122"/>
              </a:rPr>
              <a:t>构造函数中调用虚函数时，采用静态束定，即构造函数调用的虚函数是自己类中实现的虚函数，如果自己类中没有实现这个虚函数，则调用基类中的虚函数，而不是任何派生类中实现的虚函数；</a:t>
            </a:r>
          </a:p>
        </p:txBody>
      </p:sp>
      <p:sp>
        <p:nvSpPr>
          <p:cNvPr id="592906" name="Rectangle 10"/>
          <p:cNvSpPr>
            <a:spLocks noChangeArrowheads="1"/>
          </p:cNvSpPr>
          <p:nvPr/>
        </p:nvSpPr>
        <p:spPr bwMode="auto">
          <a:xfrm>
            <a:off x="713904" y="3563145"/>
            <a:ext cx="1051019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l" eaLnBrk="1" hangingPunct="1">
              <a:lnSpc>
                <a:spcPct val="100000"/>
              </a:lnSpc>
            </a:pPr>
            <a:r>
              <a:rPr lang="zh-CN" altLang="en-US" b="0" dirty="0">
                <a:solidFill>
                  <a:schemeClr val="hlink"/>
                </a:solidFill>
                <a:ea typeface="宋体" pitchFamily="2" charset="-122"/>
              </a:rPr>
              <a:t>析构函数中调用虚函数同构造函数，即析构函数所调用的虚函数是自身类中的或者基类中实现的虚函数；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524000" y="5049441"/>
            <a:ext cx="8458200" cy="1327150"/>
            <a:chOff x="192" y="3408"/>
            <a:chExt cx="5328" cy="836"/>
          </a:xfrm>
        </p:grpSpPr>
        <p:sp>
          <p:nvSpPr>
            <p:cNvPr id="41995" name="Rectangle 11"/>
            <p:cNvSpPr>
              <a:spLocks noChangeArrowheads="1"/>
            </p:cNvSpPr>
            <p:nvPr/>
          </p:nvSpPr>
          <p:spPr bwMode="auto">
            <a:xfrm>
              <a:off x="2976" y="3408"/>
              <a:ext cx="672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pitchFamily="2" charset="2"/>
                <a:buNone/>
              </a:pPr>
              <a:r>
                <a:rPr lang="en-US" altLang="zh-CN" sz="2800" b="0">
                  <a:solidFill>
                    <a:schemeClr val="tx2"/>
                  </a:solidFill>
                </a:rPr>
                <a:t>B</a:t>
              </a: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41996" name="Rectangle 12"/>
            <p:cNvSpPr>
              <a:spLocks noChangeArrowheads="1"/>
            </p:cNvSpPr>
            <p:nvPr/>
          </p:nvSpPr>
          <p:spPr bwMode="auto">
            <a:xfrm>
              <a:off x="1536" y="3408"/>
              <a:ext cx="672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pitchFamily="2" charset="2"/>
                <a:buNone/>
              </a:pPr>
              <a:r>
                <a:rPr lang="en-US" altLang="zh-CN" sz="2800" b="0">
                  <a:solidFill>
                    <a:schemeClr val="tx2"/>
                  </a:solidFill>
                </a:rPr>
                <a:t>A</a:t>
              </a: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41997" name="Rectangle 13"/>
            <p:cNvSpPr>
              <a:spLocks noChangeArrowheads="1"/>
            </p:cNvSpPr>
            <p:nvPr/>
          </p:nvSpPr>
          <p:spPr bwMode="auto">
            <a:xfrm>
              <a:off x="4416" y="3408"/>
              <a:ext cx="672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pitchFamily="2" charset="2"/>
                <a:buNone/>
              </a:pPr>
              <a:r>
                <a:rPr lang="en-US" altLang="zh-CN" sz="2800" b="0">
                  <a:solidFill>
                    <a:schemeClr val="tx2"/>
                  </a:solidFill>
                </a:rPr>
                <a:t>C</a:t>
              </a: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208" y="3536"/>
              <a:ext cx="76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Line 15"/>
            <p:cNvSpPr>
              <a:spLocks noChangeShapeType="1"/>
            </p:cNvSpPr>
            <p:nvPr/>
          </p:nvSpPr>
          <p:spPr bwMode="auto">
            <a:xfrm>
              <a:off x="3648" y="3536"/>
              <a:ext cx="76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AutoShape 16"/>
            <p:cNvSpPr>
              <a:spLocks noChangeArrowheads="1"/>
            </p:cNvSpPr>
            <p:nvPr/>
          </p:nvSpPr>
          <p:spPr bwMode="auto">
            <a:xfrm>
              <a:off x="3360" y="3648"/>
              <a:ext cx="1728" cy="336"/>
            </a:xfrm>
            <a:prstGeom prst="curvedUpArrow">
              <a:avLst>
                <a:gd name="adj1" fmla="val 102857"/>
                <a:gd name="adj2" fmla="val 205714"/>
                <a:gd name="adj3" fmla="val 33333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1" name="AutoShape 18"/>
            <p:cNvSpPr>
              <a:spLocks noChangeArrowheads="1"/>
            </p:cNvSpPr>
            <p:nvPr/>
          </p:nvSpPr>
          <p:spPr bwMode="auto">
            <a:xfrm flipH="1">
              <a:off x="1680" y="3648"/>
              <a:ext cx="1584" cy="336"/>
            </a:xfrm>
            <a:prstGeom prst="curvedUpArrow">
              <a:avLst>
                <a:gd name="adj1" fmla="val 94286"/>
                <a:gd name="adj2" fmla="val 188571"/>
                <a:gd name="adj3" fmla="val 33333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2" name="Text Box 19"/>
            <p:cNvSpPr txBox="1">
              <a:spLocks noChangeArrowheads="1"/>
            </p:cNvSpPr>
            <p:nvPr/>
          </p:nvSpPr>
          <p:spPr bwMode="auto">
            <a:xfrm>
              <a:off x="1296" y="3888"/>
              <a:ext cx="1680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zh-CN" altLang="en-US" sz="2800" b="0">
                  <a:solidFill>
                    <a:srgbClr val="B6042A"/>
                  </a:solidFill>
                </a:rPr>
                <a:t>构造</a:t>
              </a:r>
              <a:r>
                <a:rPr lang="en-US" altLang="zh-CN" sz="2800" b="0">
                  <a:solidFill>
                    <a:srgbClr val="B6042A"/>
                  </a:solidFill>
                </a:rPr>
                <a:t>(</a:t>
              </a:r>
              <a:r>
                <a:rPr lang="zh-CN" altLang="en-US" sz="2800" b="0">
                  <a:solidFill>
                    <a:srgbClr val="B6042A"/>
                  </a:solidFill>
                </a:rPr>
                <a:t>析构</a:t>
              </a:r>
              <a:r>
                <a:rPr lang="en-US" altLang="zh-CN" sz="2800" b="0">
                  <a:solidFill>
                    <a:srgbClr val="B6042A"/>
                  </a:solidFill>
                </a:rPr>
                <a:t>)</a:t>
              </a:r>
              <a:r>
                <a:rPr lang="zh-CN" altLang="en-US" sz="2800" b="0">
                  <a:solidFill>
                    <a:srgbClr val="B6042A"/>
                  </a:solidFill>
                </a:rPr>
                <a:t>函数</a:t>
              </a:r>
              <a:endParaRPr lang="zh-CN" altLang="en-US"/>
            </a:p>
          </p:txBody>
        </p:sp>
        <p:sp>
          <p:nvSpPr>
            <p:cNvPr id="42003" name="Text Box 20"/>
            <p:cNvSpPr txBox="1">
              <a:spLocks noChangeArrowheads="1"/>
            </p:cNvSpPr>
            <p:nvPr/>
          </p:nvSpPr>
          <p:spPr bwMode="auto">
            <a:xfrm>
              <a:off x="3840" y="3888"/>
              <a:ext cx="1680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zh-CN" altLang="en-US" sz="2800" b="0">
                  <a:solidFill>
                    <a:srgbClr val="B6042A"/>
                  </a:solidFill>
                </a:rPr>
                <a:t>一般成员函数</a:t>
              </a:r>
              <a:endParaRPr lang="zh-CN" altLang="en-US"/>
            </a:p>
          </p:txBody>
        </p:sp>
        <p:sp>
          <p:nvSpPr>
            <p:cNvPr id="42004" name="Text Box 22"/>
            <p:cNvSpPr txBox="1">
              <a:spLocks noChangeArrowheads="1"/>
            </p:cNvSpPr>
            <p:nvPr/>
          </p:nvSpPr>
          <p:spPr bwMode="auto">
            <a:xfrm>
              <a:off x="192" y="3552"/>
              <a:ext cx="912" cy="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zh-CN" altLang="en-US" sz="2800" b="0">
                  <a:solidFill>
                    <a:schemeClr val="tx2"/>
                  </a:solidFill>
                </a:rPr>
                <a:t>调用</a:t>
              </a:r>
            </a:p>
            <a:p>
              <a:pPr eaLnBrk="1" hangingPunct="1">
                <a:lnSpc>
                  <a:spcPct val="30000"/>
                </a:lnSpc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zh-CN" altLang="en-US" sz="2800" b="0">
                  <a:solidFill>
                    <a:schemeClr val="tx2"/>
                  </a:solidFill>
                </a:rPr>
                <a:t>虚函数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4" grpId="0" autoUpdateAnimBg="0"/>
      <p:bldP spid="592905" grpId="0" autoUpdateAnimBg="0"/>
      <p:bldP spid="59290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CB0C7-E667-45FE-8617-F887726D72B6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959490" name="Rectangle 2"/>
          <p:cNvSpPr>
            <a:spLocks noChangeArrowheads="1"/>
          </p:cNvSpPr>
          <p:nvPr/>
        </p:nvSpPr>
        <p:spPr bwMode="auto">
          <a:xfrm>
            <a:off x="335360" y="765176"/>
            <a:ext cx="11449272" cy="2246769"/>
          </a:xfrm>
          <a:prstGeom prst="rect">
            <a:avLst/>
          </a:prstGeom>
          <a:solidFill>
            <a:srgbClr val="CCFFFF"/>
          </a:solidFill>
          <a:ln w="3175">
            <a:noFill/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zh-CN" sz="28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如果将带有虚函数的类中的一个或者多个虚函数声明为</a:t>
            </a:r>
            <a:r>
              <a:rPr lang="zh-CN" altLang="zh-CN" sz="2800" i="1" u="sng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纯虚函数</a:t>
            </a:r>
            <a:r>
              <a:rPr lang="zh-CN" altLang="zh-CN" sz="28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，则这个类就称为</a:t>
            </a:r>
            <a:r>
              <a:rPr lang="zh-CN" altLang="zh-CN" sz="2800" i="1" u="sng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抽象类</a:t>
            </a:r>
            <a:r>
              <a:rPr lang="zh-CN" altLang="zh-CN" sz="28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800" dirty="0">
              <a:solidFill>
                <a:schemeClr val="hlink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i="1" u="sng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抽象基类不能用来建立实例化的对象</a:t>
            </a:r>
            <a:r>
              <a:rPr lang="zh-CN" altLang="en-US" sz="28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800" dirty="0">
              <a:solidFill>
                <a:schemeClr val="hlink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抽象类的唯一用途是为其他类提供合适的基类，其他类可以从它这里继承接口和</a:t>
            </a:r>
            <a:r>
              <a:rPr lang="en-US" altLang="zh-CN" sz="28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或</a:t>
            </a:r>
            <a:r>
              <a:rPr lang="en-US" altLang="zh-CN" sz="28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28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继承实现。</a:t>
            </a:r>
          </a:p>
        </p:txBody>
      </p:sp>
      <p:sp>
        <p:nvSpPr>
          <p:cNvPr id="959491" name="Rectangle 3"/>
          <p:cNvSpPr>
            <a:spLocks noChangeArrowheads="1"/>
          </p:cNvSpPr>
          <p:nvPr/>
        </p:nvSpPr>
        <p:spPr bwMode="auto">
          <a:xfrm>
            <a:off x="335360" y="4041992"/>
            <a:ext cx="11449272" cy="2185214"/>
          </a:xfrm>
          <a:prstGeom prst="rect">
            <a:avLst/>
          </a:prstGeom>
          <a:solidFill>
            <a:srgbClr val="CCFFFF"/>
          </a:solidFill>
          <a:ln w="3175">
            <a:noFill/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>
                <a:solidFill>
                  <a:schemeClr val="hlink"/>
                </a:solidFill>
                <a:ea typeface="宋体" pitchFamily="2" charset="-122"/>
              </a:rPr>
              <a:t>只给出了函数声明没给出实现的虚成员函数称为纯虚函数。声明纯虚函数的一般格  式为：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virtual &lt;</a:t>
            </a:r>
            <a:r>
              <a:rPr lang="zh-CN" altLang="en-US" sz="2600" b="0">
                <a:solidFill>
                  <a:schemeClr val="hlink"/>
                </a:solidFill>
                <a:ea typeface="宋体" pitchFamily="2" charset="-122"/>
              </a:rPr>
              <a:t>返回类型</a:t>
            </a: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&gt; &lt;</a:t>
            </a:r>
            <a:r>
              <a:rPr lang="zh-CN" altLang="en-US" sz="2600" b="0">
                <a:solidFill>
                  <a:schemeClr val="hlink"/>
                </a:solidFill>
                <a:ea typeface="宋体" pitchFamily="2" charset="-122"/>
              </a:rPr>
              <a:t>函数名</a:t>
            </a: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&gt;(&lt;</a:t>
            </a:r>
            <a:r>
              <a:rPr lang="zh-CN" altLang="en-US" sz="2600" b="0">
                <a:solidFill>
                  <a:schemeClr val="hlink"/>
                </a:solidFill>
                <a:ea typeface="宋体" pitchFamily="2" charset="-122"/>
              </a:rPr>
              <a:t>参数表</a:t>
            </a: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&gt;)</a:t>
            </a:r>
            <a:r>
              <a:rPr lang="en-US" altLang="zh-CN" sz="2600">
                <a:solidFill>
                  <a:srgbClr val="FF0000"/>
                </a:solidFill>
                <a:ea typeface="宋体" pitchFamily="2" charset="-122"/>
              </a:rPr>
              <a:t>=0</a:t>
            </a:r>
            <a:r>
              <a:rPr lang="zh-CN" altLang="en-US" sz="2600" b="0">
                <a:solidFill>
                  <a:schemeClr val="hlink"/>
                </a:solidFill>
                <a:ea typeface="宋体" pitchFamily="2" charset="-122"/>
              </a:rPr>
              <a:t>；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600" b="0">
                <a:solidFill>
                  <a:schemeClr val="hlink"/>
                </a:solidFill>
                <a:ea typeface="宋体" pitchFamily="2" charset="-122"/>
              </a:rPr>
              <a:t>如在本章的例</a:t>
            </a:r>
            <a:r>
              <a:rPr lang="en-US" altLang="zh-CN" b="0">
                <a:solidFill>
                  <a:schemeClr val="hlink"/>
                </a:solidFill>
              </a:rPr>
              <a:t>ex8-8-2.cpp</a:t>
            </a:r>
            <a:r>
              <a:rPr lang="zh-CN" altLang="en-US" sz="2600" b="0">
                <a:solidFill>
                  <a:schemeClr val="hlink"/>
                </a:solidFill>
                <a:ea typeface="宋体" pitchFamily="2" charset="-122"/>
              </a:rPr>
              <a:t>中，基类的成员函数</a:t>
            </a: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area</a:t>
            </a:r>
            <a:r>
              <a:rPr lang="zh-CN" altLang="en-US" sz="2600" b="0">
                <a:solidFill>
                  <a:schemeClr val="hlink"/>
                </a:solidFill>
                <a:ea typeface="宋体" pitchFamily="2" charset="-122"/>
              </a:rPr>
              <a:t>可声明如下：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>
                <a:solidFill>
                  <a:schemeClr val="hlink"/>
                </a:solidFill>
                <a:ea typeface="宋体" pitchFamily="2" charset="-122"/>
              </a:rPr>
              <a:t>virtual double area()=0;</a:t>
            </a:r>
          </a:p>
        </p:txBody>
      </p:sp>
      <p:sp>
        <p:nvSpPr>
          <p:cNvPr id="43015" name="Rectangle 4"/>
          <p:cNvSpPr>
            <a:spLocks noChangeArrowheads="1"/>
          </p:cNvSpPr>
          <p:nvPr/>
        </p:nvSpPr>
        <p:spPr bwMode="auto">
          <a:xfrm>
            <a:off x="311181" y="44980"/>
            <a:ext cx="4775200" cy="77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i="1">
                <a:solidFill>
                  <a:srgbClr val="FF3300"/>
                </a:solidFill>
                <a:ea typeface="隶书" pitchFamily="49" charset="-122"/>
              </a:rPr>
              <a:t>8.5  </a:t>
            </a:r>
            <a:r>
              <a:rPr lang="zh-CN" altLang="en-US" i="1">
                <a:solidFill>
                  <a:srgbClr val="FF3300"/>
                </a:solidFill>
                <a:ea typeface="隶书" pitchFamily="49" charset="-122"/>
              </a:rPr>
              <a:t>纯虚函数与抽象类</a:t>
            </a:r>
            <a:r>
              <a:rPr lang="zh-CN" altLang="en-US" sz="4400" i="1">
                <a:solidFill>
                  <a:srgbClr val="FF3300"/>
                </a:solidFill>
                <a:ea typeface="隶书" pitchFamily="49" charset="-122"/>
              </a:rPr>
              <a:t> </a:t>
            </a:r>
          </a:p>
        </p:txBody>
      </p:sp>
      <p:sp>
        <p:nvSpPr>
          <p:cNvPr id="43016" name="Line 5"/>
          <p:cNvSpPr>
            <a:spLocks noChangeShapeType="1"/>
          </p:cNvSpPr>
          <p:nvPr/>
        </p:nvSpPr>
        <p:spPr bwMode="auto">
          <a:xfrm>
            <a:off x="562006" y="665693"/>
            <a:ext cx="30480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scene3d>
            <a:camera prst="legacyPerspectiveTopLeft">
              <a:rot lat="0" lon="20519990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59494" name="AutoShape 6"/>
          <p:cNvSpPr>
            <a:spLocks noChangeArrowheads="1"/>
          </p:cNvSpPr>
          <p:nvPr/>
        </p:nvSpPr>
        <p:spPr bwMode="auto">
          <a:xfrm>
            <a:off x="314053" y="3194050"/>
            <a:ext cx="4198938" cy="539750"/>
          </a:xfrm>
          <a:prstGeom prst="wedgeRoundRectCallout">
            <a:avLst>
              <a:gd name="adj1" fmla="val -10000"/>
              <a:gd name="adj2" fmla="val 96472"/>
              <a:gd name="adj3" fmla="val 16667"/>
            </a:avLst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>
                <a:ea typeface="宋体" pitchFamily="2" charset="-122"/>
              </a:rPr>
              <a:t> 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纯虚函数</a:t>
            </a:r>
          </a:p>
        </p:txBody>
      </p:sp>
      <p:sp>
        <p:nvSpPr>
          <p:cNvPr id="959495" name="Rectangle 7"/>
          <p:cNvSpPr>
            <a:spLocks noChangeArrowheads="1"/>
          </p:cNvSpPr>
          <p:nvPr/>
        </p:nvSpPr>
        <p:spPr bwMode="auto">
          <a:xfrm>
            <a:off x="9979312" y="231584"/>
            <a:ext cx="1847850" cy="396875"/>
          </a:xfrm>
          <a:prstGeom prst="rect">
            <a:avLst/>
          </a:prstGeom>
          <a:solidFill>
            <a:srgbClr val="666699"/>
          </a:solidFill>
          <a:ln w="3175">
            <a:noFill/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u="sng" dirty="0">
                <a:solidFill>
                  <a:srgbClr val="FFFF00"/>
                </a:solidFill>
                <a:ea typeface="隶书" pitchFamily="49" charset="-122"/>
              </a:rPr>
              <a:t>多态性</a:t>
            </a:r>
          </a:p>
        </p:txBody>
      </p:sp>
    </p:spTree>
  </p:cSld>
  <p:clrMapOvr>
    <a:masterClrMapping/>
  </p:clrMapOvr>
  <p:transition spd="slow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EC4DF-19A5-4913-95CF-75D4E9C67716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44037" name="Line 2"/>
          <p:cNvSpPr>
            <a:spLocks noChangeShapeType="1"/>
          </p:cNvSpPr>
          <p:nvPr/>
        </p:nvSpPr>
        <p:spPr bwMode="auto">
          <a:xfrm>
            <a:off x="250825" y="590943"/>
            <a:ext cx="30480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scene3d>
            <a:camera prst="legacyPerspectiveTopLeft">
              <a:rot lat="0" lon="20519990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61539" name="Text Box 3"/>
          <p:cNvSpPr txBox="1">
            <a:spLocks noChangeArrowheads="1"/>
          </p:cNvSpPr>
          <p:nvPr/>
        </p:nvSpPr>
        <p:spPr bwMode="auto">
          <a:xfrm>
            <a:off x="335360" y="765176"/>
            <a:ext cx="11449272" cy="5262979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//</a:t>
            </a:r>
            <a:r>
              <a:rPr lang="zh-CN" altLang="en-US" sz="2400" b="0" dirty="0">
                <a:solidFill>
                  <a:schemeClr val="hlink"/>
                </a:solidFill>
                <a:ea typeface="宋体" pitchFamily="2" charset="-122"/>
              </a:rPr>
              <a:t>将基类的虚函数定义为纯虚函数</a:t>
            </a:r>
            <a:r>
              <a:rPr lang="en-US" altLang="zh-CN" sz="2400" dirty="0">
                <a:solidFill>
                  <a:schemeClr val="hlink"/>
                </a:solidFill>
                <a:ea typeface="宋体" pitchFamily="2" charset="-122"/>
              </a:rPr>
              <a:t>virtual double area()=0;</a:t>
            </a:r>
            <a:endParaRPr lang="en-US" altLang="zh-CN" sz="2400" b="0" dirty="0">
              <a:solidFill>
                <a:schemeClr val="hlink"/>
              </a:solidFill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//</a:t>
            </a:r>
            <a:r>
              <a:rPr lang="zh-CN" altLang="en-US" sz="2400" b="0" dirty="0">
                <a:solidFill>
                  <a:schemeClr val="hlink"/>
                </a:solidFill>
                <a:ea typeface="宋体" pitchFamily="2" charset="-122"/>
              </a:rPr>
              <a:t>主函数修改如下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void main()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{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   Circle c1(1,1,10); //</a:t>
            </a:r>
            <a:r>
              <a:rPr lang="zh-CN" altLang="en-US" sz="2400" b="0" dirty="0">
                <a:solidFill>
                  <a:schemeClr val="hlink"/>
                </a:solidFill>
                <a:ea typeface="宋体" pitchFamily="2" charset="-122"/>
              </a:rPr>
              <a:t>声明两个</a:t>
            </a: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Circle </a:t>
            </a:r>
            <a:r>
              <a:rPr lang="zh-CN" altLang="en-US" sz="2400" b="0" dirty="0">
                <a:solidFill>
                  <a:schemeClr val="hlink"/>
                </a:solidFill>
                <a:ea typeface="宋体" pitchFamily="2" charset="-122"/>
              </a:rPr>
              <a:t>类对象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0" dirty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Arc a1(1,1,10,10,20); //</a:t>
            </a:r>
            <a:r>
              <a:rPr lang="zh-CN" altLang="en-US" sz="2400" b="0" dirty="0">
                <a:solidFill>
                  <a:schemeClr val="hlink"/>
                </a:solidFill>
                <a:ea typeface="宋体" pitchFamily="2" charset="-122"/>
              </a:rPr>
              <a:t>声明</a:t>
            </a: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Arc </a:t>
            </a:r>
            <a:r>
              <a:rPr lang="zh-CN" altLang="en-US" sz="2400" b="0" dirty="0">
                <a:solidFill>
                  <a:schemeClr val="hlink"/>
                </a:solidFill>
                <a:ea typeface="宋体" pitchFamily="2" charset="-122"/>
              </a:rPr>
              <a:t>类对象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0" dirty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Point *</a:t>
            </a:r>
            <a:r>
              <a:rPr lang="en-US" altLang="zh-CN" sz="2400" b="0" dirty="0" err="1">
                <a:solidFill>
                  <a:schemeClr val="hlink"/>
                </a:solidFill>
                <a:ea typeface="宋体" pitchFamily="2" charset="-122"/>
              </a:rPr>
              <a:t>pptr</a:t>
            </a: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[3]; //</a:t>
            </a:r>
            <a:r>
              <a:rPr lang="zh-CN" altLang="en-US" sz="2400" b="0" dirty="0">
                <a:solidFill>
                  <a:schemeClr val="hlink"/>
                </a:solidFill>
                <a:ea typeface="宋体" pitchFamily="2" charset="-122"/>
              </a:rPr>
              <a:t>声明基类指针数组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0" dirty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sz="2400" b="0" dirty="0" err="1">
                <a:solidFill>
                  <a:schemeClr val="hlink"/>
                </a:solidFill>
                <a:ea typeface="宋体" pitchFamily="2" charset="-122"/>
              </a:rPr>
              <a:t>pptr</a:t>
            </a: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[1]=&amp;c1; //</a:t>
            </a:r>
            <a:r>
              <a:rPr lang="zh-CN" altLang="en-US" sz="2400" b="0" dirty="0">
                <a:solidFill>
                  <a:schemeClr val="hlink"/>
                </a:solidFill>
                <a:ea typeface="宋体" pitchFamily="2" charset="-122"/>
              </a:rPr>
              <a:t>基类指针指向</a:t>
            </a:r>
            <a:r>
              <a:rPr lang="en-US" altLang="zh-CN" sz="2400" b="0" dirty="0" err="1">
                <a:solidFill>
                  <a:schemeClr val="hlink"/>
                </a:solidFill>
                <a:ea typeface="宋体" pitchFamily="2" charset="-122"/>
              </a:rPr>
              <a:t>Clircle</a:t>
            </a:r>
            <a:r>
              <a:rPr lang="zh-CN" altLang="en-US" sz="2400" b="0" dirty="0">
                <a:solidFill>
                  <a:schemeClr val="hlink"/>
                </a:solidFill>
                <a:ea typeface="宋体" pitchFamily="2" charset="-122"/>
              </a:rPr>
              <a:t>类的对象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0" dirty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sz="2400" b="0" dirty="0" err="1">
                <a:solidFill>
                  <a:schemeClr val="hlink"/>
                </a:solidFill>
                <a:ea typeface="宋体" pitchFamily="2" charset="-122"/>
              </a:rPr>
              <a:t>pptr</a:t>
            </a: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[2]=&amp;a1; //</a:t>
            </a:r>
            <a:r>
              <a:rPr lang="zh-CN" altLang="en-US" sz="2400" b="0" dirty="0">
                <a:solidFill>
                  <a:schemeClr val="hlink"/>
                </a:solidFill>
                <a:ea typeface="宋体" pitchFamily="2" charset="-122"/>
              </a:rPr>
              <a:t>基类指针指向</a:t>
            </a: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Arc</a:t>
            </a:r>
            <a:r>
              <a:rPr lang="zh-CN" altLang="en-US" sz="2400" b="0" dirty="0">
                <a:solidFill>
                  <a:schemeClr val="hlink"/>
                </a:solidFill>
                <a:ea typeface="宋体" pitchFamily="2" charset="-122"/>
              </a:rPr>
              <a:t>类的对象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// </a:t>
            </a:r>
            <a:r>
              <a:rPr lang="zh-CN" altLang="en-US" sz="2400" b="0" dirty="0">
                <a:solidFill>
                  <a:schemeClr val="hlink"/>
                </a:solidFill>
                <a:ea typeface="宋体" pitchFamily="2" charset="-122"/>
              </a:rPr>
              <a:t>基类的指针指向派生类的对象</a:t>
            </a: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, </a:t>
            </a:r>
            <a:r>
              <a:rPr lang="zh-CN" altLang="en-US" sz="2400" b="0" dirty="0">
                <a:solidFill>
                  <a:schemeClr val="hlink"/>
                </a:solidFill>
                <a:ea typeface="宋体" pitchFamily="2" charset="-122"/>
              </a:rPr>
              <a:t>可以获得运行时的多态性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0" dirty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sz="2400" b="0" dirty="0" err="1">
                <a:solidFill>
                  <a:schemeClr val="hlink"/>
                </a:solidFill>
                <a:ea typeface="宋体" pitchFamily="2" charset="-122"/>
              </a:rPr>
              <a:t>cout</a:t>
            </a: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 &lt;&lt; "</a:t>
            </a:r>
            <a:r>
              <a:rPr lang="zh-CN" altLang="en-US" sz="2400" b="0" dirty="0">
                <a:solidFill>
                  <a:schemeClr val="hlink"/>
                </a:solidFill>
                <a:ea typeface="宋体" pitchFamily="2" charset="-122"/>
              </a:rPr>
              <a:t>通过基类的指针实现动态多态</a:t>
            </a: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:\n";    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   for ( int </a:t>
            </a:r>
            <a:r>
              <a:rPr lang="en-US" altLang="zh-CN" sz="2400" b="0" dirty="0" err="1">
                <a:solidFill>
                  <a:schemeClr val="hlink"/>
                </a:solidFill>
                <a:ea typeface="宋体" pitchFamily="2" charset="-122"/>
              </a:rPr>
              <a:t>i</a:t>
            </a: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 = 1; </a:t>
            </a:r>
            <a:r>
              <a:rPr lang="en-US" altLang="zh-CN" sz="2400" b="0" dirty="0" err="1">
                <a:solidFill>
                  <a:schemeClr val="hlink"/>
                </a:solidFill>
                <a:ea typeface="宋体" pitchFamily="2" charset="-122"/>
              </a:rPr>
              <a:t>i</a:t>
            </a: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 &lt; 3; </a:t>
            </a:r>
            <a:r>
              <a:rPr lang="en-US" altLang="zh-CN" sz="2400" b="0" dirty="0" err="1">
                <a:solidFill>
                  <a:schemeClr val="hlink"/>
                </a:solidFill>
                <a:ea typeface="宋体" pitchFamily="2" charset="-122"/>
              </a:rPr>
              <a:t>i</a:t>
            </a: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++ )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     </a:t>
            </a:r>
            <a:r>
              <a:rPr lang="en-US" altLang="zh-CN" sz="2400" b="0" dirty="0" err="1">
                <a:solidFill>
                  <a:schemeClr val="hlink"/>
                </a:solidFill>
                <a:ea typeface="宋体" pitchFamily="2" charset="-122"/>
              </a:rPr>
              <a:t>cout</a:t>
            </a: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&lt;&lt;</a:t>
            </a:r>
            <a:r>
              <a:rPr lang="en-US" altLang="zh-CN" sz="2400" b="0" dirty="0" err="1">
                <a:solidFill>
                  <a:schemeClr val="hlink"/>
                </a:solidFill>
                <a:ea typeface="宋体" pitchFamily="2" charset="-122"/>
              </a:rPr>
              <a:t>pptr</a:t>
            </a: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[</a:t>
            </a:r>
            <a:r>
              <a:rPr lang="en-US" altLang="zh-CN" sz="2400" b="0" dirty="0" err="1">
                <a:solidFill>
                  <a:schemeClr val="hlink"/>
                </a:solidFill>
                <a:ea typeface="宋体" pitchFamily="2" charset="-122"/>
              </a:rPr>
              <a:t>i</a:t>
            </a: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]-&gt;area()&lt;&lt;</a:t>
            </a:r>
            <a:r>
              <a:rPr lang="en-US" altLang="zh-CN" sz="2400" b="0" dirty="0" err="1">
                <a:solidFill>
                  <a:schemeClr val="hlink"/>
                </a:solidFill>
                <a:ea typeface="宋体" pitchFamily="2" charset="-122"/>
              </a:rPr>
              <a:t>endl</a:t>
            </a: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}</a:t>
            </a:r>
          </a:p>
        </p:txBody>
      </p:sp>
      <p:pic>
        <p:nvPicPr>
          <p:cNvPr id="4403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1535" y="4610203"/>
            <a:ext cx="4753097" cy="140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1541" name="Oval 5"/>
          <p:cNvSpPr>
            <a:spLocks noChangeArrowheads="1"/>
          </p:cNvSpPr>
          <p:nvPr/>
        </p:nvSpPr>
        <p:spPr bwMode="auto">
          <a:xfrm>
            <a:off x="8859591" y="143658"/>
            <a:ext cx="3162990" cy="562630"/>
          </a:xfrm>
          <a:prstGeom prst="ellipse">
            <a:avLst/>
          </a:prstGeom>
          <a:solidFill>
            <a:srgbClr val="666699"/>
          </a:solidFill>
          <a:ln w="3175">
            <a:noFill/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zh-CN" altLang="en-US" sz="2000" dirty="0">
                <a:solidFill>
                  <a:srgbClr val="FFFF00"/>
                </a:solidFill>
                <a:ea typeface="隶书" pitchFamily="49" charset="-122"/>
              </a:rPr>
              <a:t>纯虚函数与抽象类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1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75E70-73C3-4EDE-8F93-BCAA8354F028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962562" name="Rectangle 2"/>
          <p:cNvSpPr>
            <a:spLocks noChangeArrowheads="1"/>
          </p:cNvSpPr>
          <p:nvPr/>
        </p:nvSpPr>
        <p:spPr bwMode="auto">
          <a:xfrm>
            <a:off x="345280" y="1375323"/>
            <a:ext cx="11511360" cy="1373187"/>
          </a:xfrm>
          <a:prstGeom prst="rect">
            <a:avLst/>
          </a:prstGeom>
          <a:solidFill>
            <a:srgbClr val="CCFFFF"/>
          </a:solidFill>
          <a:ln w="3175">
            <a:noFill/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b="0" dirty="0">
                <a:solidFill>
                  <a:schemeClr val="hlink"/>
                </a:solidFill>
                <a:ea typeface="仿宋_GB2312" pitchFamily="49" charset="-122"/>
              </a:rPr>
              <a:t>带有纯虚函数的类是抽象类。</a:t>
            </a:r>
            <a:endParaRPr lang="en-US" altLang="zh-CN" sz="2800" b="0" dirty="0">
              <a:solidFill>
                <a:schemeClr val="hlink"/>
              </a:solidFill>
              <a:ea typeface="仿宋_GB2312" pitchFamily="49" charset="-122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b="0" dirty="0">
                <a:solidFill>
                  <a:schemeClr val="hlink"/>
                </a:solidFill>
                <a:ea typeface="仿宋_GB2312" pitchFamily="49" charset="-122"/>
              </a:rPr>
              <a:t>抽象类的主要作用是通过它为一个类族建立一个公共的接口，使得它们能够更有效地发挥多态特性。</a:t>
            </a:r>
          </a:p>
        </p:txBody>
      </p:sp>
      <p:sp>
        <p:nvSpPr>
          <p:cNvPr id="45062" name="Line 3"/>
          <p:cNvSpPr>
            <a:spLocks noChangeShapeType="1"/>
          </p:cNvSpPr>
          <p:nvPr/>
        </p:nvSpPr>
        <p:spPr bwMode="auto">
          <a:xfrm>
            <a:off x="179387" y="1124745"/>
            <a:ext cx="30480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scene3d>
            <a:camera prst="legacyPerspectiveTopLeft">
              <a:rot lat="0" lon="20519990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62564" name="AutoShape 4"/>
          <p:cNvSpPr>
            <a:spLocks noChangeArrowheads="1"/>
          </p:cNvSpPr>
          <p:nvPr/>
        </p:nvSpPr>
        <p:spPr bwMode="auto">
          <a:xfrm>
            <a:off x="250824" y="477045"/>
            <a:ext cx="4198938" cy="539750"/>
          </a:xfrm>
          <a:prstGeom prst="wedgeRoundRectCallout">
            <a:avLst>
              <a:gd name="adj1" fmla="val -5579"/>
              <a:gd name="adj2" fmla="val 63824"/>
              <a:gd name="adj3" fmla="val 16667"/>
            </a:avLst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>
                <a:ea typeface="宋体" pitchFamily="2" charset="-122"/>
              </a:rPr>
              <a:t> 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抽象类</a:t>
            </a:r>
          </a:p>
        </p:txBody>
      </p:sp>
      <p:sp>
        <p:nvSpPr>
          <p:cNvPr id="45064" name="Rectangle 5"/>
          <p:cNvSpPr>
            <a:spLocks noChangeArrowheads="1"/>
          </p:cNvSpPr>
          <p:nvPr/>
        </p:nvSpPr>
        <p:spPr bwMode="auto">
          <a:xfrm>
            <a:off x="345280" y="3294720"/>
            <a:ext cx="11511360" cy="2585323"/>
          </a:xfrm>
          <a:prstGeom prst="rect">
            <a:avLst/>
          </a:prstGeom>
          <a:solidFill>
            <a:srgbClr val="FFCCFF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0" algn="l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zh-CN" altLang="en-US" sz="2600" dirty="0">
                <a:solidFill>
                  <a:srgbClr val="000066"/>
                </a:solidFill>
              </a:rPr>
              <a:t>注意：不能声明抽象类的对象，但是可以声明抽象类的指针和引用。通过指针或引用，就可以指向并访问派生类对象，进而访问派生类的成员。</a:t>
            </a:r>
          </a:p>
          <a:p>
            <a:pPr indent="266700" algn="l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zh-CN" altLang="en-US" sz="2600" dirty="0">
                <a:solidFill>
                  <a:srgbClr val="000066"/>
                </a:solidFill>
              </a:rPr>
              <a:t>如在例</a:t>
            </a:r>
            <a:r>
              <a:rPr lang="en-US" altLang="en-US" dirty="0"/>
              <a:t>ex8-8-2.cpp</a:t>
            </a:r>
            <a:r>
              <a:rPr lang="zh-CN" altLang="en-US" sz="2600" dirty="0">
                <a:solidFill>
                  <a:srgbClr val="000066"/>
                </a:solidFill>
              </a:rPr>
              <a:t>中，不能有如下定义：</a:t>
            </a:r>
          </a:p>
          <a:p>
            <a:pPr indent="266700" algn="l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2600" dirty="0">
                <a:solidFill>
                  <a:srgbClr val="000066"/>
                </a:solidFill>
                <a:ea typeface="宋体" pitchFamily="2" charset="-122"/>
              </a:rPr>
              <a:t>Point p;</a:t>
            </a:r>
          </a:p>
          <a:p>
            <a:pPr indent="266700" algn="l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zh-CN" altLang="en-US" sz="2600" dirty="0">
                <a:solidFill>
                  <a:srgbClr val="000066"/>
                </a:solidFill>
                <a:ea typeface="宋体" pitchFamily="2" charset="-122"/>
              </a:rPr>
              <a:t>编译时提示如下错误：</a:t>
            </a:r>
            <a:r>
              <a:rPr lang="en-US" altLang="zh-CN" sz="2600" dirty="0">
                <a:solidFill>
                  <a:srgbClr val="000066"/>
                </a:solidFill>
                <a:ea typeface="宋体" pitchFamily="2" charset="-122"/>
              </a:rPr>
              <a:t>'Point' : cannot instantiate abstract class due to following members:</a:t>
            </a:r>
          </a:p>
        </p:txBody>
      </p:sp>
      <p:sp>
        <p:nvSpPr>
          <p:cNvPr id="962566" name="Oval 6"/>
          <p:cNvSpPr>
            <a:spLocks noChangeArrowheads="1"/>
          </p:cNvSpPr>
          <p:nvPr/>
        </p:nvSpPr>
        <p:spPr bwMode="auto">
          <a:xfrm>
            <a:off x="9552384" y="261145"/>
            <a:ext cx="2520950" cy="431800"/>
          </a:xfrm>
          <a:prstGeom prst="ellipse">
            <a:avLst/>
          </a:prstGeom>
          <a:solidFill>
            <a:srgbClr val="000066"/>
          </a:solidFill>
          <a:ln w="3175">
            <a:solidFill>
              <a:srgbClr val="FFCCFF"/>
            </a:solidFill>
            <a:round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i="1" dirty="0">
                <a:solidFill>
                  <a:srgbClr val="FFFF00"/>
                </a:solidFill>
                <a:ea typeface="隶书" pitchFamily="49" charset="-122"/>
              </a:rPr>
              <a:t>纯虚函数与抽象类</a:t>
            </a:r>
          </a:p>
        </p:txBody>
      </p:sp>
    </p:spTree>
  </p:cSld>
  <p:clrMapOvr>
    <a:masterClrMapping/>
  </p:clrMapOvr>
  <p:transition spd="slow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6AAE8B-BE9D-4072-B6E7-E98514CBDDD9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4" y="260648"/>
            <a:ext cx="7772400" cy="533400"/>
          </a:xfrm>
        </p:spPr>
        <p:txBody>
          <a:bodyPr anchor="ctr"/>
          <a:lstStyle/>
          <a:p>
            <a:pPr algn="ctr" eaLnBrk="1" hangingPunct="1"/>
            <a:r>
              <a:rPr lang="en-US" altLang="zh-CN" dirty="0"/>
              <a:t>8.5.2</a:t>
            </a:r>
            <a:r>
              <a:rPr lang="zh-CN" altLang="en-US" dirty="0"/>
              <a:t>　抽象类（续）</a:t>
            </a:r>
          </a:p>
        </p:txBody>
      </p:sp>
      <p:sp>
        <p:nvSpPr>
          <p:cNvPr id="60416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343472" y="2061493"/>
            <a:ext cx="9067800" cy="457200"/>
          </a:xfr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dirty="0"/>
              <a:t>例</a:t>
            </a:r>
            <a:r>
              <a:rPr lang="en-US" altLang="zh-CN" dirty="0"/>
              <a:t>8.18</a:t>
            </a:r>
            <a:r>
              <a:rPr lang="zh-CN" altLang="en-US" dirty="0"/>
              <a:t>：计算几种</a:t>
            </a:r>
            <a:r>
              <a:rPr lang="zh-CN" altLang="en-US" dirty="0">
                <a:solidFill>
                  <a:srgbClr val="FF0000"/>
                </a:solidFill>
              </a:rPr>
              <a:t>几何</a:t>
            </a:r>
            <a:r>
              <a:rPr lang="zh-CN" altLang="en-US" dirty="0"/>
              <a:t>图形的面积之和。</a:t>
            </a:r>
          </a:p>
        </p:txBody>
      </p:sp>
      <p:sp>
        <p:nvSpPr>
          <p:cNvPr id="604171" name="Rectangle 11"/>
          <p:cNvSpPr>
            <a:spLocks noChangeArrowheads="1"/>
          </p:cNvSpPr>
          <p:nvPr/>
        </p:nvSpPr>
        <p:spPr bwMode="auto">
          <a:xfrm>
            <a:off x="1343472" y="1340768"/>
            <a:ext cx="906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l" eaLnBrk="1" hangingPunct="1">
              <a:lnSpc>
                <a:spcPct val="100000"/>
              </a:lnSpc>
              <a:buNone/>
            </a:pPr>
            <a:r>
              <a:rPr lang="zh-CN" altLang="en-US" b="0" dirty="0">
                <a:ea typeface="宋体" pitchFamily="2" charset="-122"/>
              </a:rPr>
              <a:t>例</a:t>
            </a:r>
            <a:r>
              <a:rPr lang="en-US" altLang="zh-CN" b="0" dirty="0">
                <a:ea typeface="宋体" pitchFamily="2" charset="-122"/>
              </a:rPr>
              <a:t>8.16</a:t>
            </a:r>
            <a:r>
              <a:rPr lang="zh-CN" altLang="en-US" b="0" dirty="0">
                <a:ea typeface="宋体" pitchFamily="2" charset="-122"/>
              </a:rPr>
              <a:t>：变步长</a:t>
            </a:r>
            <a:r>
              <a:rPr lang="zh-CN" altLang="en-US" b="0" dirty="0">
                <a:solidFill>
                  <a:srgbClr val="FF0000"/>
                </a:solidFill>
                <a:ea typeface="宋体" pitchFamily="2" charset="-122"/>
              </a:rPr>
              <a:t>辛普森</a:t>
            </a:r>
            <a:r>
              <a:rPr lang="zh-CN" altLang="en-US" b="0" dirty="0">
                <a:ea typeface="宋体" pitchFamily="2" charset="-122"/>
              </a:rPr>
              <a:t>计算积分。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4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04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9" grpId="0" build="p" autoUpdateAnimBg="0"/>
      <p:bldP spid="604171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3256F-49CA-40FB-A5FD-C8333C7EB7F0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66638"/>
            <a:ext cx="7772400" cy="533400"/>
          </a:xfrm>
        </p:spPr>
        <p:txBody>
          <a:bodyPr anchor="ctr"/>
          <a:lstStyle/>
          <a:p>
            <a:pPr algn="ctr" eaLnBrk="1" hangingPunct="1"/>
            <a:r>
              <a:rPr lang="en-US" altLang="zh-CN" dirty="0"/>
              <a:t>8.5</a:t>
            </a:r>
            <a:r>
              <a:rPr lang="zh-CN" altLang="en-US" dirty="0"/>
              <a:t>　虚析构函数</a:t>
            </a:r>
          </a:p>
        </p:txBody>
      </p:sp>
      <p:sp>
        <p:nvSpPr>
          <p:cNvPr id="287749" name="Rectangle 5"/>
          <p:cNvSpPr>
            <a:spLocks noChangeArrowheads="1"/>
          </p:cNvSpPr>
          <p:nvPr/>
        </p:nvSpPr>
        <p:spPr bwMode="auto">
          <a:xfrm>
            <a:off x="1271464" y="1196752"/>
            <a:ext cx="906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l" eaLnBrk="1" hangingPunct="1">
              <a:lnSpc>
                <a:spcPct val="100000"/>
              </a:lnSpc>
            </a:pPr>
            <a:r>
              <a:rPr lang="zh-CN" altLang="en-US" b="0" dirty="0">
                <a:ea typeface="宋体" pitchFamily="2" charset="-122"/>
              </a:rPr>
              <a:t>虚析构函数</a:t>
            </a:r>
          </a:p>
        </p:txBody>
      </p:sp>
      <p:sp>
        <p:nvSpPr>
          <p:cNvPr id="287750" name="Rectangle 6"/>
          <p:cNvSpPr>
            <a:spLocks noChangeArrowheads="1"/>
          </p:cNvSpPr>
          <p:nvPr/>
        </p:nvSpPr>
        <p:spPr bwMode="auto">
          <a:xfrm>
            <a:off x="1271464" y="1806352"/>
            <a:ext cx="9067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lnSpc>
                <a:spcPct val="100000"/>
              </a:lnSpc>
              <a:buFont typeface="Monotype Sorts" pitchFamily="2" charset="2"/>
              <a:buNone/>
            </a:pPr>
            <a:r>
              <a:rPr lang="zh-CN" altLang="en-US" b="0" dirty="0">
                <a:ea typeface="宋体" pitchFamily="2" charset="-122"/>
              </a:rPr>
              <a:t>　　在</a:t>
            </a:r>
            <a:r>
              <a:rPr lang="zh-CN" altLang="en-US" b="0" dirty="0">
                <a:solidFill>
                  <a:srgbClr val="B6042A"/>
                </a:solidFill>
                <a:ea typeface="宋体" pitchFamily="2" charset="-122"/>
              </a:rPr>
              <a:t>析构函数前</a:t>
            </a:r>
            <a:r>
              <a:rPr lang="zh-CN" altLang="en-US" b="0" dirty="0">
                <a:ea typeface="宋体" pitchFamily="2" charset="-122"/>
              </a:rPr>
              <a:t>加关键字</a:t>
            </a:r>
            <a:r>
              <a:rPr lang="en-US" altLang="zh-CN" b="0" dirty="0">
                <a:solidFill>
                  <a:srgbClr val="B6042A"/>
                </a:solidFill>
                <a:ea typeface="宋体" pitchFamily="2" charset="-122"/>
              </a:rPr>
              <a:t>virtual</a:t>
            </a:r>
            <a:r>
              <a:rPr lang="zh-CN" altLang="zh-CN" b="0" dirty="0">
                <a:ea typeface="宋体" pitchFamily="2" charset="-122"/>
              </a:rPr>
              <a:t>进行说明，则该析构函数称为虚析构函数；</a:t>
            </a:r>
            <a:endParaRPr lang="zh-CN" altLang="en-US" b="0" dirty="0">
              <a:ea typeface="宋体" pitchFamily="2" charset="-122"/>
            </a:endParaRPr>
          </a:p>
        </p:txBody>
      </p:sp>
      <p:sp>
        <p:nvSpPr>
          <p:cNvPr id="287751" name="Rectangle 7"/>
          <p:cNvSpPr>
            <a:spLocks noChangeArrowheads="1"/>
          </p:cNvSpPr>
          <p:nvPr/>
        </p:nvSpPr>
        <p:spPr bwMode="auto">
          <a:xfrm>
            <a:off x="1271464" y="3025552"/>
            <a:ext cx="906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l" eaLnBrk="1" hangingPunct="1">
              <a:lnSpc>
                <a:spcPct val="100000"/>
              </a:lnSpc>
            </a:pPr>
            <a:r>
              <a:rPr lang="zh-CN" altLang="en-US" b="0" dirty="0">
                <a:ea typeface="宋体" pitchFamily="2" charset="-122"/>
              </a:rPr>
              <a:t>格式：</a:t>
            </a:r>
          </a:p>
        </p:txBody>
      </p:sp>
      <p:sp>
        <p:nvSpPr>
          <p:cNvPr id="287752" name="Rectangle 8"/>
          <p:cNvSpPr>
            <a:spLocks noChangeArrowheads="1"/>
          </p:cNvSpPr>
          <p:nvPr/>
        </p:nvSpPr>
        <p:spPr bwMode="auto">
          <a:xfrm>
            <a:off x="1347664" y="3558952"/>
            <a:ext cx="8763000" cy="2514600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lnSpc>
                <a:spcPct val="100000"/>
              </a:lnSpc>
              <a:buFont typeface="Monotype Sorts" pitchFamily="2" charset="2"/>
              <a:buNone/>
            </a:pPr>
            <a:r>
              <a:rPr lang="zh-CN" altLang="en-US" b="0" dirty="0">
                <a:solidFill>
                  <a:srgbClr val="003399"/>
                </a:solidFill>
                <a:latin typeface="楷体_GB2312" pitchFamily="49" charset="-122"/>
              </a:rPr>
              <a:t>　</a:t>
            </a:r>
            <a:r>
              <a:rPr lang="en-US" altLang="zh-CN" b="0" dirty="0">
                <a:solidFill>
                  <a:srgbClr val="003399"/>
                </a:solidFill>
              </a:rPr>
              <a:t>class B</a:t>
            </a:r>
            <a:endParaRPr lang="en-US" altLang="zh-CN" b="0" dirty="0">
              <a:solidFill>
                <a:srgbClr val="003399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zh-CN" altLang="en-US" b="0" dirty="0">
                <a:solidFill>
                  <a:srgbClr val="003399"/>
                </a:solidFill>
                <a:latin typeface="楷体_GB2312" pitchFamily="49" charset="-122"/>
              </a:rPr>
              <a:t>　</a:t>
            </a:r>
            <a:r>
              <a:rPr lang="en-US" altLang="zh-CN" b="0" dirty="0">
                <a:solidFill>
                  <a:srgbClr val="003399"/>
                </a:solidFill>
              </a:rPr>
              <a:t>{</a:t>
            </a:r>
          </a:p>
          <a:p>
            <a:pPr algn="l"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zh-CN" altLang="en-US" b="0" dirty="0">
                <a:solidFill>
                  <a:srgbClr val="003399"/>
                </a:solidFill>
              </a:rPr>
              <a:t>　</a:t>
            </a:r>
            <a:r>
              <a:rPr lang="en-US" altLang="zh-CN" b="0" dirty="0">
                <a:solidFill>
                  <a:srgbClr val="003399"/>
                </a:solidFill>
              </a:rPr>
              <a:t>public:</a:t>
            </a:r>
          </a:p>
          <a:p>
            <a:pPr algn="l"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zh-CN" altLang="en-US" b="0" dirty="0">
                <a:solidFill>
                  <a:srgbClr val="003399"/>
                </a:solidFill>
              </a:rPr>
              <a:t>　　</a:t>
            </a:r>
            <a:r>
              <a:rPr lang="en-US" altLang="zh-CN" b="0" dirty="0">
                <a:solidFill>
                  <a:srgbClr val="FF0000"/>
                </a:solidFill>
              </a:rPr>
              <a:t>virtual</a:t>
            </a:r>
            <a:r>
              <a:rPr lang="en-US" altLang="zh-CN" b="0" dirty="0">
                <a:solidFill>
                  <a:srgbClr val="003399"/>
                </a:solidFill>
              </a:rPr>
              <a:t> </a:t>
            </a:r>
            <a:r>
              <a:rPr lang="en-US" altLang="zh-CN" b="0" dirty="0">
                <a:solidFill>
                  <a:srgbClr val="FF0000"/>
                </a:solidFill>
              </a:rPr>
              <a:t>~B();</a:t>
            </a:r>
            <a:endParaRPr lang="en-US" altLang="zh-CN" b="0" dirty="0">
              <a:solidFill>
                <a:srgbClr val="003399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zh-CN" altLang="en-US" b="0" dirty="0">
                <a:solidFill>
                  <a:srgbClr val="003399"/>
                </a:solidFill>
              </a:rPr>
              <a:t>　　　</a:t>
            </a:r>
            <a:r>
              <a:rPr lang="en-US" altLang="zh-CN" b="0" dirty="0">
                <a:solidFill>
                  <a:srgbClr val="003399"/>
                </a:solidFill>
              </a:rPr>
              <a:t>…...</a:t>
            </a:r>
          </a:p>
          <a:p>
            <a:pPr algn="l"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zh-CN" altLang="en-US" b="0" dirty="0">
                <a:solidFill>
                  <a:srgbClr val="003399"/>
                </a:solidFill>
              </a:rPr>
              <a:t>　</a:t>
            </a:r>
            <a:r>
              <a:rPr lang="en-US" altLang="zh-CN" b="0" dirty="0">
                <a:solidFill>
                  <a:srgbClr val="003399"/>
                </a:solidFill>
              </a:rPr>
              <a:t>}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28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9" grpId="0" autoUpdateAnimBg="0"/>
      <p:bldP spid="287750" grpId="0" autoUpdateAnimBg="0"/>
      <p:bldP spid="287751" grpId="0" autoUpdateAnimBg="0"/>
      <p:bldP spid="287752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9ACBBD-21DD-4CD9-8C45-866C256876A0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 anchor="ctr"/>
          <a:lstStyle/>
          <a:p>
            <a:pPr algn="ctr" eaLnBrk="1" hangingPunct="1"/>
            <a:r>
              <a:rPr lang="en-US" altLang="zh-CN" dirty="0"/>
              <a:t>8.5</a:t>
            </a:r>
            <a:r>
              <a:rPr lang="zh-CN" altLang="en-US" dirty="0"/>
              <a:t>　虚析构函数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613380" name="Rectangle 4"/>
          <p:cNvSpPr>
            <a:spLocks noChangeArrowheads="1"/>
          </p:cNvSpPr>
          <p:nvPr/>
        </p:nvSpPr>
        <p:spPr bwMode="auto">
          <a:xfrm>
            <a:off x="1572863" y="1062608"/>
            <a:ext cx="9067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l" eaLnBrk="1" hangingPunct="1">
              <a:lnSpc>
                <a:spcPct val="100000"/>
              </a:lnSpc>
            </a:pPr>
            <a:r>
              <a:rPr lang="zh-CN" altLang="en-US" b="0" dirty="0">
                <a:solidFill>
                  <a:schemeClr val="hlink"/>
                </a:solidFill>
                <a:ea typeface="宋体" pitchFamily="2" charset="-122"/>
              </a:rPr>
              <a:t>如果一个类的析构函数被说明为虚析构函数，则它的派生类中的析构函数也是虚析构函数，不管它是否使用了关键字</a:t>
            </a:r>
            <a:r>
              <a:rPr lang="en-US" altLang="zh-CN" b="0" dirty="0">
                <a:solidFill>
                  <a:schemeClr val="hlink"/>
                </a:solidFill>
                <a:ea typeface="宋体" pitchFamily="2" charset="-122"/>
              </a:rPr>
              <a:t>virtual</a:t>
            </a:r>
            <a:r>
              <a:rPr lang="zh-CN" altLang="zh-CN" b="0" dirty="0">
                <a:solidFill>
                  <a:schemeClr val="hlink"/>
                </a:solidFill>
                <a:ea typeface="宋体" pitchFamily="2" charset="-122"/>
              </a:rPr>
              <a:t>进行说明；</a:t>
            </a:r>
            <a:endParaRPr lang="zh-CN" altLang="en-US" b="0" dirty="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613382" name="Rectangle 6"/>
          <p:cNvSpPr>
            <a:spLocks noChangeArrowheads="1"/>
          </p:cNvSpPr>
          <p:nvPr/>
        </p:nvSpPr>
        <p:spPr bwMode="auto">
          <a:xfrm>
            <a:off x="1572863" y="2891408"/>
            <a:ext cx="906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l" eaLnBrk="1" hangingPunct="1">
              <a:lnSpc>
                <a:spcPct val="100000"/>
              </a:lnSpc>
            </a:pPr>
            <a:r>
              <a:rPr lang="zh-CN" altLang="en-US" b="0">
                <a:solidFill>
                  <a:srgbClr val="B6042A"/>
                </a:solidFill>
                <a:ea typeface="宋体" pitchFamily="2" charset="-122"/>
              </a:rPr>
              <a:t>目的</a:t>
            </a:r>
            <a:r>
              <a:rPr lang="zh-CN" altLang="en-US" b="0">
                <a:ea typeface="宋体" pitchFamily="2" charset="-122"/>
              </a:rPr>
              <a:t>：</a:t>
            </a:r>
          </a:p>
        </p:txBody>
      </p:sp>
      <p:sp>
        <p:nvSpPr>
          <p:cNvPr id="613384" name="Rectangle 8"/>
          <p:cNvSpPr>
            <a:spLocks noChangeArrowheads="1"/>
          </p:cNvSpPr>
          <p:nvPr/>
        </p:nvSpPr>
        <p:spPr bwMode="auto">
          <a:xfrm>
            <a:off x="1572863" y="3501008"/>
            <a:ext cx="9067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lnSpc>
                <a:spcPct val="100000"/>
              </a:lnSpc>
              <a:buFont typeface="Monotype Sorts" pitchFamily="2" charset="2"/>
              <a:buNone/>
            </a:pPr>
            <a:r>
              <a:rPr lang="zh-CN" altLang="en-US" b="0">
                <a:solidFill>
                  <a:schemeClr val="hlink"/>
                </a:solidFill>
                <a:ea typeface="宋体" pitchFamily="2" charset="-122"/>
              </a:rPr>
              <a:t>　　使用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delete</a:t>
            </a:r>
            <a:r>
              <a:rPr lang="zh-CN" altLang="zh-CN" b="0">
                <a:solidFill>
                  <a:schemeClr val="hlink"/>
                </a:solidFill>
                <a:ea typeface="宋体" pitchFamily="2" charset="-122"/>
              </a:rPr>
              <a:t>运算符删除一个对象时，能保证析构函数被正确地执行；</a:t>
            </a:r>
            <a:endParaRPr lang="zh-CN" altLang="en-US" b="0">
              <a:solidFill>
                <a:schemeClr val="hlink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3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3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80" grpId="0" autoUpdateAnimBg="0"/>
      <p:bldP spid="613382" grpId="0" autoUpdateAnimBg="0"/>
      <p:bldP spid="613384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C0E615-6882-49C2-95C5-2B954842AAA7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08264"/>
            <a:ext cx="7772400" cy="533400"/>
          </a:xfrm>
        </p:spPr>
        <p:txBody>
          <a:bodyPr anchor="ctr"/>
          <a:lstStyle/>
          <a:p>
            <a:pPr algn="ctr" eaLnBrk="1" hangingPunct="1"/>
            <a:r>
              <a:rPr lang="en-US" altLang="zh-CN" dirty="0"/>
              <a:t>8.5</a:t>
            </a:r>
            <a:r>
              <a:rPr lang="zh-CN" altLang="en-US" dirty="0"/>
              <a:t>　虚析构函数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6144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88944" y="733623"/>
            <a:ext cx="9067800" cy="457200"/>
          </a:xfr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dirty="0"/>
              <a:t>例</a:t>
            </a:r>
            <a:r>
              <a:rPr lang="en-US" altLang="zh-CN" dirty="0"/>
              <a:t>8.17</a:t>
            </a:r>
            <a:r>
              <a:rPr lang="zh-CN" altLang="en-US" dirty="0"/>
              <a:t>：分析下列程序的输出结果。</a:t>
            </a:r>
          </a:p>
        </p:txBody>
      </p:sp>
      <p:sp>
        <p:nvSpPr>
          <p:cNvPr id="614408" name="Text Box 8"/>
          <p:cNvSpPr txBox="1">
            <a:spLocks noChangeArrowheads="1"/>
          </p:cNvSpPr>
          <p:nvPr/>
        </p:nvSpPr>
        <p:spPr bwMode="auto">
          <a:xfrm>
            <a:off x="1158280" y="1289204"/>
            <a:ext cx="8839200" cy="5147545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lIns="0" tIns="72000" rIns="0" bIns="72000" anchor="ctr">
            <a:spAutoFit/>
          </a:bodyPr>
          <a:lstStyle/>
          <a:p>
            <a:pPr algn="l" eaLnBrk="1" hangingPunct="1">
              <a:lnSpc>
                <a:spcPct val="7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#include &lt;</a:t>
            </a:r>
            <a:r>
              <a:rPr lang="en-US" altLang="zh-CN" b="0" dirty="0" err="1">
                <a:solidFill>
                  <a:schemeClr val="tx2"/>
                </a:solidFill>
              </a:rPr>
              <a:t>iostream.h</a:t>
            </a:r>
            <a:r>
              <a:rPr lang="en-US" altLang="zh-CN" b="0" dirty="0">
                <a:solidFill>
                  <a:schemeClr val="tx2"/>
                </a:solidFill>
              </a:rPr>
              <a:t>&gt;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class A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{public: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</a:t>
            </a:r>
            <a:r>
              <a:rPr lang="en-US" altLang="zh-CN" b="0" dirty="0">
                <a:solidFill>
                  <a:srgbClr val="FF0000"/>
                </a:solidFill>
              </a:rPr>
              <a:t>virtual</a:t>
            </a:r>
            <a:r>
              <a:rPr lang="en-US" altLang="zh-CN" b="0" dirty="0">
                <a:solidFill>
                  <a:schemeClr val="tx2"/>
                </a:solidFill>
              </a:rPr>
              <a:t> </a:t>
            </a:r>
            <a:r>
              <a:rPr lang="en-US" altLang="zh-CN" b="0" dirty="0">
                <a:solidFill>
                  <a:srgbClr val="FF0000"/>
                </a:solidFill>
              </a:rPr>
              <a:t>~A() </a:t>
            </a:r>
            <a:r>
              <a:rPr lang="en-US" altLang="zh-CN" b="0" dirty="0">
                <a:solidFill>
                  <a:schemeClr val="tx2"/>
                </a:solidFill>
              </a:rPr>
              <a:t>{</a:t>
            </a:r>
            <a:r>
              <a:rPr lang="en-US" altLang="zh-CN" b="0" dirty="0" err="1">
                <a:solidFill>
                  <a:schemeClr val="tx2"/>
                </a:solidFill>
              </a:rPr>
              <a:t>cout</a:t>
            </a:r>
            <a:r>
              <a:rPr lang="en-US" altLang="zh-CN" b="0" dirty="0">
                <a:solidFill>
                  <a:schemeClr val="tx2"/>
                </a:solidFill>
              </a:rPr>
              <a:t>&lt;&lt;"A::~A() called. "&lt;&lt;</a:t>
            </a:r>
            <a:r>
              <a:rPr lang="en-US" altLang="zh-CN" b="0" dirty="0" err="1">
                <a:solidFill>
                  <a:schemeClr val="tx2"/>
                </a:solidFill>
              </a:rPr>
              <a:t>endl</a:t>
            </a:r>
            <a:r>
              <a:rPr lang="en-US" altLang="zh-CN" b="0" dirty="0">
                <a:solidFill>
                  <a:schemeClr val="tx2"/>
                </a:solidFill>
              </a:rPr>
              <a:t>;}</a:t>
            </a:r>
            <a:endParaRPr lang="en-US" altLang="zh-CN" b="0" dirty="0">
              <a:solidFill>
                <a:srgbClr val="FF0000"/>
              </a:solidFill>
            </a:endParaRP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};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class B:</a:t>
            </a:r>
            <a:r>
              <a:rPr lang="en-US" altLang="zh-CN" b="0" dirty="0">
                <a:solidFill>
                  <a:srgbClr val="FF0000"/>
                </a:solidFill>
              </a:rPr>
              <a:t>public A</a:t>
            </a:r>
            <a:endParaRPr lang="en-US" altLang="zh-CN" b="0" dirty="0">
              <a:solidFill>
                <a:schemeClr val="tx2"/>
              </a:solidFill>
            </a:endParaRP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{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public: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B(int </a:t>
            </a:r>
            <a:r>
              <a:rPr lang="en-US" altLang="zh-CN" b="0" dirty="0" err="1">
                <a:solidFill>
                  <a:schemeClr val="tx2"/>
                </a:solidFill>
              </a:rPr>
              <a:t>i</a:t>
            </a:r>
            <a:r>
              <a:rPr lang="en-US" altLang="zh-CN" b="0" dirty="0">
                <a:solidFill>
                  <a:schemeClr val="tx2"/>
                </a:solidFill>
              </a:rPr>
              <a:t>) {</a:t>
            </a:r>
            <a:r>
              <a:rPr lang="en-US" altLang="zh-CN" b="0" dirty="0" err="1">
                <a:solidFill>
                  <a:schemeClr val="tx2"/>
                </a:solidFill>
              </a:rPr>
              <a:t>buf</a:t>
            </a:r>
            <a:r>
              <a:rPr lang="en-US" altLang="zh-CN" b="0" dirty="0">
                <a:solidFill>
                  <a:schemeClr val="tx2"/>
                </a:solidFill>
              </a:rPr>
              <a:t>=new char[</a:t>
            </a:r>
            <a:r>
              <a:rPr lang="en-US" altLang="zh-CN" b="0" dirty="0" err="1">
                <a:solidFill>
                  <a:schemeClr val="tx2"/>
                </a:solidFill>
              </a:rPr>
              <a:t>i</a:t>
            </a:r>
            <a:r>
              <a:rPr lang="en-US" altLang="zh-CN" b="0" dirty="0">
                <a:solidFill>
                  <a:schemeClr val="tx2"/>
                </a:solidFill>
              </a:rPr>
              <a:t>];}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</a:t>
            </a:r>
            <a:r>
              <a:rPr lang="en-US" altLang="zh-CN" b="0" dirty="0">
                <a:solidFill>
                  <a:srgbClr val="FF0000"/>
                </a:solidFill>
              </a:rPr>
              <a:t>virtual ~B()</a:t>
            </a:r>
            <a:endParaRPr lang="en-US" altLang="zh-CN" b="0" dirty="0">
              <a:solidFill>
                <a:schemeClr val="tx2"/>
              </a:solidFill>
            </a:endParaRP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{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    delete </a:t>
            </a:r>
            <a:r>
              <a:rPr lang="en-US" altLang="zh-CN" b="0" dirty="0" err="1">
                <a:solidFill>
                  <a:schemeClr val="tx2"/>
                </a:solidFill>
              </a:rPr>
              <a:t>buf</a:t>
            </a:r>
            <a:r>
              <a:rPr lang="en-US" altLang="zh-CN" b="0" dirty="0">
                <a:solidFill>
                  <a:schemeClr val="tx2"/>
                </a:solidFill>
              </a:rPr>
              <a:t>;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7" grpId="0" build="p" autoUpdateAnimBg="0"/>
      <p:bldP spid="614408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32313F-E5EE-4707-9CAA-2BE168CCBCFF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64160"/>
            <a:ext cx="7772400" cy="533400"/>
          </a:xfrm>
        </p:spPr>
        <p:txBody>
          <a:bodyPr anchor="ctr"/>
          <a:lstStyle/>
          <a:p>
            <a:pPr algn="ctr" eaLnBrk="1" hangingPunct="1"/>
            <a:r>
              <a:rPr lang="en-US" altLang="zh-CN" dirty="0"/>
              <a:t>8.5</a:t>
            </a:r>
            <a:r>
              <a:rPr lang="zh-CN" altLang="en-US" dirty="0"/>
              <a:t>　虚析构函数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615429" name="Text Box 5"/>
          <p:cNvSpPr txBox="1">
            <a:spLocks noChangeArrowheads="1"/>
          </p:cNvSpPr>
          <p:nvPr/>
        </p:nvSpPr>
        <p:spPr bwMode="auto">
          <a:xfrm>
            <a:off x="1271464" y="1027719"/>
            <a:ext cx="9865096" cy="5566121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 lIns="0" tIns="72000" rIns="0" bIns="72000" anchor="ctr">
            <a:spAutoFit/>
          </a:bodyPr>
          <a:lstStyle/>
          <a:p>
            <a:pPr algn="l" eaLnBrk="1" hangingPunct="1">
              <a:lnSpc>
                <a:spcPct val="7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    </a:t>
            </a:r>
            <a:r>
              <a:rPr lang="en-US" altLang="zh-CN" b="0" dirty="0" err="1">
                <a:solidFill>
                  <a:schemeClr val="tx2"/>
                </a:solidFill>
              </a:rPr>
              <a:t>cout</a:t>
            </a:r>
            <a:r>
              <a:rPr lang="en-US" altLang="zh-CN" b="0" dirty="0">
                <a:solidFill>
                  <a:schemeClr val="tx2"/>
                </a:solidFill>
              </a:rPr>
              <a:t>&lt;&lt;"B::~B() called. "&lt;&lt;</a:t>
            </a:r>
            <a:r>
              <a:rPr lang="en-US" altLang="zh-CN" b="0" dirty="0" err="1">
                <a:solidFill>
                  <a:schemeClr val="tx2"/>
                </a:solidFill>
              </a:rPr>
              <a:t>endl</a:t>
            </a:r>
            <a:r>
              <a:rPr lang="en-US" altLang="zh-CN" b="0" dirty="0">
                <a:solidFill>
                  <a:schemeClr val="tx2"/>
                </a:solidFill>
              </a:rPr>
              <a:t>;    }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private: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char *</a:t>
            </a:r>
            <a:r>
              <a:rPr lang="en-US" altLang="zh-CN" b="0" dirty="0" err="1">
                <a:solidFill>
                  <a:schemeClr val="tx2"/>
                </a:solidFill>
              </a:rPr>
              <a:t>buf</a:t>
            </a:r>
            <a:r>
              <a:rPr lang="en-US" altLang="zh-CN" b="0" dirty="0">
                <a:solidFill>
                  <a:schemeClr val="tx2"/>
                </a:solidFill>
              </a:rPr>
              <a:t>;</a:t>
            </a:r>
            <a:endParaRPr lang="en-US" altLang="zh-CN" b="0" dirty="0">
              <a:solidFill>
                <a:srgbClr val="FF0000"/>
              </a:solidFill>
            </a:endParaRP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};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void fun(</a:t>
            </a:r>
            <a:r>
              <a:rPr lang="en-US" altLang="zh-CN" b="0" dirty="0">
                <a:solidFill>
                  <a:srgbClr val="FF0000"/>
                </a:solidFill>
              </a:rPr>
              <a:t>A *a</a:t>
            </a:r>
            <a:r>
              <a:rPr lang="en-US" altLang="zh-CN" b="0" dirty="0">
                <a:solidFill>
                  <a:schemeClr val="tx2"/>
                </a:solidFill>
              </a:rPr>
              <a:t>)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{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delete a;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}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void main()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{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A *a=new B(15);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fun(a);</a:t>
            </a:r>
          </a:p>
          <a:p>
            <a:pPr algn="l" eaLnBrk="1" hangingPunct="1">
              <a:lnSpc>
                <a:spcPct val="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15431" name="Text Box 7"/>
          <p:cNvSpPr txBox="1">
            <a:spLocks noChangeArrowheads="1"/>
          </p:cNvSpPr>
          <p:nvPr/>
        </p:nvSpPr>
        <p:spPr bwMode="auto">
          <a:xfrm>
            <a:off x="5943600" y="2255515"/>
            <a:ext cx="4343400" cy="1473847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lIns="0" tIns="72000" rIns="0" bIns="72000" anchor="ctr">
            <a:spAutoFit/>
          </a:bodyPr>
          <a:lstStyle/>
          <a:p>
            <a:pPr algn="l" eaLnBrk="1" hangingPunct="1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b="0">
                <a:solidFill>
                  <a:srgbClr val="003399"/>
                </a:solidFill>
              </a:rPr>
              <a:t>输出：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b="0">
                <a:solidFill>
                  <a:srgbClr val="003399"/>
                </a:solidFill>
              </a:rPr>
              <a:t>　　  </a:t>
            </a:r>
            <a:r>
              <a:rPr lang="en-US" altLang="zh-CN" b="0">
                <a:solidFill>
                  <a:srgbClr val="003399"/>
                </a:solidFill>
              </a:rPr>
              <a:t>B::~B() called.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b="0">
                <a:solidFill>
                  <a:srgbClr val="003399"/>
                </a:solidFill>
              </a:rPr>
              <a:t>　　  </a:t>
            </a:r>
            <a:r>
              <a:rPr lang="en-US" altLang="zh-CN" b="0">
                <a:solidFill>
                  <a:srgbClr val="003399"/>
                </a:solidFill>
              </a:rPr>
              <a:t>A::~A() called.</a:t>
            </a:r>
          </a:p>
        </p:txBody>
      </p:sp>
      <p:sp>
        <p:nvSpPr>
          <p:cNvPr id="615432" name="AutoShape 8"/>
          <p:cNvSpPr>
            <a:spLocks noChangeArrowheads="1"/>
          </p:cNvSpPr>
          <p:nvPr/>
        </p:nvSpPr>
        <p:spPr bwMode="auto">
          <a:xfrm>
            <a:off x="5791200" y="4495800"/>
            <a:ext cx="4495800" cy="1524000"/>
          </a:xfrm>
          <a:prstGeom prst="wedgeRoundRectCallout">
            <a:avLst>
              <a:gd name="adj1" fmla="val -778"/>
              <a:gd name="adj2" fmla="val -101148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="ctr"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b="0">
                <a:solidFill>
                  <a:srgbClr val="B6042A"/>
                </a:solidFill>
              </a:rPr>
              <a:t>进行动态束定，调用</a:t>
            </a:r>
            <a:r>
              <a:rPr lang="en-US" altLang="zh-CN" sz="2800" b="0">
                <a:solidFill>
                  <a:srgbClr val="B6042A"/>
                </a:solidFill>
              </a:rPr>
              <a:t>B</a:t>
            </a:r>
            <a:r>
              <a:rPr lang="zh-CN" altLang="zh-CN" sz="2800" b="0">
                <a:solidFill>
                  <a:srgbClr val="B6042A"/>
                </a:solidFill>
              </a:rPr>
              <a:t>的析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zh-CN" sz="2800" b="0">
                <a:solidFill>
                  <a:srgbClr val="B6042A"/>
                </a:solidFill>
              </a:rPr>
              <a:t>构函数，而</a:t>
            </a:r>
            <a:r>
              <a:rPr lang="en-US" altLang="zh-CN" sz="2800" b="0">
                <a:solidFill>
                  <a:srgbClr val="B6042A"/>
                </a:solidFill>
              </a:rPr>
              <a:t>B</a:t>
            </a:r>
            <a:r>
              <a:rPr lang="zh-CN" altLang="zh-CN" sz="2800" b="0">
                <a:solidFill>
                  <a:srgbClr val="B6042A"/>
                </a:solidFill>
              </a:rPr>
              <a:t>是</a:t>
            </a:r>
            <a:r>
              <a:rPr lang="en-US" altLang="zh-CN" sz="2800" b="0">
                <a:solidFill>
                  <a:srgbClr val="B6042A"/>
                </a:solidFill>
              </a:rPr>
              <a:t>A</a:t>
            </a:r>
            <a:r>
              <a:rPr lang="zh-CN" altLang="zh-CN" sz="2800" b="0">
                <a:solidFill>
                  <a:srgbClr val="B6042A"/>
                </a:solidFill>
              </a:rPr>
              <a:t>的派生类，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zh-CN" sz="2800" b="0">
                <a:solidFill>
                  <a:srgbClr val="B6042A"/>
                </a:solidFill>
              </a:rPr>
              <a:t>进一步调用</a:t>
            </a:r>
            <a:r>
              <a:rPr lang="en-US" altLang="zh-CN" sz="2800" b="0">
                <a:solidFill>
                  <a:srgbClr val="B6042A"/>
                </a:solidFill>
              </a:rPr>
              <a:t>A</a:t>
            </a:r>
            <a:r>
              <a:rPr lang="zh-CN" altLang="zh-CN" sz="2800" b="0">
                <a:solidFill>
                  <a:srgbClr val="B6042A"/>
                </a:solidFill>
              </a:rPr>
              <a:t>的析构函数；</a:t>
            </a:r>
            <a:endParaRPr lang="zh-CN" altLang="en-US">
              <a:solidFill>
                <a:srgbClr val="B6042A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9" grpId="0" animBg="1" autoUpdateAnimBg="0"/>
      <p:bldP spid="615431" grpId="0" animBg="1" autoUpdateAnimBg="0"/>
      <p:bldP spid="615432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EA766B-81FB-4B72-ADE8-077B6BB04DFE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159661"/>
            <a:ext cx="7772400" cy="533400"/>
          </a:xfrm>
        </p:spPr>
        <p:txBody>
          <a:bodyPr anchor="ctr"/>
          <a:lstStyle/>
          <a:p>
            <a:pPr algn="ctr" eaLnBrk="1" hangingPunct="1"/>
            <a:r>
              <a:rPr lang="en-US" altLang="zh-CN" dirty="0"/>
              <a:t>8.5</a:t>
            </a:r>
            <a:r>
              <a:rPr lang="zh-CN" altLang="en-US" dirty="0"/>
              <a:t>　虚析构函数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616455" name="Rectangle 7"/>
          <p:cNvSpPr>
            <a:spLocks noChangeArrowheads="1"/>
          </p:cNvSpPr>
          <p:nvPr/>
        </p:nvSpPr>
        <p:spPr bwMode="auto">
          <a:xfrm>
            <a:off x="983432" y="762000"/>
            <a:ext cx="1029714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lnSpc>
                <a:spcPct val="100000"/>
              </a:lnSpc>
              <a:buFont typeface="Monotype Sorts" pitchFamily="2" charset="2"/>
              <a:buNone/>
            </a:pPr>
            <a:r>
              <a:rPr lang="zh-CN" altLang="en-US" b="0" dirty="0">
                <a:ea typeface="宋体" pitchFamily="2" charset="-122"/>
              </a:rPr>
              <a:t>问：若类</a:t>
            </a:r>
            <a:r>
              <a:rPr lang="en-US" altLang="zh-CN" b="0" dirty="0">
                <a:ea typeface="宋体" pitchFamily="2" charset="-122"/>
              </a:rPr>
              <a:t>A</a:t>
            </a:r>
            <a:r>
              <a:rPr lang="zh-CN" altLang="zh-CN" b="0" dirty="0">
                <a:ea typeface="宋体" pitchFamily="2" charset="-122"/>
              </a:rPr>
              <a:t>的析构函数不是虚析构函数，则输出结果是什么？为什么？会导致什么后果？</a:t>
            </a:r>
            <a:endParaRPr lang="zh-CN" altLang="en-US" b="0" dirty="0">
              <a:ea typeface="宋体" pitchFamily="2" charset="-122"/>
            </a:endParaRPr>
          </a:p>
        </p:txBody>
      </p:sp>
      <p:sp>
        <p:nvSpPr>
          <p:cNvPr id="616456" name="Rectangle 8"/>
          <p:cNvSpPr>
            <a:spLocks noChangeArrowheads="1"/>
          </p:cNvSpPr>
          <p:nvPr/>
        </p:nvSpPr>
        <p:spPr bwMode="auto">
          <a:xfrm>
            <a:off x="983432" y="1828800"/>
            <a:ext cx="10297144" cy="2057400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lnSpc>
                <a:spcPct val="100000"/>
              </a:lnSpc>
              <a:buFont typeface="Monotype Sorts" pitchFamily="2" charset="2"/>
              <a:buNone/>
            </a:pPr>
            <a:r>
              <a:rPr lang="zh-CN" altLang="en-US" b="0" dirty="0">
                <a:solidFill>
                  <a:srgbClr val="FF0000"/>
                </a:solidFill>
                <a:latin typeface="楷体_GB2312" pitchFamily="49" charset="-122"/>
              </a:rPr>
              <a:t>输出结果</a:t>
            </a:r>
            <a:r>
              <a:rPr lang="zh-CN" altLang="en-US" b="0" dirty="0">
                <a:solidFill>
                  <a:srgbClr val="003399"/>
                </a:solidFill>
                <a:latin typeface="楷体_GB2312" pitchFamily="49" charset="-122"/>
              </a:rPr>
              <a:t>为：</a:t>
            </a:r>
            <a:r>
              <a:rPr lang="en-US" altLang="zh-CN" b="0" dirty="0">
                <a:solidFill>
                  <a:srgbClr val="003399"/>
                </a:solidFill>
              </a:rPr>
              <a:t>A::~A() called.</a:t>
            </a:r>
          </a:p>
          <a:p>
            <a:pPr algn="l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zh-CN" b="0" dirty="0">
                <a:solidFill>
                  <a:srgbClr val="FF0000"/>
                </a:solidFill>
              </a:rPr>
              <a:t>原因</a:t>
            </a:r>
            <a:r>
              <a:rPr lang="zh-CN" altLang="zh-CN" b="0" dirty="0">
                <a:solidFill>
                  <a:srgbClr val="003399"/>
                </a:solidFill>
              </a:rPr>
              <a:t>：此时进行静态束定，直接调用基类</a:t>
            </a:r>
            <a:r>
              <a:rPr lang="en-US" altLang="zh-CN" b="0" dirty="0">
                <a:solidFill>
                  <a:srgbClr val="003399"/>
                </a:solidFill>
              </a:rPr>
              <a:t>A</a:t>
            </a:r>
            <a:r>
              <a:rPr lang="zh-CN" altLang="zh-CN" b="0" dirty="0">
                <a:solidFill>
                  <a:srgbClr val="003399"/>
                </a:solidFill>
              </a:rPr>
              <a:t>的析构函数；</a:t>
            </a:r>
          </a:p>
          <a:p>
            <a:pPr algn="l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zh-CN" b="0" dirty="0">
                <a:solidFill>
                  <a:srgbClr val="FF0000"/>
                </a:solidFill>
              </a:rPr>
              <a:t>后果</a:t>
            </a:r>
            <a:r>
              <a:rPr lang="zh-CN" altLang="zh-CN" b="0" dirty="0">
                <a:solidFill>
                  <a:srgbClr val="003399"/>
                </a:solidFill>
              </a:rPr>
              <a:t>：此时将不能释放类</a:t>
            </a:r>
            <a:r>
              <a:rPr lang="en-US" altLang="zh-CN" b="0" dirty="0">
                <a:solidFill>
                  <a:srgbClr val="003399"/>
                </a:solidFill>
              </a:rPr>
              <a:t>B</a:t>
            </a:r>
            <a:r>
              <a:rPr lang="zh-CN" altLang="zh-CN" b="0" dirty="0">
                <a:solidFill>
                  <a:srgbClr val="003399"/>
                </a:solidFill>
              </a:rPr>
              <a:t>中的资源；</a:t>
            </a:r>
            <a:endParaRPr lang="zh-CN" altLang="en-US" b="0" dirty="0">
              <a:solidFill>
                <a:srgbClr val="003399"/>
              </a:solidFill>
              <a:latin typeface="楷体_GB2312" pitchFamily="49" charset="-122"/>
            </a:endParaRPr>
          </a:p>
        </p:txBody>
      </p:sp>
      <p:sp>
        <p:nvSpPr>
          <p:cNvPr id="616457" name="Rectangle 9"/>
          <p:cNvSpPr>
            <a:spLocks noChangeArrowheads="1"/>
          </p:cNvSpPr>
          <p:nvPr/>
        </p:nvSpPr>
        <p:spPr bwMode="auto">
          <a:xfrm>
            <a:off x="983432" y="4114800"/>
            <a:ext cx="968456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l" eaLnBrk="1" hangingPunct="1">
              <a:lnSpc>
                <a:spcPct val="100000"/>
              </a:lnSpc>
              <a:buNone/>
            </a:pPr>
            <a:r>
              <a:rPr lang="zh-CN" altLang="en-US" b="0" dirty="0">
                <a:ea typeface="宋体" pitchFamily="2" charset="-122"/>
              </a:rPr>
              <a:t>说明：</a:t>
            </a:r>
          </a:p>
        </p:txBody>
      </p:sp>
      <p:sp>
        <p:nvSpPr>
          <p:cNvPr id="616458" name="Rectangle 10"/>
          <p:cNvSpPr>
            <a:spLocks noChangeArrowheads="1"/>
          </p:cNvSpPr>
          <p:nvPr/>
        </p:nvSpPr>
        <p:spPr bwMode="auto">
          <a:xfrm>
            <a:off x="983432" y="4800600"/>
            <a:ext cx="1029714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l" eaLnBrk="1" hangingPunct="1">
              <a:lnSpc>
                <a:spcPct val="100000"/>
              </a:lnSpc>
            </a:pPr>
            <a:r>
              <a:rPr lang="zh-CN" altLang="en-US" b="0" dirty="0">
                <a:ea typeface="宋体" pitchFamily="2" charset="-122"/>
              </a:rPr>
              <a:t>子类型化要求析构函数被声明为虚函数，尤其是在析构函数要完成一些有意义的工作时；</a:t>
            </a:r>
          </a:p>
        </p:txBody>
      </p:sp>
      <p:sp>
        <p:nvSpPr>
          <p:cNvPr id="616459" name="Rectangle 11"/>
          <p:cNvSpPr>
            <a:spLocks noChangeArrowheads="1"/>
          </p:cNvSpPr>
          <p:nvPr/>
        </p:nvSpPr>
        <p:spPr bwMode="auto">
          <a:xfrm>
            <a:off x="983432" y="5943600"/>
            <a:ext cx="968456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l" eaLnBrk="1" hangingPunct="1">
              <a:lnSpc>
                <a:spcPct val="100000"/>
              </a:lnSpc>
            </a:pPr>
            <a:r>
              <a:rPr lang="zh-CN" altLang="en-US" b="0" dirty="0">
                <a:solidFill>
                  <a:srgbClr val="B6042A"/>
                </a:solidFill>
                <a:ea typeface="宋体" pitchFamily="2" charset="-122"/>
              </a:rPr>
              <a:t>构造函数不能被声明为虚函数；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164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16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616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616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1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6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6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6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6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5" grpId="0" autoUpdateAnimBg="0"/>
      <p:bldP spid="616456" grpId="0" build="p" animBg="1" autoUpdateAnimBg="0"/>
      <p:bldP spid="616457" grpId="0" autoUpdateAnimBg="0"/>
      <p:bldP spid="616458" grpId="0" autoUpdateAnimBg="0"/>
      <p:bldP spid="61645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872B8-E6DC-45A6-88D1-39EFC8296E48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1073175" y="1319567"/>
            <a:ext cx="10045649" cy="2335212"/>
          </a:xfrm>
          <a:prstGeom prst="rect">
            <a:avLst/>
          </a:prstGeom>
          <a:solidFill>
            <a:srgbClr val="CC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buClr>
                <a:srgbClr val="FF0000"/>
              </a:buClr>
              <a:buSzPct val="80000"/>
              <a:buFont typeface="Wingdings" pitchFamily="2" charset="2"/>
              <a:buChar char="v"/>
              <a:defRPr/>
            </a:pPr>
            <a:r>
              <a:rPr lang="zh-CN" altLang="en-US" dirty="0">
                <a:solidFill>
                  <a:srgbClr val="003399"/>
                </a:solidFill>
                <a:ea typeface="宋体" pitchFamily="2" charset="-122"/>
              </a:rPr>
              <a:t>在类中，构造函数可以重载，普通成员函 </a:t>
            </a:r>
          </a:p>
          <a:p>
            <a:pPr algn="l" eaLnBrk="1" hangingPunct="1">
              <a:lnSpc>
                <a:spcPct val="100000"/>
              </a:lnSpc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3399"/>
                </a:solidFill>
                <a:ea typeface="宋体" pitchFamily="2" charset="-122"/>
              </a:rPr>
              <a:t>   数也可以重载；</a:t>
            </a:r>
          </a:p>
          <a:p>
            <a:pPr algn="l" eaLnBrk="1" hangingPunct="1">
              <a:lnSpc>
                <a:spcPct val="100000"/>
              </a:lnSpc>
              <a:buClr>
                <a:srgbClr val="FF0000"/>
              </a:buClr>
              <a:buSzPct val="80000"/>
              <a:buFont typeface="Wingdings" pitchFamily="2" charset="2"/>
              <a:buChar char="v"/>
              <a:defRPr/>
            </a:pPr>
            <a:r>
              <a:rPr lang="zh-CN" altLang="en-US" dirty="0">
                <a:solidFill>
                  <a:srgbClr val="003399"/>
                </a:solidFill>
                <a:ea typeface="宋体" pitchFamily="2" charset="-122"/>
              </a:rPr>
              <a:t>构造函数重载给</a:t>
            </a:r>
            <a:r>
              <a:rPr lang="zh-CN" altLang="en-US" i="1" u="sng" dirty="0">
                <a:solidFill>
                  <a:srgbClr val="FF0000"/>
                </a:solidFill>
                <a:ea typeface="宋体" pitchFamily="2" charset="-122"/>
              </a:rPr>
              <a:t>初始化</a:t>
            </a:r>
            <a:r>
              <a:rPr lang="zh-CN" altLang="en-US" dirty="0">
                <a:solidFill>
                  <a:srgbClr val="003399"/>
                </a:solidFill>
                <a:ea typeface="宋体" pitchFamily="2" charset="-122"/>
              </a:rPr>
              <a:t>带来了多种方式，</a:t>
            </a:r>
          </a:p>
          <a:p>
            <a:pPr algn="l" eaLnBrk="1" hangingPunct="1">
              <a:lnSpc>
                <a:spcPct val="100000"/>
              </a:lnSpc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3399"/>
                </a:solidFill>
                <a:ea typeface="宋体" pitchFamily="2" charset="-122"/>
              </a:rPr>
              <a:t>   为用户提供了更大的</a:t>
            </a:r>
            <a:r>
              <a:rPr lang="zh-CN" altLang="en-US" i="1" u="sng" dirty="0">
                <a:solidFill>
                  <a:srgbClr val="FF0000"/>
                </a:solidFill>
                <a:ea typeface="宋体" pitchFamily="2" charset="-122"/>
              </a:rPr>
              <a:t>灵活性</a:t>
            </a:r>
            <a:r>
              <a:rPr lang="zh-CN" altLang="en-US" dirty="0">
                <a:solidFill>
                  <a:srgbClr val="003399"/>
                </a:solidFill>
                <a:ea typeface="宋体" pitchFamily="2" charset="-122"/>
              </a:rPr>
              <a:t>。</a:t>
            </a:r>
            <a:r>
              <a:rPr lang="en-US" altLang="zh-CN" dirty="0">
                <a:solidFill>
                  <a:srgbClr val="003399"/>
                </a:solidFill>
                <a:ea typeface="宋体" pitchFamily="2" charset="-122"/>
              </a:rPr>
              <a:t>Ex8.1</a:t>
            </a:r>
            <a:endParaRPr lang="zh-CN" altLang="en-US" dirty="0">
              <a:solidFill>
                <a:srgbClr val="003399"/>
              </a:solidFill>
              <a:ea typeface="宋体" pitchFamily="2" charset="-122"/>
            </a:endParaRPr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335360" y="188640"/>
            <a:ext cx="4345798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</a:rPr>
              <a:t>8.1.1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　函数重载</a:t>
            </a:r>
          </a:p>
        </p:txBody>
      </p:sp>
      <p:sp>
        <p:nvSpPr>
          <p:cNvPr id="7175" name="Line 8"/>
          <p:cNvSpPr>
            <a:spLocks noChangeShapeType="1"/>
          </p:cNvSpPr>
          <p:nvPr/>
        </p:nvSpPr>
        <p:spPr bwMode="auto">
          <a:xfrm>
            <a:off x="479822" y="836340"/>
            <a:ext cx="3729965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scene3d>
            <a:camera prst="legacyPerspectiveTopLeft">
              <a:rot lat="0" lon="20519990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2B4E0D-1214-44BF-BE59-B3CF483CDBB3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0"/>
            <a:ext cx="7772400" cy="820738"/>
          </a:xfrm>
        </p:spPr>
        <p:txBody>
          <a:bodyPr/>
          <a:lstStyle/>
          <a:p>
            <a:pPr algn="ctr" eaLnBrk="1" hangingPunct="1"/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本章小结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787400"/>
            <a:ext cx="11161240" cy="5493683"/>
          </a:xfr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altLang="zh-CN" sz="2800" dirty="0">
                <a:latin typeface="华文中宋" pitchFamily="2" charset="-122"/>
                <a:ea typeface="华文中宋" pitchFamily="2" charset="-122"/>
              </a:rPr>
              <a:t>C++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中的多态：函数重载、运算符重载、虚函数等。函数重载是指同一个函数、过程可以操作于不同类型的对象；运算符重载是对已有的运算符赋予多重含义，实质上是函数重载。虚函数是实现类族中定义于不同类中的同名成员函数的多态行为。 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zh-CN" sz="2800" dirty="0">
                <a:latin typeface="华文中宋" pitchFamily="2" charset="-122"/>
                <a:ea typeface="华文中宋" pitchFamily="2" charset="-122"/>
              </a:rPr>
              <a:t>多态从实现的角度来讲可以分为两类：编译时的多态和运行时的多态，前者是在编译过程中确定了同名操作的具体操作对象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（静态联编）</a:t>
            </a:r>
            <a:r>
              <a:rPr lang="zh-CN" altLang="zh-CN" sz="2800" dirty="0">
                <a:latin typeface="华文中宋" pitchFamily="2" charset="-122"/>
                <a:ea typeface="华文中宋" pitchFamily="2" charset="-122"/>
              </a:rPr>
              <a:t>，如函数重载或运算符重载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；</a:t>
            </a:r>
            <a:r>
              <a:rPr lang="zh-CN" altLang="zh-CN" sz="2800" dirty="0">
                <a:latin typeface="华文中宋" pitchFamily="2" charset="-122"/>
                <a:ea typeface="华文中宋" pitchFamily="2" charset="-122"/>
              </a:rPr>
              <a:t>而后者则是在程序运行过程中才动态地确定所针对的具体对象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（动态联编），</a:t>
            </a:r>
            <a:r>
              <a:rPr lang="zh-CN" altLang="zh-CN" sz="2800" dirty="0">
                <a:latin typeface="华文中宋" pitchFamily="2" charset="-122"/>
                <a:ea typeface="华文中宋" pitchFamily="2" charset="-122"/>
              </a:rPr>
              <a:t>虚函数是实现动态联编的基础。</a:t>
            </a:r>
            <a:endParaRPr lang="zh-CN" altLang="en-US" sz="2800" dirty="0">
              <a:latin typeface="华文中宋" pitchFamily="2" charset="-122"/>
              <a:ea typeface="华文中宋" pitchFamily="2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纯虚函数是在基类中说明的虚函数，带有纯虚函数的类是抽象类，抽象类的主要作用是通过它为一个类族建立一个公共的接口，使它们能够更有效地发挥多态特性。</a:t>
            </a:r>
          </a:p>
        </p:txBody>
      </p:sp>
      <p:sp>
        <p:nvSpPr>
          <p:cNvPr id="967684" name="Rectangle 4"/>
          <p:cNvSpPr>
            <a:spLocks noChangeArrowheads="1"/>
          </p:cNvSpPr>
          <p:nvPr/>
        </p:nvSpPr>
        <p:spPr bwMode="auto">
          <a:xfrm>
            <a:off x="10042805" y="274590"/>
            <a:ext cx="1847850" cy="396875"/>
          </a:xfrm>
          <a:prstGeom prst="rect">
            <a:avLst/>
          </a:prstGeom>
          <a:solidFill>
            <a:srgbClr val="666699"/>
          </a:solidFill>
          <a:ln w="3175">
            <a:noFill/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u="sng" dirty="0">
                <a:solidFill>
                  <a:srgbClr val="FFFF00"/>
                </a:solidFill>
                <a:ea typeface="隶书" pitchFamily="49" charset="-122"/>
              </a:rPr>
              <a:t>多态性</a:t>
            </a:r>
          </a:p>
        </p:txBody>
      </p:sp>
    </p:spTree>
  </p:cSld>
  <p:clrMapOvr>
    <a:masterClrMapping/>
  </p:clrMapOvr>
  <p:transition spd="slow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22221-9ACD-4126-8FB1-9696333C1E9A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197" name="Line 2"/>
          <p:cNvSpPr>
            <a:spLocks noChangeShapeType="1"/>
          </p:cNvSpPr>
          <p:nvPr/>
        </p:nvSpPr>
        <p:spPr bwMode="auto">
          <a:xfrm>
            <a:off x="388318" y="943968"/>
            <a:ext cx="30480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scene3d>
            <a:camera prst="legacyPerspectiveTopLeft">
              <a:rot lat="0" lon="20519990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25699" name="Text Box 3"/>
          <p:cNvSpPr txBox="1">
            <a:spLocks noChangeArrowheads="1"/>
          </p:cNvSpPr>
          <p:nvPr/>
        </p:nvSpPr>
        <p:spPr bwMode="auto">
          <a:xfrm>
            <a:off x="695400" y="1250951"/>
            <a:ext cx="10945216" cy="954107"/>
          </a:xfrm>
          <a:prstGeom prst="rect">
            <a:avLst/>
          </a:prstGeom>
          <a:solidFill>
            <a:srgbClr val="CC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  <a:buClr>
                <a:srgbClr val="D60093"/>
              </a:buClr>
              <a:buSzPct val="60000"/>
              <a:buFont typeface="Monotype Sorts" pitchFamily="2" charset="2"/>
              <a:buChar char="l"/>
              <a:defRPr/>
            </a:pPr>
            <a:r>
              <a:rPr lang="zh-CN" altLang="en-US" sz="2800" dirty="0">
                <a:solidFill>
                  <a:srgbClr val="FF0000"/>
                </a:solidFill>
                <a:ea typeface="仿宋_GB2312" pitchFamily="49" charset="-122"/>
              </a:rPr>
              <a:t>运算符重载</a:t>
            </a:r>
            <a:r>
              <a:rPr lang="zh-CN" altLang="en-US" sz="2800" dirty="0">
                <a:solidFill>
                  <a:schemeClr val="hlink"/>
                </a:solidFill>
                <a:ea typeface="仿宋_GB2312" pitchFamily="49" charset="-122"/>
              </a:rPr>
              <a:t>是指</a:t>
            </a:r>
            <a:r>
              <a:rPr lang="zh-CN" altLang="en-US" sz="2800" dirty="0">
                <a:solidFill>
                  <a:srgbClr val="FF0000"/>
                </a:solidFill>
                <a:ea typeface="仿宋_GB2312" pitchFamily="49" charset="-122"/>
              </a:rPr>
              <a:t>同样的运算符</a:t>
            </a:r>
            <a:r>
              <a:rPr lang="zh-CN" altLang="en-US" sz="2800" dirty="0">
                <a:solidFill>
                  <a:schemeClr val="hlink"/>
                </a:solidFill>
                <a:ea typeface="仿宋_GB2312" pitchFamily="49" charset="-122"/>
              </a:rPr>
              <a:t>可以施加于</a:t>
            </a:r>
            <a:r>
              <a:rPr lang="zh-CN" altLang="en-US" sz="2800" dirty="0">
                <a:solidFill>
                  <a:srgbClr val="FF0000"/>
                </a:solidFill>
                <a:ea typeface="仿宋_GB2312" pitchFamily="49" charset="-122"/>
              </a:rPr>
              <a:t>不同类型的操作数</a:t>
            </a:r>
            <a:r>
              <a:rPr lang="zh-CN" altLang="en-US" sz="2800" dirty="0">
                <a:solidFill>
                  <a:schemeClr val="hlink"/>
                </a:solidFill>
                <a:ea typeface="仿宋_GB2312" pitchFamily="49" charset="-122"/>
              </a:rPr>
              <a:t>上，使同样的运算符作用于不同类型的数据导致</a:t>
            </a:r>
            <a:r>
              <a:rPr lang="zh-CN" altLang="en-US" sz="2800" dirty="0">
                <a:solidFill>
                  <a:srgbClr val="FF0000"/>
                </a:solidFill>
                <a:ea typeface="仿宋_GB2312" pitchFamily="49" charset="-122"/>
              </a:rPr>
              <a:t>不同类型的行为</a:t>
            </a:r>
            <a:r>
              <a:rPr lang="zh-CN" altLang="en-US" sz="2800" dirty="0">
                <a:solidFill>
                  <a:schemeClr val="hlink"/>
                </a:solidFill>
                <a:ea typeface="仿宋_GB2312" pitchFamily="49" charset="-122"/>
              </a:rPr>
              <a:t>。如</a:t>
            </a:r>
          </a:p>
        </p:txBody>
      </p:sp>
      <p:sp>
        <p:nvSpPr>
          <p:cNvPr id="925700" name="Text Box 4"/>
          <p:cNvSpPr txBox="1">
            <a:spLocks noChangeArrowheads="1"/>
          </p:cNvSpPr>
          <p:nvPr/>
        </p:nvSpPr>
        <p:spPr bwMode="auto">
          <a:xfrm>
            <a:off x="551386" y="4776788"/>
            <a:ext cx="11089230" cy="1384995"/>
          </a:xfrm>
          <a:prstGeom prst="rect">
            <a:avLst/>
          </a:prstGeom>
          <a:solidFill>
            <a:srgbClr val="CC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  <a:buClr>
                <a:srgbClr val="D60093"/>
              </a:buClr>
              <a:buSzPct val="60000"/>
              <a:buFont typeface="Monotype Sorts" pitchFamily="2" charset="2"/>
              <a:buChar char="l"/>
              <a:defRPr/>
            </a:pPr>
            <a:r>
              <a:rPr lang="zh-CN" altLang="zh-CN" sz="2800" dirty="0">
                <a:solidFill>
                  <a:schemeClr val="hlink"/>
                </a:solidFill>
                <a:ea typeface="宋体" pitchFamily="2" charset="-122"/>
              </a:rPr>
              <a:t>在解决科学与工程计算问题时，往往使用复数和分数。可以通过定义</a:t>
            </a:r>
            <a:r>
              <a:rPr lang="zh-CN" altLang="zh-CN" sz="2800" i="1" u="sng" dirty="0">
                <a:solidFill>
                  <a:srgbClr val="FF0000"/>
                </a:solidFill>
                <a:ea typeface="宋体" pitchFamily="2" charset="-122"/>
              </a:rPr>
              <a:t>复数类</a:t>
            </a:r>
            <a:r>
              <a:rPr lang="zh-CN" altLang="zh-CN" sz="2800" dirty="0">
                <a:solidFill>
                  <a:schemeClr val="hlink"/>
                </a:solidFill>
                <a:ea typeface="宋体" pitchFamily="2" charset="-122"/>
              </a:rPr>
              <a:t>、</a:t>
            </a:r>
            <a:r>
              <a:rPr lang="zh-CN" altLang="zh-CN" sz="2800" i="1" u="sng" dirty="0">
                <a:solidFill>
                  <a:srgbClr val="FF0000"/>
                </a:solidFill>
                <a:ea typeface="宋体" pitchFamily="2" charset="-122"/>
              </a:rPr>
              <a:t>分数类</a:t>
            </a:r>
            <a:r>
              <a:rPr lang="zh-CN" altLang="zh-CN" sz="2800" dirty="0">
                <a:solidFill>
                  <a:schemeClr val="hlink"/>
                </a:solidFill>
                <a:ea typeface="宋体" pitchFamily="2" charset="-122"/>
              </a:rPr>
              <a:t>等实际工作中需要的类对</a:t>
            </a: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C++</a:t>
            </a:r>
            <a:r>
              <a:rPr lang="zh-CN" altLang="en-US" sz="2800" dirty="0">
                <a:solidFill>
                  <a:schemeClr val="hlink"/>
                </a:solidFill>
                <a:ea typeface="宋体" pitchFamily="2" charset="-122"/>
              </a:rPr>
              <a:t>语言本身进行扩充。下面定义的一个简化的复数类，它向外界提供了加运算：</a:t>
            </a:r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407368" y="181968"/>
            <a:ext cx="3551238" cy="77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i="1">
                <a:solidFill>
                  <a:srgbClr val="FF3300"/>
                </a:solidFill>
                <a:ea typeface="隶书" pitchFamily="49" charset="-122"/>
              </a:rPr>
              <a:t>8.2 </a:t>
            </a:r>
            <a:r>
              <a:rPr lang="zh-CN" altLang="en-US" i="1">
                <a:solidFill>
                  <a:srgbClr val="FF3300"/>
                </a:solidFill>
                <a:ea typeface="隶书" pitchFamily="49" charset="-122"/>
              </a:rPr>
              <a:t>运算符重载</a:t>
            </a:r>
            <a:r>
              <a:rPr lang="zh-CN" altLang="en-US" sz="4400" i="1">
                <a:solidFill>
                  <a:srgbClr val="FF3300"/>
                </a:solidFill>
                <a:ea typeface="隶书" pitchFamily="49" charset="-122"/>
              </a:rPr>
              <a:t> </a:t>
            </a:r>
          </a:p>
        </p:txBody>
      </p:sp>
      <p:sp>
        <p:nvSpPr>
          <p:cNvPr id="925702" name="Rectangle 6"/>
          <p:cNvSpPr>
            <a:spLocks noChangeArrowheads="1"/>
          </p:cNvSpPr>
          <p:nvPr/>
        </p:nvSpPr>
        <p:spPr bwMode="auto">
          <a:xfrm>
            <a:off x="1402172" y="2383165"/>
            <a:ext cx="4104456" cy="2246769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 anchor="ctr">
            <a:spAutoFit/>
          </a:bodyPr>
          <a:lstStyle/>
          <a:p>
            <a:pPr indent="342900" algn="l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2800" b="0" dirty="0">
                <a:solidFill>
                  <a:schemeClr val="hlink"/>
                </a:solidFill>
                <a:ea typeface="宋体" pitchFamily="2" charset="-122"/>
              </a:rPr>
              <a:t>int </a:t>
            </a:r>
            <a:r>
              <a:rPr lang="en-US" altLang="zh-CN" sz="2800" b="0" dirty="0" err="1">
                <a:solidFill>
                  <a:schemeClr val="hlink"/>
                </a:solidFill>
                <a:ea typeface="宋体" pitchFamily="2" charset="-122"/>
              </a:rPr>
              <a:t>i</a:t>
            </a:r>
            <a:r>
              <a:rPr lang="en-US" altLang="zh-CN" sz="2800" b="0" dirty="0">
                <a:solidFill>
                  <a:schemeClr val="hlink"/>
                </a:solidFill>
                <a:ea typeface="宋体" pitchFamily="2" charset="-122"/>
              </a:rPr>
              <a:t>=20,j=30;</a:t>
            </a:r>
          </a:p>
          <a:p>
            <a:pPr indent="342900" algn="l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2800" b="0" dirty="0">
                <a:solidFill>
                  <a:schemeClr val="hlink"/>
                </a:solidFill>
                <a:ea typeface="宋体" pitchFamily="2" charset="-122"/>
              </a:rPr>
              <a:t>float x=35.6,y=47.8;</a:t>
            </a:r>
          </a:p>
          <a:p>
            <a:pPr indent="342900" algn="l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2800" b="0" dirty="0" err="1">
                <a:solidFill>
                  <a:schemeClr val="hlink"/>
                </a:solidFill>
                <a:ea typeface="宋体" pitchFamily="2" charset="-122"/>
              </a:rPr>
              <a:t>cout</a:t>
            </a:r>
            <a:r>
              <a:rPr lang="en-US" altLang="zh-CN" sz="2800" b="0" dirty="0">
                <a:solidFill>
                  <a:schemeClr val="hlink"/>
                </a:solidFill>
                <a:ea typeface="宋体" pitchFamily="2" charset="-122"/>
              </a:rPr>
              <a:t>&lt;&lt;"</a:t>
            </a:r>
            <a:r>
              <a:rPr lang="en-US" altLang="zh-CN" sz="2800" b="0" dirty="0" err="1">
                <a:solidFill>
                  <a:schemeClr val="hlink"/>
                </a:solidFill>
                <a:ea typeface="宋体" pitchFamily="2" charset="-122"/>
              </a:rPr>
              <a:t>i+j</a:t>
            </a:r>
            <a:r>
              <a:rPr lang="en-US" altLang="zh-CN" sz="2800" b="0" dirty="0">
                <a:solidFill>
                  <a:schemeClr val="hlink"/>
                </a:solidFill>
                <a:ea typeface="宋体" pitchFamily="2" charset="-122"/>
              </a:rPr>
              <a:t>="&lt;&lt;</a:t>
            </a:r>
            <a:r>
              <a:rPr lang="en-US" altLang="zh-CN" sz="2800" b="0" dirty="0" err="1">
                <a:solidFill>
                  <a:schemeClr val="hlink"/>
                </a:solidFill>
                <a:ea typeface="宋体" pitchFamily="2" charset="-122"/>
              </a:rPr>
              <a:t>i+j</a:t>
            </a:r>
            <a:r>
              <a:rPr lang="en-US" altLang="zh-CN" sz="2800" b="0" dirty="0">
                <a:solidFill>
                  <a:schemeClr val="hlink"/>
                </a:solidFill>
                <a:ea typeface="宋体" pitchFamily="2" charset="-122"/>
              </a:rPr>
              <a:t>;</a:t>
            </a:r>
          </a:p>
          <a:p>
            <a:pPr indent="342900" algn="l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2800" b="0" dirty="0" err="1">
                <a:solidFill>
                  <a:schemeClr val="hlink"/>
                </a:solidFill>
                <a:ea typeface="宋体" pitchFamily="2" charset="-122"/>
              </a:rPr>
              <a:t>cout</a:t>
            </a:r>
            <a:r>
              <a:rPr lang="en-US" altLang="zh-CN" sz="2800" b="0" dirty="0">
                <a:solidFill>
                  <a:schemeClr val="hlink"/>
                </a:solidFill>
                <a:ea typeface="宋体" pitchFamily="2" charset="-122"/>
              </a:rPr>
              <a:t>&lt;&lt;"</a:t>
            </a:r>
            <a:r>
              <a:rPr lang="en-US" altLang="zh-CN" sz="2800" b="0" dirty="0" err="1">
                <a:solidFill>
                  <a:schemeClr val="hlink"/>
                </a:solidFill>
                <a:ea typeface="宋体" pitchFamily="2" charset="-122"/>
              </a:rPr>
              <a:t>x+y</a:t>
            </a:r>
            <a:r>
              <a:rPr lang="en-US" altLang="zh-CN" sz="2800" b="0" dirty="0">
                <a:solidFill>
                  <a:schemeClr val="hlink"/>
                </a:solidFill>
                <a:ea typeface="宋体" pitchFamily="2" charset="-122"/>
              </a:rPr>
              <a:t>="&lt;&lt;</a:t>
            </a:r>
            <a:r>
              <a:rPr lang="en-US" altLang="zh-CN" sz="2800" b="0" dirty="0" err="1">
                <a:solidFill>
                  <a:schemeClr val="hlink"/>
                </a:solidFill>
                <a:ea typeface="宋体" pitchFamily="2" charset="-122"/>
              </a:rPr>
              <a:t>x+y</a:t>
            </a:r>
            <a:r>
              <a:rPr lang="en-US" altLang="zh-CN" sz="2800" b="0" dirty="0">
                <a:solidFill>
                  <a:schemeClr val="hlink"/>
                </a:solidFill>
                <a:ea typeface="宋体" pitchFamily="2" charset="-122"/>
              </a:rPr>
              <a:t>;</a:t>
            </a:r>
          </a:p>
          <a:p>
            <a:pPr indent="342900" algn="l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2800" b="0" dirty="0" err="1">
                <a:solidFill>
                  <a:schemeClr val="hlink"/>
                </a:solidFill>
                <a:ea typeface="宋体" pitchFamily="2" charset="-122"/>
              </a:rPr>
              <a:t>cout</a:t>
            </a:r>
            <a:r>
              <a:rPr lang="en-US" altLang="zh-CN" sz="2800" b="0" dirty="0">
                <a:solidFill>
                  <a:schemeClr val="hlink"/>
                </a:solidFill>
                <a:ea typeface="宋体" pitchFamily="2" charset="-122"/>
              </a:rPr>
              <a:t>&lt;&lt;"</a:t>
            </a:r>
            <a:r>
              <a:rPr lang="en-US" altLang="zh-CN" sz="2800" b="0" dirty="0" err="1">
                <a:solidFill>
                  <a:schemeClr val="hlink"/>
                </a:solidFill>
                <a:ea typeface="宋体" pitchFamily="2" charset="-122"/>
              </a:rPr>
              <a:t>i+x</a:t>
            </a:r>
            <a:r>
              <a:rPr lang="en-US" altLang="zh-CN" sz="2800" b="0" dirty="0">
                <a:solidFill>
                  <a:schemeClr val="hlink"/>
                </a:solidFill>
                <a:ea typeface="宋体" pitchFamily="2" charset="-122"/>
              </a:rPr>
              <a:t>="&lt;&lt;</a:t>
            </a:r>
            <a:r>
              <a:rPr lang="en-US" altLang="zh-CN" sz="2800" b="0" dirty="0" err="1">
                <a:solidFill>
                  <a:schemeClr val="hlink"/>
                </a:solidFill>
                <a:ea typeface="宋体" pitchFamily="2" charset="-122"/>
              </a:rPr>
              <a:t>i+x</a:t>
            </a:r>
            <a:r>
              <a:rPr lang="en-US" altLang="zh-CN" sz="2800" b="0" dirty="0">
                <a:solidFill>
                  <a:schemeClr val="hlink"/>
                </a:solidFill>
                <a:ea typeface="宋体" pitchFamily="2" charset="-122"/>
              </a:rPr>
              <a:t>;</a:t>
            </a:r>
          </a:p>
        </p:txBody>
      </p:sp>
      <p:sp>
        <p:nvSpPr>
          <p:cNvPr id="925703" name="AutoShape 7"/>
          <p:cNvSpPr>
            <a:spLocks noChangeArrowheads="1"/>
          </p:cNvSpPr>
          <p:nvPr/>
        </p:nvSpPr>
        <p:spPr bwMode="auto">
          <a:xfrm>
            <a:off x="7371855" y="2675910"/>
            <a:ext cx="4248150" cy="1728391"/>
          </a:xfrm>
          <a:prstGeom prst="wedgeRoundRectCallout">
            <a:avLst>
              <a:gd name="adj1" fmla="val -82923"/>
              <a:gd name="adj2" fmla="val -1040"/>
              <a:gd name="adj3" fmla="val 16667"/>
            </a:avLst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dirty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C++</a:t>
            </a:r>
            <a:r>
              <a:rPr lang="zh-CN" altLang="en-US" sz="2400" dirty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语言针对预定义数据类型已经对某些运算符做了适当的重载</a:t>
            </a:r>
            <a:r>
              <a:rPr lang="zh-CN" altLang="en-US" sz="2400" b="0" dirty="0">
                <a:solidFill>
                  <a:srgbClr val="CCFFFF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925704" name="Rectangle 8"/>
          <p:cNvSpPr>
            <a:spLocks noChangeArrowheads="1"/>
          </p:cNvSpPr>
          <p:nvPr/>
        </p:nvSpPr>
        <p:spPr bwMode="auto">
          <a:xfrm>
            <a:off x="9963630" y="299342"/>
            <a:ext cx="1847850" cy="396875"/>
          </a:xfrm>
          <a:prstGeom prst="rect">
            <a:avLst/>
          </a:prstGeom>
          <a:solidFill>
            <a:srgbClr val="666699"/>
          </a:solidFill>
          <a:ln w="3175">
            <a:noFill/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u="sng">
                <a:solidFill>
                  <a:srgbClr val="FFFF00"/>
                </a:solidFill>
                <a:ea typeface="隶书" pitchFamily="49" charset="-122"/>
              </a:rPr>
              <a:t>多态性</a:t>
            </a:r>
          </a:p>
        </p:txBody>
      </p:sp>
    </p:spTree>
  </p:cSld>
  <p:clrMapOvr>
    <a:masterClrMapping/>
  </p:clrMapOvr>
  <p:transition spd="slow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E5095D-280D-4D8D-9929-9D1DFA829D50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221" name="Line 2"/>
          <p:cNvSpPr>
            <a:spLocks noChangeShapeType="1"/>
          </p:cNvSpPr>
          <p:nvPr/>
        </p:nvSpPr>
        <p:spPr bwMode="auto">
          <a:xfrm>
            <a:off x="1127447" y="762000"/>
            <a:ext cx="30480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scene3d>
            <a:camera prst="legacyPerspectiveTopLeft">
              <a:rot lat="0" lon="20519990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26723" name="AutoShape 3"/>
          <p:cNvSpPr>
            <a:spLocks noChangeArrowheads="1"/>
          </p:cNvSpPr>
          <p:nvPr/>
        </p:nvSpPr>
        <p:spPr bwMode="auto">
          <a:xfrm>
            <a:off x="1127448" y="228600"/>
            <a:ext cx="3762375" cy="457200"/>
          </a:xfrm>
          <a:prstGeom prst="wedgeRoundRectCallout">
            <a:avLst>
              <a:gd name="adj1" fmla="val 24977"/>
              <a:gd name="adj2" fmla="val 102431"/>
              <a:gd name="adj3" fmla="val 16667"/>
            </a:avLst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实现复数类的加法</a:t>
            </a:r>
          </a:p>
        </p:txBody>
      </p:sp>
      <p:sp>
        <p:nvSpPr>
          <p:cNvPr id="926724" name="Rectangle 4"/>
          <p:cNvSpPr>
            <a:spLocks noChangeArrowheads="1"/>
          </p:cNvSpPr>
          <p:nvPr/>
        </p:nvSpPr>
        <p:spPr bwMode="auto">
          <a:xfrm>
            <a:off x="914400" y="812800"/>
            <a:ext cx="7594600" cy="5767388"/>
          </a:xfrm>
          <a:prstGeom prst="rect">
            <a:avLst/>
          </a:prstGeom>
          <a:solidFill>
            <a:srgbClr val="FFFFFF"/>
          </a:solidFill>
          <a:ln w="3175">
            <a:noFill/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class Complex</a:t>
            </a:r>
          </a:p>
          <a:p>
            <a:pPr algn="l"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{</a:t>
            </a:r>
          </a:p>
          <a:p>
            <a:pPr algn="l"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public:</a:t>
            </a:r>
          </a:p>
          <a:p>
            <a:pPr algn="l"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 Complex(){ Real=0;Imag=0;  }</a:t>
            </a:r>
          </a:p>
          <a:p>
            <a:pPr algn="l"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 Complex(float 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Re,float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Im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)</a:t>
            </a:r>
          </a:p>
          <a:p>
            <a:pPr algn="l"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  {  Real=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Re;Imag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=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Im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;  }</a:t>
            </a:r>
          </a:p>
          <a:p>
            <a:pPr algn="l"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 Complex  Add(const Complex &amp;c); //</a:t>
            </a: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加运算</a:t>
            </a:r>
          </a:p>
          <a:p>
            <a:pPr algn="l">
              <a:lnSpc>
                <a:spcPct val="105000"/>
              </a:lnSpc>
              <a:spcBef>
                <a:spcPct val="5000"/>
              </a:spcBef>
              <a:buFont typeface="Monotype Sorts" pitchFamily="2" charset="2"/>
              <a:buNone/>
              <a:defRPr/>
            </a:pPr>
            <a:r>
              <a:rPr lang="zh-CN" altLang="en-US" sz="2600" b="0" dirty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private:</a:t>
            </a:r>
          </a:p>
          <a:p>
            <a:pPr algn="l">
              <a:lnSpc>
                <a:spcPct val="105000"/>
              </a:lnSpc>
              <a:spcBef>
                <a:spcPct val="5000"/>
              </a:spcBef>
              <a:buFont typeface="Monotype Sorts" pitchFamily="2" charset="2"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  float Real;</a:t>
            </a:r>
          </a:p>
          <a:p>
            <a:pPr algn="l">
              <a:lnSpc>
                <a:spcPct val="105000"/>
              </a:lnSpc>
              <a:spcBef>
                <a:spcPct val="5000"/>
              </a:spcBef>
              <a:buFont typeface="Monotype Sorts" pitchFamily="2" charset="2"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     float 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Imag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;</a:t>
            </a:r>
          </a:p>
          <a:p>
            <a:pPr algn="l"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};</a:t>
            </a:r>
          </a:p>
          <a:p>
            <a:pPr algn="l"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inline Complex Complex::Add(const Complex&amp; c)</a:t>
            </a:r>
          </a:p>
          <a:p>
            <a:pPr algn="l"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{   return Complex(</a:t>
            </a:r>
            <a:r>
              <a:rPr lang="en-US" altLang="zh-CN" sz="2600" b="0" dirty="0" err="1">
                <a:solidFill>
                  <a:schemeClr val="hlink"/>
                </a:solidFill>
                <a:ea typeface="宋体" pitchFamily="2" charset="-122"/>
              </a:rPr>
              <a:t>Real+c.Real,Imag+c.Imag</a:t>
            </a:r>
            <a:r>
              <a:rPr lang="en-US" altLang="zh-CN" sz="2600" b="0" dirty="0">
                <a:solidFill>
                  <a:schemeClr val="hlink"/>
                </a:solidFill>
                <a:ea typeface="宋体" pitchFamily="2" charset="-122"/>
              </a:rPr>
              <a:t>); }</a:t>
            </a:r>
          </a:p>
        </p:txBody>
      </p:sp>
      <p:sp>
        <p:nvSpPr>
          <p:cNvPr id="926725" name="Rectangle 5"/>
          <p:cNvSpPr>
            <a:spLocks noChangeArrowheads="1"/>
          </p:cNvSpPr>
          <p:nvPr/>
        </p:nvSpPr>
        <p:spPr bwMode="auto">
          <a:xfrm>
            <a:off x="6096001" y="692150"/>
            <a:ext cx="4213225" cy="2677656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void main()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{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   Complex c1(5.0,10.0); //5+10i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   Complex c2(3.0,-2.5); //3-2.5i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   Complex c;           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   c=c1.Add(c2);  //8+7i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>
                <a:solidFill>
                  <a:schemeClr val="hlink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926726" name="AutoShape 6"/>
          <p:cNvSpPr>
            <a:spLocks noChangeArrowheads="1"/>
          </p:cNvSpPr>
          <p:nvPr/>
        </p:nvSpPr>
        <p:spPr bwMode="auto">
          <a:xfrm>
            <a:off x="8737600" y="3787526"/>
            <a:ext cx="2627312" cy="792163"/>
          </a:xfrm>
          <a:prstGeom prst="wedgeRoundRectCallout">
            <a:avLst>
              <a:gd name="adj1" fmla="val -106618"/>
              <a:gd name="adj2" fmla="val -163428"/>
              <a:gd name="adj3" fmla="val 16667"/>
            </a:avLst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希望使用</a:t>
            </a:r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c=c1+c2,</a:t>
            </a: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编译器会出错</a:t>
            </a:r>
          </a:p>
        </p:txBody>
      </p:sp>
      <p:sp>
        <p:nvSpPr>
          <p:cNvPr id="9226" name="Rectangle 7"/>
          <p:cNvSpPr>
            <a:spLocks noChangeArrowheads="1"/>
          </p:cNvSpPr>
          <p:nvPr/>
        </p:nvSpPr>
        <p:spPr bwMode="auto">
          <a:xfrm>
            <a:off x="8778378" y="5281405"/>
            <a:ext cx="2627312" cy="1040285"/>
          </a:xfrm>
          <a:prstGeom prst="rect">
            <a:avLst/>
          </a:prstGeom>
          <a:solidFill>
            <a:srgbClr val="800080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buClr>
                <a:srgbClr val="D60093"/>
              </a:buClr>
              <a:buSzPct val="60000"/>
              <a:buFont typeface="Monotype Sorts" pitchFamily="2" charset="2"/>
              <a:buChar char="l"/>
            </a:pPr>
            <a:r>
              <a:rPr lang="zh-CN" altLang="en-US" sz="2800" dirty="0">
                <a:solidFill>
                  <a:srgbClr val="FFFF00"/>
                </a:solidFill>
                <a:ea typeface="宋体" pitchFamily="2" charset="-122"/>
              </a:rPr>
              <a:t>解决办法：</a:t>
            </a:r>
            <a:endParaRPr lang="en-US" altLang="zh-CN" sz="2800" dirty="0">
              <a:solidFill>
                <a:srgbClr val="FFFF00"/>
              </a:solidFill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buClr>
                <a:srgbClr val="D60093"/>
              </a:buClr>
              <a:buSzPct val="60000"/>
              <a:buNone/>
            </a:pPr>
            <a:r>
              <a:rPr lang="zh-CN" altLang="en-US" sz="2800" dirty="0">
                <a:solidFill>
                  <a:srgbClr val="FFFF00"/>
                </a:solidFill>
                <a:ea typeface="宋体" pitchFamily="2" charset="-122"/>
              </a:rPr>
              <a:t>运算符重载</a:t>
            </a:r>
          </a:p>
        </p:txBody>
      </p:sp>
      <p:sp>
        <p:nvSpPr>
          <p:cNvPr id="926728" name="Oval 8"/>
          <p:cNvSpPr>
            <a:spLocks noChangeArrowheads="1"/>
          </p:cNvSpPr>
          <p:nvPr/>
        </p:nvSpPr>
        <p:spPr bwMode="auto">
          <a:xfrm>
            <a:off x="9840416" y="182562"/>
            <a:ext cx="1944688" cy="503238"/>
          </a:xfrm>
          <a:prstGeom prst="ellipse">
            <a:avLst/>
          </a:prstGeom>
          <a:solidFill>
            <a:srgbClr val="000066"/>
          </a:solidFill>
          <a:ln w="3175">
            <a:solidFill>
              <a:srgbClr val="FFCCFF"/>
            </a:solidFill>
            <a:round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u="sng" dirty="0">
                <a:solidFill>
                  <a:srgbClr val="FFFF00"/>
                </a:solidFill>
              </a:rPr>
              <a:t>运算符重载</a:t>
            </a:r>
          </a:p>
        </p:txBody>
      </p:sp>
    </p:spTree>
  </p:cSld>
  <p:clrMapOvr>
    <a:masterClrMapping/>
  </p:clrMapOvr>
  <p:transition spd="slow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92870-9A61-44FF-8DBC-54FB1787FC14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927746" name="AutoShape 2"/>
          <p:cNvSpPr>
            <a:spLocks noChangeArrowheads="1"/>
          </p:cNvSpPr>
          <p:nvPr/>
        </p:nvSpPr>
        <p:spPr bwMode="auto">
          <a:xfrm>
            <a:off x="551384" y="424607"/>
            <a:ext cx="4114800" cy="457200"/>
          </a:xfrm>
          <a:prstGeom prst="wedgeRoundRectCallout">
            <a:avLst>
              <a:gd name="adj1" fmla="val 39815"/>
              <a:gd name="adj2" fmla="val 95486"/>
              <a:gd name="adj3" fmla="val 16667"/>
            </a:avLst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运算符重载有两种方法</a:t>
            </a:r>
          </a:p>
        </p:txBody>
      </p:sp>
      <p:sp>
        <p:nvSpPr>
          <p:cNvPr id="927747" name="Rectangle 3"/>
          <p:cNvSpPr>
            <a:spLocks noChangeArrowheads="1"/>
          </p:cNvSpPr>
          <p:nvPr/>
        </p:nvSpPr>
        <p:spPr bwMode="auto">
          <a:xfrm>
            <a:off x="605358" y="2507458"/>
            <a:ext cx="10891241" cy="3935412"/>
          </a:xfrm>
          <a:prstGeom prst="rect">
            <a:avLst/>
          </a:prstGeom>
          <a:solidFill>
            <a:srgbClr val="CCFFFF"/>
          </a:solidFill>
          <a:ln w="3175">
            <a:noFill/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(1) </a:t>
            </a:r>
            <a:r>
              <a:rPr lang="zh-CN" altLang="en-US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只能重载</a:t>
            </a:r>
            <a:r>
              <a:rPr lang="en-US" altLang="zh-CN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C++</a:t>
            </a:r>
            <a:r>
              <a:rPr lang="zh-CN" altLang="en-US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中已有的运算符。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(2) </a:t>
            </a:r>
            <a:r>
              <a:rPr lang="zh-CN" altLang="en-US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重载之后运算符的优先级和结合性都不会改变。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(3) </a:t>
            </a:r>
            <a:r>
              <a:rPr lang="zh-CN" altLang="en-US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不能改变原运算符操作数的个数。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(4) </a:t>
            </a:r>
            <a:r>
              <a:rPr lang="zh-CN" altLang="en-US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一般重载功能与原有功能相类似，不能改变运算符对预定义类型数据的操作方式。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(5)</a:t>
            </a:r>
            <a:r>
              <a:rPr lang="zh-CN" altLang="en-US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不能重载的运算符只有</a:t>
            </a:r>
            <a:r>
              <a:rPr lang="en-US" altLang="zh-CN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个，它们是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类属关系运算符 “</a:t>
            </a:r>
            <a:r>
              <a:rPr lang="en-US" altLang="zh-CN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.”   </a:t>
            </a:r>
            <a:r>
              <a:rPr lang="zh-CN" altLang="en-US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 成员指针运算符 “*”、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作用域分辨符   “ </a:t>
            </a:r>
            <a:r>
              <a:rPr lang="en-US" altLang="zh-CN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::”</a:t>
            </a:r>
            <a:r>
              <a:rPr lang="zh-CN" altLang="en-US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 </a:t>
            </a:r>
            <a:r>
              <a:rPr lang="en-US" altLang="zh-CN" sz="2800" dirty="0" err="1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sizeof</a:t>
            </a:r>
            <a:r>
              <a:rPr lang="en-US" altLang="zh-CN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()</a:t>
            </a:r>
            <a:r>
              <a:rPr lang="zh-CN" altLang="en-US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运算符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和三目运算符   “</a:t>
            </a:r>
            <a:r>
              <a:rPr lang="en-US" altLang="zh-CN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? :”</a:t>
            </a:r>
            <a:r>
              <a:rPr lang="zh-CN" altLang="en-US" sz="2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927748" name="Text Box 4"/>
          <p:cNvSpPr txBox="1">
            <a:spLocks noChangeArrowheads="1"/>
          </p:cNvSpPr>
          <p:nvPr/>
        </p:nvSpPr>
        <p:spPr bwMode="auto">
          <a:xfrm>
            <a:off x="502742" y="1120775"/>
            <a:ext cx="10993858" cy="522288"/>
          </a:xfrm>
          <a:prstGeom prst="rect">
            <a:avLst/>
          </a:prstGeom>
          <a:solidFill>
            <a:srgbClr val="CCFFFF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  <a:buClr>
                <a:srgbClr val="D60093"/>
              </a:buClr>
              <a:buSzPct val="60000"/>
              <a:buFont typeface="Monotype Sorts" pitchFamily="2" charset="2"/>
              <a:buChar char="l"/>
              <a:defRPr/>
            </a:pPr>
            <a:r>
              <a:rPr lang="zh-CN" altLang="en-US" sz="2800" dirty="0">
                <a:solidFill>
                  <a:schemeClr val="hlink"/>
                </a:solidFill>
                <a:ea typeface="仿宋_GB2312" pitchFamily="49" charset="-122"/>
              </a:rPr>
              <a:t>运算符重载为</a:t>
            </a:r>
            <a:r>
              <a:rPr lang="zh-CN" altLang="en-US" sz="2800" dirty="0">
                <a:solidFill>
                  <a:srgbClr val="FF0000"/>
                </a:solidFill>
                <a:ea typeface="仿宋_GB2312" pitchFamily="49" charset="-122"/>
              </a:rPr>
              <a:t>成员函数</a:t>
            </a:r>
            <a:r>
              <a:rPr lang="zh-CN" altLang="en-US" sz="2800" dirty="0">
                <a:solidFill>
                  <a:schemeClr val="hlink"/>
                </a:solidFill>
                <a:ea typeface="仿宋_GB2312" pitchFamily="49" charset="-122"/>
              </a:rPr>
              <a:t>和运算符重载为</a:t>
            </a:r>
            <a:r>
              <a:rPr lang="zh-CN" altLang="en-US" sz="2800" dirty="0">
                <a:solidFill>
                  <a:srgbClr val="FF0000"/>
                </a:solidFill>
                <a:ea typeface="仿宋_GB2312" pitchFamily="49" charset="-122"/>
              </a:rPr>
              <a:t>友元函数</a:t>
            </a:r>
            <a:r>
              <a:rPr lang="zh-CN" altLang="en-US" sz="2800" dirty="0">
                <a:solidFill>
                  <a:schemeClr val="hlink"/>
                </a:solidFill>
                <a:ea typeface="仿宋_GB2312" pitchFamily="49" charset="-122"/>
              </a:rPr>
              <a:t>。</a:t>
            </a:r>
          </a:p>
        </p:txBody>
      </p:sp>
      <p:sp>
        <p:nvSpPr>
          <p:cNvPr id="927749" name="AutoShape 5"/>
          <p:cNvSpPr>
            <a:spLocks noChangeArrowheads="1"/>
          </p:cNvSpPr>
          <p:nvPr/>
        </p:nvSpPr>
        <p:spPr bwMode="auto">
          <a:xfrm>
            <a:off x="623343" y="1882031"/>
            <a:ext cx="4114800" cy="457200"/>
          </a:xfrm>
          <a:prstGeom prst="wedgeRoundRectCallout">
            <a:avLst>
              <a:gd name="adj1" fmla="val 39815"/>
              <a:gd name="adj2" fmla="val 95486"/>
              <a:gd name="adj3" fmla="val 16667"/>
            </a:avLst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运算符重载规则</a:t>
            </a:r>
          </a:p>
        </p:txBody>
      </p:sp>
      <p:sp>
        <p:nvSpPr>
          <p:cNvPr id="927750" name="Oval 6"/>
          <p:cNvSpPr>
            <a:spLocks noChangeArrowheads="1"/>
          </p:cNvSpPr>
          <p:nvPr/>
        </p:nvSpPr>
        <p:spPr bwMode="auto">
          <a:xfrm>
            <a:off x="9912424" y="244425"/>
            <a:ext cx="1944688" cy="360363"/>
          </a:xfrm>
          <a:prstGeom prst="ellipse">
            <a:avLst/>
          </a:prstGeom>
          <a:solidFill>
            <a:srgbClr val="000066"/>
          </a:solidFill>
          <a:ln w="3175">
            <a:solidFill>
              <a:srgbClr val="FFCCFF"/>
            </a:solidFill>
            <a:round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u="sng" dirty="0">
                <a:solidFill>
                  <a:srgbClr val="FFFF00"/>
                </a:solidFill>
              </a:rPr>
              <a:t>运算符重载</a:t>
            </a:r>
          </a:p>
        </p:txBody>
      </p:sp>
    </p:spTree>
  </p:cSld>
  <p:clrMapOvr>
    <a:masterClrMapping/>
  </p:clrMapOvr>
  <p:transition spd="slow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陕西科技大学计算机系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D7D759-92E9-4099-84FB-1880115A7517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928770" name="AutoShape 2"/>
          <p:cNvSpPr>
            <a:spLocks noChangeArrowheads="1"/>
          </p:cNvSpPr>
          <p:nvPr/>
        </p:nvSpPr>
        <p:spPr bwMode="auto">
          <a:xfrm>
            <a:off x="674687" y="669478"/>
            <a:ext cx="4114800" cy="457200"/>
          </a:xfrm>
          <a:prstGeom prst="wedgeRoundRectCallout">
            <a:avLst>
              <a:gd name="adj1" fmla="val 39815"/>
              <a:gd name="adj2" fmla="val 95486"/>
              <a:gd name="adj3" fmla="val 16667"/>
            </a:avLst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运算符重载一般语法</a:t>
            </a:r>
          </a:p>
        </p:txBody>
      </p:sp>
      <p:sp>
        <p:nvSpPr>
          <p:cNvPr id="928771" name="Rectangle 3"/>
          <p:cNvSpPr>
            <a:spLocks noChangeArrowheads="1"/>
          </p:cNvSpPr>
          <p:nvPr/>
        </p:nvSpPr>
        <p:spPr bwMode="auto">
          <a:xfrm>
            <a:off x="841374" y="1498154"/>
            <a:ext cx="10151169" cy="1800225"/>
          </a:xfrm>
          <a:prstGeom prst="rect">
            <a:avLst/>
          </a:prstGeom>
          <a:solidFill>
            <a:srgbClr val="CCFFFF"/>
          </a:solidFill>
          <a:ln w="3175">
            <a:noFill/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&lt;</a:t>
            </a:r>
            <a:r>
              <a:rPr lang="zh-CN" altLang="en-US" sz="2800" dirty="0">
                <a:solidFill>
                  <a:schemeClr val="hlink"/>
                </a:solidFill>
                <a:ea typeface="宋体" pitchFamily="2" charset="-122"/>
              </a:rPr>
              <a:t>函数类型</a:t>
            </a: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&gt; 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operator &lt;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</a:rPr>
              <a:t>运算符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&gt;</a:t>
            </a: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(&lt;</a:t>
            </a:r>
            <a:r>
              <a:rPr lang="zh-CN" altLang="en-US" sz="2800" dirty="0">
                <a:solidFill>
                  <a:schemeClr val="hlink"/>
                </a:solidFill>
                <a:ea typeface="宋体" pitchFamily="2" charset="-122"/>
              </a:rPr>
              <a:t>参数表</a:t>
            </a: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&gt;)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{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        &lt;</a:t>
            </a:r>
            <a:r>
              <a:rPr lang="zh-CN" altLang="en-US" sz="2800" dirty="0">
                <a:solidFill>
                  <a:schemeClr val="hlink"/>
                </a:solidFill>
                <a:ea typeface="宋体" pitchFamily="2" charset="-122"/>
              </a:rPr>
              <a:t>函数体</a:t>
            </a: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;&gt;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914399" y="3573016"/>
            <a:ext cx="10078143" cy="1738312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chemeClr val="hlink"/>
                </a:solidFill>
                <a:latin typeface="+mn-lt"/>
                <a:ea typeface="仿宋_GB2312" pitchFamily="49" charset="-122"/>
              </a:rPr>
              <a:t>operator</a:t>
            </a:r>
            <a:r>
              <a:rPr lang="zh-CN" altLang="en-US" sz="28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是运算符重载时必须使用的关键字，它和被重载的运算符连在一起，作为</a:t>
            </a:r>
            <a:r>
              <a:rPr lang="zh-CN" altLang="en-US" sz="2800" i="1" u="sng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运算符函数的专用函数名</a:t>
            </a:r>
            <a:r>
              <a:rPr lang="zh-CN" altLang="en-US" sz="28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，务必把该函数说明为</a:t>
            </a:r>
            <a:r>
              <a:rPr lang="zh-CN" altLang="en-US" sz="2800" i="1" u="sng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公有的</a:t>
            </a:r>
            <a:r>
              <a:rPr lang="en-US" altLang="zh-CN" sz="28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zh-CN" sz="2400" dirty="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928773" name="Oval 5"/>
          <p:cNvSpPr>
            <a:spLocks noChangeArrowheads="1"/>
          </p:cNvSpPr>
          <p:nvPr/>
        </p:nvSpPr>
        <p:spPr bwMode="auto">
          <a:xfrm>
            <a:off x="9912424" y="309116"/>
            <a:ext cx="1944688" cy="360362"/>
          </a:xfrm>
          <a:prstGeom prst="ellipse">
            <a:avLst/>
          </a:prstGeom>
          <a:solidFill>
            <a:srgbClr val="000066"/>
          </a:solidFill>
          <a:ln w="3175">
            <a:solidFill>
              <a:srgbClr val="FFCCFF"/>
            </a:solidFill>
            <a:round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u="sng" dirty="0">
                <a:solidFill>
                  <a:srgbClr val="FFFF00"/>
                </a:solidFill>
              </a:rPr>
              <a:t>运算符重载</a:t>
            </a:r>
          </a:p>
        </p:txBody>
      </p:sp>
    </p:spTree>
  </p:cSld>
  <p:clrMapOvr>
    <a:masterClrMapping/>
  </p:clrMapOvr>
  <p:transition spd="slow">
    <p:zoom/>
  </p:transition>
</p:sld>
</file>

<file path=ppt/theme/theme1.xml><?xml version="1.0" encoding="utf-8"?>
<a:theme xmlns:a="http://schemas.openxmlformats.org/drawingml/2006/main" name="场景型模板">
  <a:themeElements>
    <a:clrScheme name="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110306"/>
      </a:hlink>
      <a:folHlink>
        <a:srgbClr val="AA60AA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333333"/>
    </a:dk1>
    <a:lt1>
      <a:srgbClr val="A9BDA9"/>
    </a:lt1>
    <a:dk2>
      <a:srgbClr val="004C2B"/>
    </a:dk2>
    <a:lt2>
      <a:srgbClr val="578963"/>
    </a:lt2>
    <a:accent1>
      <a:srgbClr val="E1B7B7"/>
    </a:accent1>
    <a:accent2>
      <a:srgbClr val="B3E1B3"/>
    </a:accent2>
    <a:accent3>
      <a:srgbClr val="D1DBD1"/>
    </a:accent3>
    <a:accent4>
      <a:srgbClr val="2A2A2A"/>
    </a:accent4>
    <a:accent5>
      <a:srgbClr val="EED8D8"/>
    </a:accent5>
    <a:accent6>
      <a:srgbClr val="A2CCA2"/>
    </a:accent6>
    <a:hlink>
      <a:srgbClr val="132D05"/>
    </a:hlink>
    <a:folHlink>
      <a:srgbClr val="AA60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Office\Templates\演示文稿设计\场景型模板.pot</Template>
  <TotalTime>8701</TotalTime>
  <Words>5236</Words>
  <Application>Microsoft Office PowerPoint</Application>
  <PresentationFormat>宽屏</PresentationFormat>
  <Paragraphs>691</Paragraphs>
  <Slides>50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Monotype Sorts</vt:lpstr>
      <vt:lpstr>仿宋_GB2312</vt:lpstr>
      <vt:lpstr>华文中宋</vt:lpstr>
      <vt:lpstr>楷体_GB2312</vt:lpstr>
      <vt:lpstr>隶书</vt:lpstr>
      <vt:lpstr>宋体</vt:lpstr>
      <vt:lpstr>Times New Roman</vt:lpstr>
      <vt:lpstr>Wingdings</vt:lpstr>
      <vt:lpstr>场景型模板</vt:lpstr>
      <vt:lpstr> 　 C++语言基础教程　 </vt:lpstr>
      <vt:lpstr>面向对象程序设计</vt:lpstr>
      <vt:lpstr>第8章　多态性和虚函数</vt:lpstr>
      <vt:lpstr>第8章　多态性和虚函数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8.2.2　运算符重载函数的两种形式</vt:lpstr>
      <vt:lpstr>8.2.2　运算符重载函数的两种形式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　运算符重载函数的两种形式(续)</vt:lpstr>
      <vt:lpstr>PowerPoint 演示文稿</vt:lpstr>
      <vt:lpstr>　运算符重载函数的两种形式(续)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8.4　虚函数（续）</vt:lpstr>
      <vt:lpstr>8.4　虚函数（续）</vt:lpstr>
      <vt:lpstr>8.4　虚函数（续）</vt:lpstr>
      <vt:lpstr>8.4　虚函数（续）</vt:lpstr>
      <vt:lpstr>8.3　虚函数（续）</vt:lpstr>
      <vt:lpstr>8.3　虚函数（续）</vt:lpstr>
      <vt:lpstr>PowerPoint 演示文稿</vt:lpstr>
      <vt:lpstr>PowerPoint 演示文稿</vt:lpstr>
      <vt:lpstr>PowerPoint 演示文稿</vt:lpstr>
      <vt:lpstr>8.5.2　抽象类（续）</vt:lpstr>
      <vt:lpstr>8.5　虚析构函数</vt:lpstr>
      <vt:lpstr>8.5　虚析构函数(续)</vt:lpstr>
      <vt:lpstr>8.5　虚析构函数(续)</vt:lpstr>
      <vt:lpstr>8.5　虚析构函数(续)</vt:lpstr>
      <vt:lpstr>8.5　虚析构函数(续)</vt:lpstr>
      <vt:lpstr>本章小结</vt:lpstr>
    </vt:vector>
  </TitlesOfParts>
  <Manager/>
  <Company>B.I.T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田延安</dc:creator>
  <cp:lastModifiedBy>延安 田</cp:lastModifiedBy>
  <cp:revision>3002</cp:revision>
  <cp:lastPrinted>2020-11-24T15:11:03Z</cp:lastPrinted>
  <dcterms:created xsi:type="dcterms:W3CDTF">2001-07-10T07:21:49Z</dcterms:created>
  <dcterms:modified xsi:type="dcterms:W3CDTF">2020-11-28T13:44:16Z</dcterms:modified>
</cp:coreProperties>
</file>