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35"/>
  </p:notesMasterIdLst>
  <p:handoutMasterIdLst>
    <p:handoutMasterId r:id="rId36"/>
  </p:handoutMasterIdLst>
  <p:sldIdLst>
    <p:sldId id="1077" r:id="rId2"/>
    <p:sldId id="258" r:id="rId3"/>
    <p:sldId id="483" r:id="rId4"/>
    <p:sldId id="514"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1078" r:id="rId22"/>
    <p:sldId id="532" r:id="rId23"/>
    <p:sldId id="533" r:id="rId24"/>
    <p:sldId id="534" r:id="rId25"/>
    <p:sldId id="535" r:id="rId26"/>
    <p:sldId id="536" r:id="rId27"/>
    <p:sldId id="537" r:id="rId28"/>
    <p:sldId id="538" r:id="rId29"/>
    <p:sldId id="539" r:id="rId30"/>
    <p:sldId id="540" r:id="rId31"/>
    <p:sldId id="541" r:id="rId32"/>
    <p:sldId id="542" r:id="rId33"/>
    <p:sldId id="543" r:id="rId34"/>
  </p:sldIdLst>
  <p:sldSz cx="12192000" cy="6858000"/>
  <p:notesSz cx="6858000" cy="9144000"/>
  <p:defaultTextStyle>
    <a:defPPr>
      <a:defRPr lang="zh-CN"/>
    </a:defPPr>
    <a:lvl1pPr algn="l" rtl="0" fontAlgn="base">
      <a:spcBef>
        <a:spcPct val="0"/>
      </a:spcBef>
      <a:spcAft>
        <a:spcPct val="0"/>
      </a:spcAft>
      <a:defRPr kumimoji="1" sz="2000" b="1" kern="1200">
        <a:solidFill>
          <a:schemeClr val="bg2"/>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2000" b="1" kern="1200">
        <a:solidFill>
          <a:schemeClr val="bg2"/>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2000" b="1" kern="1200">
        <a:solidFill>
          <a:schemeClr val="bg2"/>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2000" b="1" kern="1200">
        <a:solidFill>
          <a:schemeClr val="bg2"/>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2000" b="1" kern="1200">
        <a:solidFill>
          <a:schemeClr val="bg2"/>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000" b="1" kern="1200">
        <a:solidFill>
          <a:schemeClr val="bg2"/>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000" b="1" kern="1200">
        <a:solidFill>
          <a:schemeClr val="bg2"/>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000" b="1" kern="1200">
        <a:solidFill>
          <a:schemeClr val="bg2"/>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000" b="1" kern="1200">
        <a:solidFill>
          <a:schemeClr val="bg2"/>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FF"/>
    <a:srgbClr val="FF0000"/>
    <a:srgbClr val="FF6600"/>
    <a:srgbClr val="CC0000"/>
    <a:srgbClr val="008080"/>
    <a:srgbClr val="27733B"/>
    <a:srgbClr val="1745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47" autoAdjust="0"/>
  </p:normalViewPr>
  <p:slideViewPr>
    <p:cSldViewPr>
      <p:cViewPr varScale="1">
        <p:scale>
          <a:sx n="63" d="100"/>
          <a:sy n="63" d="100"/>
        </p:scale>
        <p:origin x="78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836"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3F6FF574-0F83-495C-84A3-F12388CFB5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304131" name="Rectangle 3">
            <a:extLst>
              <a:ext uri="{FF2B5EF4-FFF2-40B4-BE49-F238E27FC236}">
                <a16:creationId xmlns:a16="http://schemas.microsoft.com/office/drawing/2014/main" id="{22F7711A-1ACB-4021-9233-39DB041E65C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n-US" altLang="zh-CN"/>
          </a:p>
        </p:txBody>
      </p:sp>
      <p:sp>
        <p:nvSpPr>
          <p:cNvPr id="304132" name="Rectangle 4">
            <a:extLst>
              <a:ext uri="{FF2B5EF4-FFF2-40B4-BE49-F238E27FC236}">
                <a16:creationId xmlns:a16="http://schemas.microsoft.com/office/drawing/2014/main" id="{B5EE53D9-7E9F-4195-97C5-752C08776D60}"/>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304133" name="Rectangle 5">
            <a:extLst>
              <a:ext uri="{FF2B5EF4-FFF2-40B4-BE49-F238E27FC236}">
                <a16:creationId xmlns:a16="http://schemas.microsoft.com/office/drawing/2014/main" id="{E7A07AB2-108A-4DA6-A259-41EB44AC63D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D44F25FE-40D2-48D7-88CB-0D1302CB45D7}"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97C21C91-C6B5-49D0-B9A7-CAC6519E073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303107" name="Rectangle 3">
            <a:extLst>
              <a:ext uri="{FF2B5EF4-FFF2-40B4-BE49-F238E27FC236}">
                <a16:creationId xmlns:a16="http://schemas.microsoft.com/office/drawing/2014/main" id="{2448525A-7B00-4F08-99CD-31F7F3D8BB5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n-US" altLang="zh-CN"/>
          </a:p>
        </p:txBody>
      </p:sp>
      <p:sp>
        <p:nvSpPr>
          <p:cNvPr id="34820" name="Rectangle 4">
            <a:extLst>
              <a:ext uri="{FF2B5EF4-FFF2-40B4-BE49-F238E27FC236}">
                <a16:creationId xmlns:a16="http://schemas.microsoft.com/office/drawing/2014/main" id="{EFA0308A-3A21-4246-B2F7-C414A40D481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9" name="Rectangle 5">
            <a:extLst>
              <a:ext uri="{FF2B5EF4-FFF2-40B4-BE49-F238E27FC236}">
                <a16:creationId xmlns:a16="http://schemas.microsoft.com/office/drawing/2014/main" id="{59E9A4DE-F7FD-4AF1-8240-C2D4E4449D2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3110" name="Rectangle 6">
            <a:extLst>
              <a:ext uri="{FF2B5EF4-FFF2-40B4-BE49-F238E27FC236}">
                <a16:creationId xmlns:a16="http://schemas.microsoft.com/office/drawing/2014/main" id="{8EA8FD03-C7D5-4590-8E1F-F0FAD7350E1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n-US" altLang="zh-CN"/>
          </a:p>
        </p:txBody>
      </p:sp>
      <p:sp>
        <p:nvSpPr>
          <p:cNvPr id="303111" name="Rectangle 7">
            <a:extLst>
              <a:ext uri="{FF2B5EF4-FFF2-40B4-BE49-F238E27FC236}">
                <a16:creationId xmlns:a16="http://schemas.microsoft.com/office/drawing/2014/main" id="{89D24681-BCB0-428E-A2F1-3DB7465071F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anose="02020603050405020304" pitchFamily="18" charset="0"/>
              </a:defRPr>
            </a:lvl1pPr>
          </a:lstStyle>
          <a:p>
            <a:fld id="{1F6C2449-633E-4EA7-9AC9-DCCA0DB0413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8360C1-A1FE-4477-9047-7A0BC510EF4C}"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1443" name="Rectangle 2"/>
          <p:cNvSpPr>
            <a:spLocks noGrp="1" noRot="1" noChangeAspect="1" noChangeArrowheads="1" noTextEdit="1"/>
          </p:cNvSpPr>
          <p:nvPr>
            <p:ph type="sldImg"/>
          </p:nvPr>
        </p:nvSpPr>
        <p:spPr>
          <a:xfrm>
            <a:off x="257175" y="715963"/>
            <a:ext cx="6343650" cy="3568700"/>
          </a:xfrm>
          <a:ln w="12700" cap="flat"/>
        </p:spPr>
      </p:sp>
      <p:sp>
        <p:nvSpPr>
          <p:cNvPr id="61444" name="Rectangle 3"/>
          <p:cNvSpPr>
            <a:spLocks noGrp="1" noChangeArrowheads="1"/>
          </p:cNvSpPr>
          <p:nvPr>
            <p:ph type="body" idx="1"/>
          </p:nvPr>
        </p:nvSpPr>
        <p:spPr>
          <a:xfrm>
            <a:off x="914401" y="6527859"/>
            <a:ext cx="185995" cy="277633"/>
          </a:xfrm>
          <a:noFill/>
          <a:ln/>
        </p:spPr>
        <p:txBody>
          <a:bodyPr wrap="none" lIns="92066" tIns="46034" rIns="92066" bIns="46034" anchor="ctr">
            <a:spAutoFit/>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5843" name="Rectangle 1027"/>
          <p:cNvSpPr>
            <a:spLocks noGrp="1" noChangeArrowheads="1"/>
          </p:cNvSpPr>
          <p:nvPr>
            <p:ph type="ctrTitle"/>
          </p:nvPr>
        </p:nvSpPr>
        <p:spPr>
          <a:xfrm>
            <a:off x="914400" y="2286000"/>
            <a:ext cx="10363200" cy="1143000"/>
          </a:xfrm>
        </p:spPr>
        <p:txBody>
          <a:bodyPr/>
          <a:lstStyle>
            <a:lvl1pPr>
              <a:defRPr/>
            </a:lvl1pPr>
          </a:lstStyle>
          <a:p>
            <a:r>
              <a:rPr lang="zh-CN" altLang="en-US"/>
              <a:t>单击此处编辑母版标题样式</a:t>
            </a:r>
            <a:endParaRPr lang="zh-CN" altLang="zh-CN"/>
          </a:p>
        </p:txBody>
      </p:sp>
      <p:sp>
        <p:nvSpPr>
          <p:cNvPr id="35844" name="Rectangle 1028"/>
          <p:cNvSpPr>
            <a:spLocks noGrp="1" noChangeArrowheads="1"/>
          </p:cNvSpPr>
          <p:nvPr>
            <p:ph type="subTitle" idx="1"/>
          </p:nvPr>
        </p:nvSpPr>
        <p:spPr>
          <a:xfrm>
            <a:off x="1828800" y="3886200"/>
            <a:ext cx="8534400" cy="1752600"/>
          </a:xfrm>
        </p:spPr>
        <p:txBody>
          <a:bodyPr/>
          <a:lstStyle>
            <a:lvl1pPr marL="0" indent="0" algn="ctr">
              <a:buFont typeface="Monotype Sorts" pitchFamily="2" charset="2"/>
              <a:buNone/>
              <a:defRPr/>
            </a:lvl1pPr>
          </a:lstStyle>
          <a:p>
            <a:r>
              <a:rPr lang="zh-CN" altLang="en-US"/>
              <a:t>单击此处编辑母版副标题样式</a:t>
            </a:r>
          </a:p>
        </p:txBody>
      </p:sp>
      <p:sp>
        <p:nvSpPr>
          <p:cNvPr id="5" name="Rectangle 1029"/>
          <p:cNvSpPr>
            <a:spLocks noGrp="1" noChangeArrowheads="1"/>
          </p:cNvSpPr>
          <p:nvPr>
            <p:ph type="dt" sz="half" idx="10"/>
          </p:nvPr>
        </p:nvSpPr>
        <p:spPr>
          <a:xfrm>
            <a:off x="914400" y="6248400"/>
            <a:ext cx="2540000" cy="457200"/>
          </a:xfrm>
        </p:spPr>
        <p:txBody>
          <a:bodyPr/>
          <a:lstStyle>
            <a:lvl1pPr>
              <a:defRPr b="0">
                <a:solidFill>
                  <a:srgbClr val="578963"/>
                </a:solidFill>
              </a:defRPr>
            </a:lvl1pPr>
          </a:lstStyle>
          <a:p>
            <a:pPr>
              <a:defRPr/>
            </a:pPr>
            <a:fld id="{4169750B-B67C-4D03-82F4-708A1F53EC2A}" type="datetime1">
              <a:rPr lang="zh-CN" altLang="en-US" smtClean="0"/>
              <a:t>2021-06-09</a:t>
            </a:fld>
            <a:endParaRPr lang="en-US" altLang="zh-CN"/>
          </a:p>
        </p:txBody>
      </p:sp>
      <p:sp>
        <p:nvSpPr>
          <p:cNvPr id="6" name="Rectangle 1030"/>
          <p:cNvSpPr>
            <a:spLocks noGrp="1" noChangeArrowheads="1"/>
          </p:cNvSpPr>
          <p:nvPr>
            <p:ph type="ftr" sz="quarter" idx="11"/>
          </p:nvPr>
        </p:nvSpPr>
        <p:spPr>
          <a:xfrm>
            <a:off x="4165600" y="6248400"/>
            <a:ext cx="3860800" cy="457200"/>
          </a:xfrm>
        </p:spPr>
        <p:txBody>
          <a:bodyPr/>
          <a:lstStyle>
            <a:lvl1pPr>
              <a:defRPr b="0">
                <a:solidFill>
                  <a:srgbClr val="578963"/>
                </a:solidFill>
              </a:defRPr>
            </a:lvl1pPr>
          </a:lstStyle>
          <a:p>
            <a:pPr>
              <a:defRPr/>
            </a:pPr>
            <a:endParaRPr lang="en-US" altLang="zh-CN"/>
          </a:p>
        </p:txBody>
      </p:sp>
      <p:sp>
        <p:nvSpPr>
          <p:cNvPr id="7" name="Rectangle 1031"/>
          <p:cNvSpPr>
            <a:spLocks noGrp="1" noChangeArrowheads="1"/>
          </p:cNvSpPr>
          <p:nvPr>
            <p:ph type="sldNum" sz="quarter" idx="12"/>
          </p:nvPr>
        </p:nvSpPr>
        <p:spPr>
          <a:xfrm>
            <a:off x="8737600" y="6248400"/>
            <a:ext cx="2540000" cy="457200"/>
          </a:xfrm>
        </p:spPr>
        <p:txBody>
          <a:bodyPr/>
          <a:lstStyle>
            <a:lvl1pPr>
              <a:defRPr b="0">
                <a:solidFill>
                  <a:srgbClr val="578963"/>
                </a:solidFill>
              </a:defRPr>
            </a:lvl1pPr>
          </a:lstStyle>
          <a:p>
            <a:pPr>
              <a:defRPr/>
            </a:pPr>
            <a:fld id="{F960EC4A-CDE4-4BB7-8A17-236421441956}" type="slidenum">
              <a:rPr lang="en-US" altLang="zh-CN"/>
              <a:pPr>
                <a:defRPr/>
              </a:pPr>
              <a:t>‹#›</a:t>
            </a:fld>
            <a:endParaRPr lang="en-US" altLang="zh-CN"/>
          </a:p>
        </p:txBody>
      </p:sp>
    </p:spTree>
    <p:extLst>
      <p:ext uri="{BB962C8B-B14F-4D97-AF65-F5344CB8AC3E}">
        <p14:creationId xmlns:p14="http://schemas.microsoft.com/office/powerpoint/2010/main" val="3573313530"/>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E29E581-3DB5-4616-A33D-33E1A19FCF7C}" type="datetime1">
              <a:rPr lang="zh-CN" altLang="en-US" smtClean="0"/>
              <a:t>2021-06-09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C7A0D7-FF8D-4361-8A8D-4E74F8EA658E}" type="slidenum">
              <a:rPr lang="en-US" altLang="zh-CN"/>
              <a:pPr>
                <a:defRPr/>
              </a:pPr>
              <a:t>‹#›</a:t>
            </a:fld>
            <a:endParaRPr lang="en-US" altLang="zh-CN"/>
          </a:p>
        </p:txBody>
      </p:sp>
    </p:spTree>
    <p:extLst>
      <p:ext uri="{BB962C8B-B14F-4D97-AF65-F5344CB8AC3E}">
        <p14:creationId xmlns:p14="http://schemas.microsoft.com/office/powerpoint/2010/main" val="210992558"/>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457200"/>
            <a:ext cx="25908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457200"/>
            <a:ext cx="75692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DA068B8-32B4-499C-9F42-CFA7FD67BB60}" type="datetime1">
              <a:rPr lang="zh-CN" altLang="en-US" smtClean="0"/>
              <a:t>2021-06-09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DD35D9-7D6A-44DE-A900-4BA0429D5FC6}" type="slidenum">
              <a:rPr lang="en-US" altLang="zh-CN"/>
              <a:pPr>
                <a:defRPr/>
              </a:pPr>
              <a:t>‹#›</a:t>
            </a:fld>
            <a:endParaRPr lang="en-US" altLang="zh-CN"/>
          </a:p>
        </p:txBody>
      </p:sp>
    </p:spTree>
    <p:extLst>
      <p:ext uri="{BB962C8B-B14F-4D97-AF65-F5344CB8AC3E}">
        <p14:creationId xmlns:p14="http://schemas.microsoft.com/office/powerpoint/2010/main" val="1063148758"/>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226243" y="6397018"/>
            <a:ext cx="2540000" cy="366712"/>
          </a:xfrm>
          <a:ln/>
        </p:spPr>
        <p:txBody>
          <a:bodyPr/>
          <a:lstStyle>
            <a:lvl1pPr>
              <a:defRPr>
                <a:solidFill>
                  <a:schemeClr val="tx2">
                    <a:lumMod val="75000"/>
                    <a:lumOff val="25000"/>
                  </a:schemeClr>
                </a:solidFill>
              </a:defRPr>
            </a:lvl1pPr>
          </a:lstStyle>
          <a:p>
            <a:pPr>
              <a:defRPr/>
            </a:pPr>
            <a:fld id="{AF5A55CC-3C59-4D8F-A5D1-F1FCB6F99267}" type="datetime1">
              <a:rPr lang="zh-CN" altLang="en-US" smtClean="0"/>
              <a:t>2021-06-09</a:t>
            </a:fld>
            <a:endParaRPr lang="en-US" altLang="zh-CN"/>
          </a:p>
        </p:txBody>
      </p:sp>
      <p:sp>
        <p:nvSpPr>
          <p:cNvPr id="5" name="Rectangle 5"/>
          <p:cNvSpPr>
            <a:spLocks noGrp="1" noChangeArrowheads="1"/>
          </p:cNvSpPr>
          <p:nvPr>
            <p:ph type="ftr" sz="quarter" idx="11"/>
          </p:nvPr>
        </p:nvSpPr>
        <p:spPr>
          <a:xfrm>
            <a:off x="4165600" y="6397018"/>
            <a:ext cx="3860800" cy="366712"/>
          </a:xfrm>
          <a:ln/>
        </p:spPr>
        <p:txBody>
          <a:bodyPr/>
          <a:lstStyle>
            <a:lvl1pPr>
              <a:defRPr>
                <a:solidFill>
                  <a:schemeClr val="tx2">
                    <a:lumMod val="75000"/>
                    <a:lumOff val="25000"/>
                  </a:schemeClr>
                </a:solidFill>
              </a:defRPr>
            </a:lvl1pPr>
          </a:lstStyle>
          <a:p>
            <a:pPr>
              <a:defRPr/>
            </a:pPr>
            <a:endParaRPr lang="en-US" altLang="zh-CN">
              <a:solidFill>
                <a:schemeClr val="tx2">
                  <a:lumMod val="75000"/>
                  <a:lumOff val="25000"/>
                </a:schemeClr>
              </a:solidFill>
            </a:endParaRPr>
          </a:p>
        </p:txBody>
      </p:sp>
      <p:sp>
        <p:nvSpPr>
          <p:cNvPr id="6" name="Rectangle 6"/>
          <p:cNvSpPr>
            <a:spLocks noGrp="1" noChangeArrowheads="1"/>
          </p:cNvSpPr>
          <p:nvPr>
            <p:ph type="sldNum" sz="quarter" idx="12"/>
          </p:nvPr>
        </p:nvSpPr>
        <p:spPr>
          <a:xfrm>
            <a:off x="9350343" y="6397018"/>
            <a:ext cx="2540000" cy="366712"/>
          </a:xfrm>
          <a:ln/>
        </p:spPr>
        <p:txBody>
          <a:bodyPr/>
          <a:lstStyle>
            <a:lvl1pPr>
              <a:defRPr>
                <a:solidFill>
                  <a:schemeClr val="tx2">
                    <a:lumMod val="75000"/>
                    <a:lumOff val="25000"/>
                  </a:schemeClr>
                </a:solidFill>
              </a:defRPr>
            </a:lvl1pPr>
          </a:lstStyle>
          <a:p>
            <a:pPr>
              <a:defRPr/>
            </a:pPr>
            <a:fld id="{5D8D4E54-5402-48BE-86AD-0CF06910AA40}" type="slidenum">
              <a:rPr lang="en-US" altLang="zh-CN" smtClean="0"/>
              <a:pPr>
                <a:defRPr/>
              </a:pPr>
              <a:t>‹#›</a:t>
            </a:fld>
            <a:endParaRPr lang="en-US" altLang="zh-CN"/>
          </a:p>
        </p:txBody>
      </p:sp>
      <p:sp>
        <p:nvSpPr>
          <p:cNvPr id="9" name="Line 4">
            <a:extLst>
              <a:ext uri="{FF2B5EF4-FFF2-40B4-BE49-F238E27FC236}">
                <a16:creationId xmlns:a16="http://schemas.microsoft.com/office/drawing/2014/main" id="{87DDB620-09B4-4D42-9FF3-2BFA6A1E57E9}"/>
              </a:ext>
            </a:extLst>
          </p:cNvPr>
          <p:cNvSpPr>
            <a:spLocks noChangeShapeType="1"/>
          </p:cNvSpPr>
          <p:nvPr userDrawn="1"/>
        </p:nvSpPr>
        <p:spPr bwMode="auto">
          <a:xfrm flipV="1">
            <a:off x="191344" y="980728"/>
            <a:ext cx="11809312" cy="0"/>
          </a:xfrm>
          <a:prstGeom prst="line">
            <a:avLst/>
          </a:prstGeom>
          <a:noFill/>
          <a:ln w="57150" cmpd="thickThin">
            <a:solidFill>
              <a:srgbClr val="E60223"/>
            </a:solidFill>
            <a:round/>
            <a:headEnd/>
            <a:tailEnd/>
          </a:ln>
        </p:spPr>
        <p:txBody>
          <a:bodyPr wrap="none" anchor="ctr"/>
          <a:lstStyle/>
          <a:p>
            <a:endParaRPr lang="zh-CN" altLang="en-US"/>
          </a:p>
        </p:txBody>
      </p:sp>
      <p:pic>
        <p:nvPicPr>
          <p:cNvPr id="10" name="图片 9">
            <a:extLst>
              <a:ext uri="{FF2B5EF4-FFF2-40B4-BE49-F238E27FC236}">
                <a16:creationId xmlns:a16="http://schemas.microsoft.com/office/drawing/2014/main" id="{95D6255B-37DD-45BF-A3AA-8DA39F18EF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4814" y="184348"/>
            <a:ext cx="637862" cy="639974"/>
          </a:xfrm>
          <a:prstGeom prst="rect">
            <a:avLst/>
          </a:prstGeom>
        </p:spPr>
      </p:pic>
    </p:spTree>
    <p:extLst>
      <p:ext uri="{BB962C8B-B14F-4D97-AF65-F5344CB8AC3E}">
        <p14:creationId xmlns:p14="http://schemas.microsoft.com/office/powerpoint/2010/main" val="3792383620"/>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54238669-C5D6-4DF5-92BD-891C2634F4B2}" type="datetime1">
              <a:rPr lang="zh-CN" altLang="en-US" smtClean="0"/>
              <a:t>2021-06-09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6E3414-0F8E-4F5B-B248-89E5FA04F93B}" type="slidenum">
              <a:rPr lang="en-US" altLang="zh-CN"/>
              <a:pPr>
                <a:defRPr/>
              </a:pPr>
              <a:t>‹#›</a:t>
            </a:fld>
            <a:endParaRPr lang="en-US" altLang="zh-CN"/>
          </a:p>
        </p:txBody>
      </p:sp>
    </p:spTree>
    <p:extLst>
      <p:ext uri="{BB962C8B-B14F-4D97-AF65-F5344CB8AC3E}">
        <p14:creationId xmlns:p14="http://schemas.microsoft.com/office/powerpoint/2010/main" val="3421611024"/>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58458A1D-DD47-442C-835F-CDAEB1769D02}" type="datetime1">
              <a:rPr lang="zh-CN" altLang="en-US" smtClean="0"/>
              <a:t>2021-06-09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98B1BD1-7F2A-4E22-A772-2AB4BC5627E9}" type="slidenum">
              <a:rPr lang="en-US" altLang="zh-CN"/>
              <a:pPr>
                <a:defRPr/>
              </a:pPr>
              <a:t>‹#›</a:t>
            </a:fld>
            <a:endParaRPr lang="en-US" altLang="zh-CN"/>
          </a:p>
        </p:txBody>
      </p:sp>
    </p:spTree>
    <p:extLst>
      <p:ext uri="{BB962C8B-B14F-4D97-AF65-F5344CB8AC3E}">
        <p14:creationId xmlns:p14="http://schemas.microsoft.com/office/powerpoint/2010/main" val="1989850754"/>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195224A1-3690-4322-9985-D9DA1870EB50}" type="datetime1">
              <a:rPr lang="zh-CN" altLang="en-US" smtClean="0"/>
              <a:t>2021-06-09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3E7F46A-2093-4A2A-9D02-AA8C442A5FED}" type="slidenum">
              <a:rPr lang="en-US" altLang="zh-CN"/>
              <a:pPr>
                <a:defRPr/>
              </a:pPr>
              <a:t>‹#›</a:t>
            </a:fld>
            <a:endParaRPr lang="en-US" altLang="zh-CN"/>
          </a:p>
        </p:txBody>
      </p:sp>
    </p:spTree>
    <p:extLst>
      <p:ext uri="{BB962C8B-B14F-4D97-AF65-F5344CB8AC3E}">
        <p14:creationId xmlns:p14="http://schemas.microsoft.com/office/powerpoint/2010/main" val="3299118791"/>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CB8097B-0419-438C-80B0-8326A3BAC27E}" type="datetime1">
              <a:rPr lang="zh-CN" altLang="en-US" smtClean="0"/>
              <a:t>2021-06-09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0B109CF-7A37-4B01-B31B-7D62D51CF7E5}" type="slidenum">
              <a:rPr lang="en-US" altLang="zh-CN"/>
              <a:pPr>
                <a:defRPr/>
              </a:pPr>
              <a:t>‹#›</a:t>
            </a:fld>
            <a:endParaRPr lang="en-US" altLang="zh-CN"/>
          </a:p>
        </p:txBody>
      </p:sp>
    </p:spTree>
    <p:extLst>
      <p:ext uri="{BB962C8B-B14F-4D97-AF65-F5344CB8AC3E}">
        <p14:creationId xmlns:p14="http://schemas.microsoft.com/office/powerpoint/2010/main" val="2136185824"/>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37096" y="6309320"/>
            <a:ext cx="2540000" cy="366712"/>
          </a:xfrm>
          <a:ln/>
        </p:spPr>
        <p:txBody>
          <a:bodyPr/>
          <a:lstStyle>
            <a:lvl1pPr>
              <a:defRPr/>
            </a:lvl1pPr>
          </a:lstStyle>
          <a:p>
            <a:pPr>
              <a:defRPr/>
            </a:pPr>
            <a:fld id="{F47AD6B6-5E56-414A-AACF-A7C433790ABD}" type="datetime1">
              <a:rPr lang="zh-CN" altLang="en-US" smtClean="0"/>
              <a:t>2021-06-09</a:t>
            </a:fld>
            <a:endParaRPr lang="en-US" altLang="zh-CN"/>
          </a:p>
        </p:txBody>
      </p:sp>
      <p:sp>
        <p:nvSpPr>
          <p:cNvPr id="3" name="Rectangle 5"/>
          <p:cNvSpPr>
            <a:spLocks noGrp="1" noChangeArrowheads="1"/>
          </p:cNvSpPr>
          <p:nvPr>
            <p:ph type="ftr" sz="quarter" idx="11"/>
          </p:nvPr>
        </p:nvSpPr>
        <p:spPr>
          <a:xfrm>
            <a:off x="4188296" y="6309320"/>
            <a:ext cx="3860800" cy="366712"/>
          </a:xfr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8760296" y="6309320"/>
            <a:ext cx="2540000" cy="366712"/>
          </a:xfrm>
          <a:ln/>
        </p:spPr>
        <p:txBody>
          <a:bodyPr/>
          <a:lstStyle>
            <a:lvl1pPr>
              <a:defRPr/>
            </a:lvl1pPr>
          </a:lstStyle>
          <a:p>
            <a:pPr>
              <a:defRPr/>
            </a:pPr>
            <a:fld id="{F57AEF8F-7303-4F07-9A82-90F85BD890A6}" type="slidenum">
              <a:rPr lang="en-US" altLang="zh-CN"/>
              <a:pPr>
                <a:defRPr/>
              </a:pPr>
              <a:t>‹#›</a:t>
            </a:fld>
            <a:endParaRPr lang="en-US" altLang="zh-CN"/>
          </a:p>
        </p:txBody>
      </p:sp>
    </p:spTree>
    <p:extLst>
      <p:ext uri="{BB962C8B-B14F-4D97-AF65-F5344CB8AC3E}">
        <p14:creationId xmlns:p14="http://schemas.microsoft.com/office/powerpoint/2010/main" val="595993891"/>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0530A53-1FC5-422D-8093-A4DD78BE4565}" type="datetime1">
              <a:rPr lang="zh-CN" altLang="en-US" smtClean="0"/>
              <a:t>2021-06-09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6996DB0-6C05-40CA-9449-960EF4444939}" type="slidenum">
              <a:rPr lang="en-US" altLang="zh-CN"/>
              <a:pPr>
                <a:defRPr/>
              </a:pPr>
              <a:t>‹#›</a:t>
            </a:fld>
            <a:endParaRPr lang="en-US" altLang="zh-CN"/>
          </a:p>
        </p:txBody>
      </p:sp>
    </p:spTree>
    <p:extLst>
      <p:ext uri="{BB962C8B-B14F-4D97-AF65-F5344CB8AC3E}">
        <p14:creationId xmlns:p14="http://schemas.microsoft.com/office/powerpoint/2010/main" val="3846798872"/>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C711D21-FFDB-4CD1-B0BF-CB29E0EC5C61}" type="datetime1">
              <a:rPr lang="zh-CN" altLang="en-US" smtClean="0"/>
              <a:t>2021-06-09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7C2F72-7E28-42E4-86EA-305793CAD599}" type="slidenum">
              <a:rPr lang="en-US" altLang="zh-CN"/>
              <a:pPr>
                <a:defRPr/>
              </a:pPr>
              <a:t>‹#›</a:t>
            </a:fld>
            <a:endParaRPr lang="en-US" altLang="zh-CN"/>
          </a:p>
        </p:txBody>
      </p:sp>
    </p:spTree>
    <p:extLst>
      <p:ext uri="{BB962C8B-B14F-4D97-AF65-F5344CB8AC3E}">
        <p14:creationId xmlns:p14="http://schemas.microsoft.com/office/powerpoint/2010/main" val="2001942413"/>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57200"/>
            <a:ext cx="10363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20" name="Rectangle 4"/>
          <p:cNvSpPr>
            <a:spLocks noGrp="1" noChangeArrowheads="1"/>
          </p:cNvSpPr>
          <p:nvPr>
            <p:ph type="dt" sz="half" idx="2"/>
          </p:nvPr>
        </p:nvSpPr>
        <p:spPr bwMode="auto">
          <a:xfrm>
            <a:off x="914400" y="6491288"/>
            <a:ext cx="25400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lnSpc>
                <a:spcPct val="100000"/>
              </a:lnSpc>
              <a:spcBef>
                <a:spcPct val="50000"/>
              </a:spcBef>
              <a:buClrTx/>
              <a:buFontTx/>
              <a:buNone/>
              <a:defRPr sz="1400">
                <a:solidFill>
                  <a:schemeClr val="bg2"/>
                </a:solidFill>
                <a:ea typeface="+mn-ea"/>
              </a:defRPr>
            </a:lvl1pPr>
          </a:lstStyle>
          <a:p>
            <a:pPr>
              <a:defRPr/>
            </a:pPr>
            <a:fld id="{84C00C91-1FC8-43E0-8FAB-CC86FFC0550B}" type="datetime1">
              <a:rPr lang="zh-CN" altLang="en-US" smtClean="0"/>
              <a:t>2021-06-09</a:t>
            </a:fld>
            <a:endParaRPr lang="en-US" altLang="zh-CN"/>
          </a:p>
        </p:txBody>
      </p:sp>
      <p:sp>
        <p:nvSpPr>
          <p:cNvPr id="34821" name="Rectangle 5"/>
          <p:cNvSpPr>
            <a:spLocks noGrp="1" noChangeArrowheads="1"/>
          </p:cNvSpPr>
          <p:nvPr>
            <p:ph type="ftr" sz="quarter" idx="3"/>
          </p:nvPr>
        </p:nvSpPr>
        <p:spPr bwMode="auto">
          <a:xfrm>
            <a:off x="4165600" y="6491288"/>
            <a:ext cx="38608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lnSpc>
                <a:spcPct val="100000"/>
              </a:lnSpc>
              <a:spcBef>
                <a:spcPct val="50000"/>
              </a:spcBef>
              <a:buClrTx/>
              <a:buFontTx/>
              <a:buNone/>
              <a:defRPr sz="1400">
                <a:solidFill>
                  <a:schemeClr val="bg2"/>
                </a:solidFill>
                <a:ea typeface="+mn-ea"/>
              </a:defRPr>
            </a:lvl1pPr>
          </a:lstStyle>
          <a:p>
            <a:pPr>
              <a:defRPr/>
            </a:pPr>
            <a:endParaRPr lang="en-US" altLang="zh-CN"/>
          </a:p>
        </p:txBody>
      </p:sp>
      <p:sp>
        <p:nvSpPr>
          <p:cNvPr id="34822" name="Rectangle 6"/>
          <p:cNvSpPr>
            <a:spLocks noGrp="1" noChangeArrowheads="1"/>
          </p:cNvSpPr>
          <p:nvPr>
            <p:ph type="sldNum" sz="quarter" idx="4"/>
          </p:nvPr>
        </p:nvSpPr>
        <p:spPr bwMode="auto">
          <a:xfrm>
            <a:off x="8737600" y="6491288"/>
            <a:ext cx="2540000" cy="36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lnSpc>
                <a:spcPct val="100000"/>
              </a:lnSpc>
              <a:spcBef>
                <a:spcPct val="50000"/>
              </a:spcBef>
              <a:buClrTx/>
              <a:buFontTx/>
              <a:buNone/>
              <a:defRPr sz="1400">
                <a:solidFill>
                  <a:schemeClr val="bg2"/>
                </a:solidFill>
                <a:ea typeface="+mn-ea"/>
              </a:defRPr>
            </a:lvl1pPr>
          </a:lstStyle>
          <a:p>
            <a:pPr>
              <a:defRPr/>
            </a:pPr>
            <a:fld id="{E8156C23-DC9C-4704-A894-81082B830D53}" type="slidenum">
              <a:rPr lang="en-US" altLang="zh-CN"/>
              <a:pPr>
                <a:defRPr/>
              </a:pPr>
              <a:t>‹#›</a:t>
            </a:fld>
            <a:endParaRPr lang="en-US" altLang="zh-CN"/>
          </a:p>
        </p:txBody>
      </p:sp>
    </p:spTree>
    <p:extLst>
      <p:ext uri="{BB962C8B-B14F-4D97-AF65-F5344CB8AC3E}">
        <p14:creationId xmlns:p14="http://schemas.microsoft.com/office/powerpoint/2010/main" val="150826479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slow">
    <p:zoom/>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91544" y="1066800"/>
            <a:ext cx="8143056" cy="1828800"/>
          </a:xfrm>
          <a:noFill/>
          <a:ln w="12700" cap="flat">
            <a:solidFill>
              <a:srgbClr val="800000"/>
            </a:solidFill>
          </a:ln>
        </p:spPr>
        <p:txBody>
          <a:bodyPr vert="horz" wrap="square" lIns="92075" tIns="46038" rIns="92075" bIns="46038" numCol="1" anchor="ctr" anchorCtr="0" compatLnSpc="1">
            <a:prstTxWarp prst="textNoShape">
              <a:avLst/>
            </a:prstTxWarp>
          </a:bodyPr>
          <a:lstStyle/>
          <a:p>
            <a:pPr eaLnBrk="1" hangingPunct="1"/>
            <a:br>
              <a:rPr lang="en-US" altLang="zh-CN" dirty="0"/>
            </a:br>
            <a:r>
              <a:rPr lang="zh-CN" altLang="en-US" dirty="0"/>
              <a:t>　</a:t>
            </a:r>
            <a:br>
              <a:rPr lang="zh-CN" altLang="en-US" dirty="0"/>
            </a:br>
            <a:r>
              <a:rPr lang="en-US" altLang="zh-CN" dirty="0"/>
              <a:t>C++</a:t>
            </a:r>
            <a:r>
              <a:rPr lang="zh-CN" altLang="en-US" dirty="0"/>
              <a:t>语言基础教程　</a:t>
            </a:r>
            <a:br>
              <a:rPr lang="zh-CN" altLang="en-US" dirty="0"/>
            </a:br>
            <a:endParaRPr lang="zh-CN" altLang="en-US" dirty="0"/>
          </a:p>
        </p:txBody>
      </p:sp>
      <p:sp>
        <p:nvSpPr>
          <p:cNvPr id="3075" name="Rectangle 3"/>
          <p:cNvSpPr>
            <a:spLocks noChangeArrowheads="1"/>
          </p:cNvSpPr>
          <p:nvPr/>
        </p:nvSpPr>
        <p:spPr bwMode="auto">
          <a:xfrm>
            <a:off x="1828800" y="685800"/>
            <a:ext cx="7924800" cy="400752"/>
          </a:xfrm>
          <a:prstGeom prst="rect">
            <a:avLst/>
          </a:prstGeom>
          <a:noFill/>
          <a:ln w="9525">
            <a:noFill/>
            <a:miter lim="800000"/>
            <a:headEnd/>
            <a:tailEnd/>
          </a:ln>
        </p:spPr>
        <p:txBody>
          <a:bodyPr wrap="square" lIns="92075" tIns="46038" rIns="92075" bIns="46038">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33"/>
                </a:solidFill>
                <a:effectLst/>
                <a:uLnTx/>
                <a:uFillTx/>
                <a:latin typeface="楷体_GB2312" pitchFamily="49" charset="-122"/>
                <a:ea typeface="楷体_GB2312" pitchFamily="49" charset="-122"/>
                <a:cs typeface="+mn-cs"/>
              </a:rPr>
              <a:t>高等学校计算机基础教育教材精选               吕凤翥    编著</a:t>
            </a:r>
          </a:p>
        </p:txBody>
      </p:sp>
      <p:sp>
        <p:nvSpPr>
          <p:cNvPr id="5" name="Text Box 5">
            <a:extLst>
              <a:ext uri="{FF2B5EF4-FFF2-40B4-BE49-F238E27FC236}">
                <a16:creationId xmlns:a16="http://schemas.microsoft.com/office/drawing/2014/main" id="{D7DEF6D5-6E55-4C43-83FA-BEF8E49D98A7}"/>
              </a:ext>
            </a:extLst>
          </p:cNvPr>
          <p:cNvSpPr txBox="1">
            <a:spLocks noChangeArrowheads="1"/>
          </p:cNvSpPr>
          <p:nvPr/>
        </p:nvSpPr>
        <p:spPr bwMode="auto">
          <a:xfrm>
            <a:off x="1991544" y="3068960"/>
            <a:ext cx="4248150" cy="349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rPr>
              <a:t>电智学院</a:t>
            </a: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8000"/>
                </a:solidFill>
                <a:effectLst/>
                <a:uLnTx/>
                <a:uFillTx/>
                <a:latin typeface="Times New Roman" panose="02020603050405020304" pitchFamily="18" charset="0"/>
                <a:ea typeface="华文中宋" panose="02010600040101010101" pitchFamily="2" charset="-122"/>
                <a:cs typeface="+mn-cs"/>
              </a:rPr>
              <a:t>计算机系</a:t>
            </a: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rPr>
              <a:t>田延安</a:t>
            </a:r>
            <a:endParaRPr kumimoji="0" lang="en-US" altLang="zh-CN" sz="2800" b="1" i="0" u="none" strike="noStrike" kern="1200" cap="none" spc="0" normalizeH="0" baseline="0" noProof="0" dirty="0">
              <a:ln>
                <a:noFill/>
              </a:ln>
              <a:solidFill>
                <a:srgbClr val="003399"/>
              </a:solidFill>
              <a:effectLst/>
              <a:uLnTx/>
              <a:uFillTx/>
              <a:latin typeface="Times New Roman" panose="02020603050405020304" pitchFamily="18" charset="0"/>
              <a:ea typeface="华文中宋" panose="02010600040101010101" pitchFamily="2" charset="-122"/>
              <a:cs typeface="+mn-cs"/>
            </a:endParaRPr>
          </a:p>
          <a:p>
            <a:pPr marL="0" marR="0" lvl="0" indent="0" algn="l"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r>
              <a:rPr kumimoji="0" lang="en-US" altLang="zh-CN" sz="2800" b="1" i="0" u="none" strike="noStrike" kern="1200" cap="none" spc="0" normalizeH="0" baseline="0" noProof="0" dirty="0">
                <a:ln>
                  <a:noFill/>
                </a:ln>
                <a:solidFill>
                  <a:srgbClr val="006600"/>
                </a:solidFill>
                <a:effectLst/>
                <a:uLnTx/>
                <a:uFillTx/>
                <a:latin typeface="Times New Roman" panose="02020603050405020304" pitchFamily="18" charset="0"/>
                <a:ea typeface="华文中宋" panose="02010600040101010101" pitchFamily="2" charset="-122"/>
                <a:cs typeface="+mn-cs"/>
              </a:rPr>
              <a:t>15353550856</a:t>
            </a:r>
            <a:endParaRPr kumimoji="0"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华文中宋" panose="02010600040101010101" pitchFamily="2" charset="-122"/>
              <a:cs typeface="+mn-cs"/>
            </a:endParaRPr>
          </a:p>
          <a:p>
            <a:pPr marL="0" marR="0" lvl="0" indent="0" algn="ctr" defTabSz="914400" rtl="0" eaLnBrk="1" fontAlgn="base" latinLnBrk="0" hangingPunct="1">
              <a:lnSpc>
                <a:spcPct val="120000"/>
              </a:lnSpc>
              <a:spcBef>
                <a:spcPct val="50000"/>
              </a:spcBef>
              <a:spcAft>
                <a:spcPct val="0"/>
              </a:spcAft>
              <a:buClrTx/>
              <a:buSzTx/>
              <a:buFont typeface="Wingdings" panose="05000000000000000000" pitchFamily="2" charset="2"/>
              <a:buChar char="v"/>
              <a:tabLst/>
              <a:defRPr/>
            </a:pPr>
            <a:endParaRPr kumimoji="0" lang="en-US" altLang="zh-CN" sz="2800" b="1" i="0" u="none" strike="noStrike" kern="1200" cap="none" spc="0" normalizeH="0" baseline="0" noProof="0" dirty="0">
              <a:ln>
                <a:noFill/>
              </a:ln>
              <a:solidFill>
                <a:srgbClr val="FFFF00"/>
              </a:solidFill>
              <a:effectLst/>
              <a:uLnTx/>
              <a:uFillTx/>
              <a:latin typeface="Times New Roman" panose="02020603050405020304" pitchFamily="18" charset="0"/>
              <a:ea typeface="华文中宋" panose="02010600040101010101" pitchFamily="2" charset="-122"/>
              <a:cs typeface="+mn-cs"/>
            </a:endParaRPr>
          </a:p>
        </p:txBody>
      </p:sp>
      <p:pic>
        <p:nvPicPr>
          <p:cNvPr id="6" name="图片 3">
            <a:extLst>
              <a:ext uri="{FF2B5EF4-FFF2-40B4-BE49-F238E27FC236}">
                <a16:creationId xmlns:a16="http://schemas.microsoft.com/office/drawing/2014/main" id="{9FB7DB77-213B-47F2-B592-F1AA6AEAB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1789113"/>
            <a:ext cx="32924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2757D8E6-7A50-41F2-BCF2-5ABC5F27132B}"/>
              </a:ext>
            </a:extLst>
          </p:cNvPr>
          <p:cNvSpPr>
            <a:spLocks noGrp="1" noChangeArrowheads="1"/>
          </p:cNvSpPr>
          <p:nvPr>
            <p:ph idx="1"/>
          </p:nvPr>
        </p:nvSpPr>
        <p:spPr bwMode="auto">
          <a:xfrm>
            <a:off x="479376" y="390525"/>
            <a:ext cx="906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eaLnBrk="1" hangingPunct="1">
              <a:buFont typeface="Monotype Sorts" pitchFamily="2" charset="2"/>
              <a:buNone/>
            </a:pPr>
            <a:r>
              <a:rPr lang="zh-CN" altLang="en-US" dirty="0">
                <a:solidFill>
                  <a:schemeClr val="hlink"/>
                </a:solidFill>
                <a:latin typeface="华文中宋" panose="02010600040101010101" pitchFamily="2" charset="-122"/>
                <a:ea typeface="华文中宋" panose="02010600040101010101" pitchFamily="2" charset="-122"/>
              </a:rPr>
              <a:t>例</a:t>
            </a:r>
            <a:r>
              <a:rPr lang="en-US" altLang="zh-CN" dirty="0">
                <a:solidFill>
                  <a:schemeClr val="hlink"/>
                </a:solidFill>
                <a:latin typeface="华文中宋" panose="02010600040101010101" pitchFamily="2" charset="-122"/>
                <a:ea typeface="华文中宋" panose="02010600040101010101" pitchFamily="2" charset="-122"/>
              </a:rPr>
              <a:t>9.13</a:t>
            </a:r>
            <a:r>
              <a:rPr lang="zh-CN" altLang="en-US" dirty="0">
                <a:solidFill>
                  <a:schemeClr val="hlink"/>
                </a:solidFill>
                <a:latin typeface="华文中宋" panose="02010600040101010101" pitchFamily="2" charset="-122"/>
                <a:ea typeface="华文中宋" panose="02010600040101010101" pitchFamily="2" charset="-122"/>
              </a:rPr>
              <a:t>：对新类型数据</a:t>
            </a:r>
            <a:r>
              <a:rPr lang="en-US" altLang="zh-CN" dirty="0">
                <a:solidFill>
                  <a:schemeClr val="hlink"/>
                </a:solidFill>
                <a:latin typeface="华文中宋" panose="02010600040101010101" pitchFamily="2" charset="-122"/>
                <a:ea typeface="华文中宋" panose="02010600040101010101" pitchFamily="2" charset="-122"/>
              </a:rPr>
              <a:t>Date</a:t>
            </a:r>
            <a:r>
              <a:rPr lang="zh-CN" altLang="en-US" dirty="0">
                <a:solidFill>
                  <a:schemeClr val="hlink"/>
                </a:solidFill>
                <a:latin typeface="华文中宋" panose="02010600040101010101" pitchFamily="2" charset="-122"/>
                <a:ea typeface="华文中宋" panose="02010600040101010101" pitchFamily="2" charset="-122"/>
              </a:rPr>
              <a:t>的直接输入输出。</a:t>
            </a:r>
          </a:p>
        </p:txBody>
      </p:sp>
      <p:sp>
        <p:nvSpPr>
          <p:cNvPr id="10242" name="灯片编号占位符 3">
            <a:extLst>
              <a:ext uri="{FF2B5EF4-FFF2-40B4-BE49-F238E27FC236}">
                <a16:creationId xmlns:a16="http://schemas.microsoft.com/office/drawing/2014/main" id="{A973055C-EC19-467E-9FD3-DAC7C155D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E7C85071-2366-491A-80A0-E35550DFE7B1}" type="slidenum">
              <a:rPr lang="en-US" altLang="zh-CN" sz="1800">
                <a:solidFill>
                  <a:srgbClr val="FF3300"/>
                </a:solidFill>
                <a:latin typeface="Times New Roman" panose="02020603050405020304" pitchFamily="18" charset="0"/>
              </a:rPr>
              <a:pPr eaLnBrk="1" hangingPunct="1"/>
              <a:t>10</a:t>
            </a:fld>
            <a:endParaRPr lang="en-US" altLang="zh-CN" sz="1800">
              <a:solidFill>
                <a:srgbClr val="FF3300"/>
              </a:solidFill>
              <a:latin typeface="Times New Roman" panose="02020603050405020304" pitchFamily="18" charset="0"/>
            </a:endParaRPr>
          </a:p>
        </p:txBody>
      </p:sp>
      <p:sp>
        <p:nvSpPr>
          <p:cNvPr id="340995" name="Text Box 3">
            <a:extLst>
              <a:ext uri="{FF2B5EF4-FFF2-40B4-BE49-F238E27FC236}">
                <a16:creationId xmlns:a16="http://schemas.microsoft.com/office/drawing/2014/main" id="{63B28D8C-4422-4A23-98CE-01FE3B542C42}"/>
              </a:ext>
            </a:extLst>
          </p:cNvPr>
          <p:cNvSpPr txBox="1">
            <a:spLocks noChangeArrowheads="1"/>
          </p:cNvSpPr>
          <p:nvPr/>
        </p:nvSpPr>
        <p:spPr bwMode="auto">
          <a:xfrm>
            <a:off x="623392" y="1135790"/>
            <a:ext cx="10945216" cy="4872854"/>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7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#include &lt;</a:t>
            </a:r>
            <a:r>
              <a:rPr lang="en-US" altLang="zh-CN" sz="3200" b="0" dirty="0" err="1">
                <a:solidFill>
                  <a:srgbClr val="174523"/>
                </a:solidFill>
                <a:latin typeface="Times New Roman" panose="02020603050405020304" pitchFamily="18" charset="0"/>
                <a:ea typeface="楷体_GB2312" pitchFamily="49" charset="-122"/>
              </a:rPr>
              <a:t>iostream.h</a:t>
            </a:r>
            <a:r>
              <a:rPr lang="en-US" altLang="zh-CN" sz="3200" b="0" dirty="0">
                <a:solidFill>
                  <a:srgbClr val="174523"/>
                </a:solidFill>
                <a:latin typeface="Times New Roman" panose="02020603050405020304" pitchFamily="18" charset="0"/>
                <a:ea typeface="楷体_GB2312" pitchFamily="49" charset="-122"/>
              </a:rPr>
              <a:t>&gt;</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class Date</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public:</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Date(int </a:t>
            </a:r>
            <a:r>
              <a:rPr lang="en-US" altLang="zh-CN" sz="3200" b="0" dirty="0" err="1">
                <a:solidFill>
                  <a:srgbClr val="174523"/>
                </a:solidFill>
                <a:latin typeface="Times New Roman" panose="02020603050405020304" pitchFamily="18" charset="0"/>
                <a:ea typeface="楷体_GB2312" pitchFamily="49" charset="-122"/>
              </a:rPr>
              <a:t>y,int</a:t>
            </a:r>
            <a:r>
              <a:rPr lang="en-US" altLang="zh-CN" sz="3200" b="0" dirty="0">
                <a:solidFill>
                  <a:srgbClr val="174523"/>
                </a:solidFill>
                <a:latin typeface="Times New Roman" panose="02020603050405020304" pitchFamily="18" charset="0"/>
                <a:ea typeface="楷体_GB2312" pitchFamily="49" charset="-122"/>
              </a:rPr>
              <a:t> </a:t>
            </a:r>
            <a:r>
              <a:rPr lang="en-US" altLang="zh-CN" sz="3200" b="0" dirty="0" err="1">
                <a:solidFill>
                  <a:srgbClr val="174523"/>
                </a:solidFill>
                <a:latin typeface="Times New Roman" panose="02020603050405020304" pitchFamily="18" charset="0"/>
                <a:ea typeface="楷体_GB2312" pitchFamily="49" charset="-122"/>
              </a:rPr>
              <a:t>m,int</a:t>
            </a:r>
            <a:r>
              <a:rPr lang="en-US" altLang="zh-CN" sz="3200" b="0" dirty="0">
                <a:solidFill>
                  <a:srgbClr val="174523"/>
                </a:solidFill>
                <a:latin typeface="Times New Roman" panose="02020603050405020304" pitchFamily="18" charset="0"/>
                <a:ea typeface="楷体_GB2312" pitchFamily="49" charset="-122"/>
              </a:rPr>
              <a:t> d)</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        Year=y;        Month=m;        Day=d;    }</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friend </a:t>
            </a:r>
            <a:r>
              <a:rPr lang="en-US" altLang="zh-CN" sz="3200" b="0" dirty="0" err="1">
                <a:solidFill>
                  <a:srgbClr val="174523"/>
                </a:solidFill>
                <a:latin typeface="Times New Roman" panose="02020603050405020304" pitchFamily="18" charset="0"/>
                <a:ea typeface="楷体_GB2312" pitchFamily="49" charset="-122"/>
              </a:rPr>
              <a:t>ostream</a:t>
            </a:r>
            <a:r>
              <a:rPr lang="en-US" altLang="zh-CN" sz="3200" b="0" dirty="0">
                <a:solidFill>
                  <a:srgbClr val="174523"/>
                </a:solidFill>
                <a:latin typeface="Times New Roman" panose="02020603050405020304" pitchFamily="18" charset="0"/>
                <a:ea typeface="楷体_GB2312" pitchFamily="49" charset="-122"/>
              </a:rPr>
              <a:t>&amp; operator &lt;&lt; (</a:t>
            </a:r>
            <a:r>
              <a:rPr lang="en-US" altLang="zh-CN" sz="3200" b="0" dirty="0" err="1">
                <a:solidFill>
                  <a:srgbClr val="174523"/>
                </a:solidFill>
                <a:latin typeface="Times New Roman" panose="02020603050405020304" pitchFamily="18" charset="0"/>
                <a:ea typeface="楷体_GB2312" pitchFamily="49" charset="-122"/>
              </a:rPr>
              <a:t>ostream</a:t>
            </a:r>
            <a:r>
              <a:rPr lang="en-US" altLang="zh-CN" sz="3200" b="0" dirty="0">
                <a:solidFill>
                  <a:srgbClr val="174523"/>
                </a:solidFill>
                <a:latin typeface="Times New Roman" panose="02020603050405020304" pitchFamily="18" charset="0"/>
                <a:ea typeface="楷体_GB2312" pitchFamily="49" charset="-122"/>
              </a:rPr>
              <a:t>&amp; </a:t>
            </a:r>
            <a:r>
              <a:rPr lang="en-US" altLang="zh-CN" sz="3200" b="0" dirty="0" err="1">
                <a:solidFill>
                  <a:srgbClr val="174523"/>
                </a:solidFill>
                <a:latin typeface="Times New Roman" panose="02020603050405020304" pitchFamily="18" charset="0"/>
                <a:ea typeface="楷体_GB2312" pitchFamily="49" charset="-122"/>
              </a:rPr>
              <a:t>stream,Date</a:t>
            </a:r>
            <a:r>
              <a:rPr lang="en-US" altLang="zh-CN" sz="3200" b="0" dirty="0">
                <a:solidFill>
                  <a:srgbClr val="174523"/>
                </a:solidFill>
                <a:latin typeface="Times New Roman" panose="02020603050405020304" pitchFamily="18" charset="0"/>
                <a:ea typeface="楷体_GB2312" pitchFamily="49" charset="-122"/>
              </a:rPr>
              <a:t>&amp; date);</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friend </a:t>
            </a:r>
            <a:r>
              <a:rPr lang="en-US" altLang="zh-CN" sz="3200" b="0" dirty="0" err="1">
                <a:solidFill>
                  <a:srgbClr val="174523"/>
                </a:solidFill>
                <a:latin typeface="Times New Roman" panose="02020603050405020304" pitchFamily="18" charset="0"/>
                <a:ea typeface="楷体_GB2312" pitchFamily="49" charset="-122"/>
              </a:rPr>
              <a:t>istream</a:t>
            </a:r>
            <a:r>
              <a:rPr lang="en-US" altLang="zh-CN" sz="3200" b="0" dirty="0">
                <a:solidFill>
                  <a:srgbClr val="174523"/>
                </a:solidFill>
                <a:latin typeface="Times New Roman" panose="02020603050405020304" pitchFamily="18" charset="0"/>
                <a:ea typeface="楷体_GB2312" pitchFamily="49" charset="-122"/>
              </a:rPr>
              <a:t>&amp;  operator &gt;&gt; (</a:t>
            </a:r>
            <a:r>
              <a:rPr lang="en-US" altLang="zh-CN" sz="3200" b="0" dirty="0" err="1">
                <a:solidFill>
                  <a:srgbClr val="174523"/>
                </a:solidFill>
                <a:latin typeface="Times New Roman" panose="02020603050405020304" pitchFamily="18" charset="0"/>
                <a:ea typeface="楷体_GB2312" pitchFamily="49" charset="-122"/>
              </a:rPr>
              <a:t>istream</a:t>
            </a:r>
            <a:r>
              <a:rPr lang="en-US" altLang="zh-CN" sz="3200" b="0" dirty="0">
                <a:solidFill>
                  <a:srgbClr val="174523"/>
                </a:solidFill>
                <a:latin typeface="Times New Roman" panose="02020603050405020304" pitchFamily="18" charset="0"/>
                <a:ea typeface="楷体_GB2312" pitchFamily="49" charset="-122"/>
              </a:rPr>
              <a:t>&amp; </a:t>
            </a:r>
            <a:r>
              <a:rPr lang="en-US" altLang="zh-CN" sz="3200" b="0" dirty="0" err="1">
                <a:solidFill>
                  <a:srgbClr val="174523"/>
                </a:solidFill>
                <a:latin typeface="Times New Roman" panose="02020603050405020304" pitchFamily="18" charset="0"/>
                <a:ea typeface="楷体_GB2312" pitchFamily="49" charset="-122"/>
              </a:rPr>
              <a:t>stream,Date</a:t>
            </a:r>
            <a:r>
              <a:rPr lang="en-US" altLang="zh-CN" sz="3200" b="0" dirty="0">
                <a:solidFill>
                  <a:srgbClr val="174523"/>
                </a:solidFill>
                <a:latin typeface="Times New Roman" panose="02020603050405020304" pitchFamily="18" charset="0"/>
                <a:ea typeface="楷体_GB2312" pitchFamily="49" charset="-122"/>
              </a:rPr>
              <a:t>&amp; date);</a:t>
            </a:r>
          </a:p>
          <a:p>
            <a:pPr eaLnBrk="1" hangingPunct="1"/>
            <a:r>
              <a:rPr lang="en-US" altLang="zh-CN" sz="3200" b="0" dirty="0">
                <a:solidFill>
                  <a:srgbClr val="174523"/>
                </a:solidFill>
                <a:latin typeface="Times New Roman" panose="02020603050405020304" pitchFamily="18" charset="0"/>
                <a:ea typeface="楷体_GB2312" pitchFamily="49" charset="-122"/>
              </a:rPr>
              <a:t>   private:</a:t>
            </a:r>
          </a:p>
          <a:p>
            <a:pPr eaLnBrk="1" hangingPunct="1"/>
            <a:r>
              <a:rPr lang="en-US" altLang="zh-CN" sz="3200" b="0" dirty="0">
                <a:solidFill>
                  <a:srgbClr val="174523"/>
                </a:solidFill>
                <a:latin typeface="Times New Roman" panose="02020603050405020304" pitchFamily="18" charset="0"/>
                <a:ea typeface="楷体_GB2312" pitchFamily="49" charset="-122"/>
              </a:rPr>
              <a:t>       int </a:t>
            </a:r>
            <a:r>
              <a:rPr lang="en-US" altLang="zh-CN" sz="3200" b="0" dirty="0" err="1">
                <a:solidFill>
                  <a:srgbClr val="174523"/>
                </a:solidFill>
                <a:latin typeface="Times New Roman" panose="02020603050405020304" pitchFamily="18" charset="0"/>
                <a:ea typeface="楷体_GB2312" pitchFamily="49" charset="-122"/>
              </a:rPr>
              <a:t>Year,Month,Day</a:t>
            </a:r>
            <a:r>
              <a:rPr lang="en-US" altLang="zh-CN" sz="3200" b="0" dirty="0">
                <a:solidFill>
                  <a:srgbClr val="174523"/>
                </a:solidFill>
                <a:latin typeface="Times New Roman" panose="02020603050405020304" pitchFamily="18" charset="0"/>
                <a:ea typeface="楷体_GB2312" pitchFamily="49" charset="-122"/>
              </a:rPr>
              <a:t>;</a:t>
            </a:r>
          </a:p>
          <a:p>
            <a:pPr eaLnBrk="1" hangingPunct="1"/>
            <a:r>
              <a:rPr lang="en-US" altLang="zh-CN" sz="3200" b="0" dirty="0">
                <a:solidFill>
                  <a:srgbClr val="174523"/>
                </a:solidFill>
                <a:latin typeface="Times New Roman" panose="02020603050405020304" pitchFamily="18" charset="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0994">
                                            <p:txEl>
                                              <p:pRg st="0" end="0"/>
                                            </p:txEl>
                                          </p:spTgt>
                                        </p:tgtEl>
                                        <p:attrNameLst>
                                          <p:attrName>style.visibility</p:attrName>
                                        </p:attrNameLst>
                                      </p:cBhvr>
                                      <p:to>
                                        <p:strVal val="visible"/>
                                      </p:to>
                                    </p:set>
                                    <p:animEffect transition="in" filter="box(out)">
                                      <p:cBhvr>
                                        <p:cTn id="7" dur="500"/>
                                        <p:tgtEl>
                                          <p:spTgt spid="340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0995"/>
                                        </p:tgtEl>
                                        <p:attrNameLst>
                                          <p:attrName>style.visibility</p:attrName>
                                        </p:attrNameLst>
                                      </p:cBhvr>
                                      <p:to>
                                        <p:strVal val="visible"/>
                                      </p:to>
                                    </p:set>
                                    <p:animEffect transition="in" filter="strips(downRight)">
                                      <p:cBhvr>
                                        <p:cTn id="12" dur="500"/>
                                        <p:tgtEl>
                                          <p:spTgt spid="34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build="p" autoUpdateAnimBg="0"/>
      <p:bldP spid="34099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a:extLst>
              <a:ext uri="{FF2B5EF4-FFF2-40B4-BE49-F238E27FC236}">
                <a16:creationId xmlns:a16="http://schemas.microsoft.com/office/drawing/2014/main" id="{996B65D8-937B-4059-B52D-3A53E92E6527}"/>
              </a:ext>
            </a:extLst>
          </p:cNvPr>
          <p:cNvSpPr>
            <a:spLocks noGrp="1" noChangeArrowheads="1"/>
          </p:cNvSpPr>
          <p:nvPr>
            <p:ph idx="1"/>
          </p:nvPr>
        </p:nvSpPr>
        <p:spPr bwMode="auto">
          <a:xfrm>
            <a:off x="675264" y="332656"/>
            <a:ext cx="906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eaLnBrk="1" hangingPunct="1">
              <a:buFont typeface="Monotype Sorts" pitchFamily="2" charset="2"/>
              <a:buNone/>
            </a:pPr>
            <a:r>
              <a:rPr lang="zh-CN" altLang="en-US" dirty="0">
                <a:solidFill>
                  <a:schemeClr val="hlink"/>
                </a:solidFill>
                <a:latin typeface="华文中宋" panose="02010600040101010101" pitchFamily="2" charset="-122"/>
                <a:ea typeface="华文中宋" panose="02010600040101010101" pitchFamily="2" charset="-122"/>
              </a:rPr>
              <a:t>例</a:t>
            </a:r>
            <a:r>
              <a:rPr lang="en-US" altLang="zh-CN" dirty="0">
                <a:solidFill>
                  <a:schemeClr val="hlink"/>
                </a:solidFill>
                <a:latin typeface="华文中宋" panose="02010600040101010101" pitchFamily="2" charset="-122"/>
                <a:ea typeface="华文中宋" panose="02010600040101010101" pitchFamily="2" charset="-122"/>
              </a:rPr>
              <a:t>9.13</a:t>
            </a:r>
            <a:r>
              <a:rPr lang="zh-CN" altLang="en-US" dirty="0">
                <a:solidFill>
                  <a:schemeClr val="hlink"/>
                </a:solidFill>
                <a:latin typeface="华文中宋" panose="02010600040101010101" pitchFamily="2" charset="-122"/>
                <a:ea typeface="华文中宋" panose="02010600040101010101" pitchFamily="2" charset="-122"/>
              </a:rPr>
              <a:t>：对新类型数据</a:t>
            </a:r>
            <a:r>
              <a:rPr lang="en-US" altLang="zh-CN" dirty="0">
                <a:solidFill>
                  <a:schemeClr val="hlink"/>
                </a:solidFill>
                <a:latin typeface="华文中宋" panose="02010600040101010101" pitchFamily="2" charset="-122"/>
                <a:ea typeface="华文中宋" panose="02010600040101010101" pitchFamily="2" charset="-122"/>
              </a:rPr>
              <a:t>Date</a:t>
            </a:r>
            <a:r>
              <a:rPr lang="zh-CN" altLang="en-US" dirty="0">
                <a:solidFill>
                  <a:schemeClr val="hlink"/>
                </a:solidFill>
                <a:latin typeface="华文中宋" panose="02010600040101010101" pitchFamily="2" charset="-122"/>
                <a:ea typeface="华文中宋" panose="02010600040101010101" pitchFamily="2" charset="-122"/>
              </a:rPr>
              <a:t>的直接输入输出。</a:t>
            </a:r>
          </a:p>
        </p:txBody>
      </p:sp>
      <p:sp>
        <p:nvSpPr>
          <p:cNvPr id="11266" name="灯片编号占位符 3">
            <a:extLst>
              <a:ext uri="{FF2B5EF4-FFF2-40B4-BE49-F238E27FC236}">
                <a16:creationId xmlns:a16="http://schemas.microsoft.com/office/drawing/2014/main" id="{87071C22-EE44-4102-B789-FAE4CAF22A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E5ACEF1D-F952-46E9-A469-76DBBF27624F}" type="slidenum">
              <a:rPr lang="en-US" altLang="zh-CN" sz="1800">
                <a:solidFill>
                  <a:srgbClr val="FF3300"/>
                </a:solidFill>
                <a:latin typeface="Times New Roman" panose="02020603050405020304" pitchFamily="18" charset="0"/>
              </a:rPr>
              <a:pPr eaLnBrk="1" hangingPunct="1"/>
              <a:t>11</a:t>
            </a:fld>
            <a:endParaRPr lang="en-US" altLang="zh-CN" sz="1800">
              <a:solidFill>
                <a:srgbClr val="FF3300"/>
              </a:solidFill>
              <a:latin typeface="Times New Roman" panose="02020603050405020304" pitchFamily="18" charset="0"/>
            </a:endParaRPr>
          </a:p>
        </p:txBody>
      </p:sp>
      <p:sp>
        <p:nvSpPr>
          <p:cNvPr id="342018" name="Text Box 2">
            <a:extLst>
              <a:ext uri="{FF2B5EF4-FFF2-40B4-BE49-F238E27FC236}">
                <a16:creationId xmlns:a16="http://schemas.microsoft.com/office/drawing/2014/main" id="{AF5DDACC-9B15-4071-B858-29D9688EA486}"/>
              </a:ext>
            </a:extLst>
          </p:cNvPr>
          <p:cNvSpPr txBox="1">
            <a:spLocks noChangeArrowheads="1"/>
          </p:cNvSpPr>
          <p:nvPr/>
        </p:nvSpPr>
        <p:spPr bwMode="auto">
          <a:xfrm>
            <a:off x="695400" y="1124744"/>
            <a:ext cx="10945216" cy="5562274"/>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buClr>
                <a:schemeClr val="bg2"/>
              </a:buClr>
              <a:buFont typeface="Monotype Sorts" pitchFamily="2" charset="2"/>
              <a:buNone/>
            </a:pPr>
            <a:r>
              <a:rPr lang="en-US" altLang="zh-CN" sz="3200" b="0" dirty="0" err="1">
                <a:solidFill>
                  <a:srgbClr val="174523"/>
                </a:solidFill>
                <a:latin typeface="Times New Roman" panose="02020603050405020304" pitchFamily="18" charset="0"/>
                <a:ea typeface="楷体_GB2312" pitchFamily="49" charset="-122"/>
              </a:rPr>
              <a:t>ostream</a:t>
            </a:r>
            <a:r>
              <a:rPr lang="en-US" altLang="zh-CN" sz="3200" b="0" dirty="0">
                <a:solidFill>
                  <a:srgbClr val="174523"/>
                </a:solidFill>
                <a:latin typeface="Times New Roman" panose="02020603050405020304" pitchFamily="18" charset="0"/>
                <a:ea typeface="楷体_GB2312" pitchFamily="49" charset="-122"/>
              </a:rPr>
              <a:t>&amp; operator &lt;&lt;(</a:t>
            </a:r>
            <a:r>
              <a:rPr lang="en-US" altLang="zh-CN" sz="3200" b="0" dirty="0" err="1">
                <a:solidFill>
                  <a:srgbClr val="174523"/>
                </a:solidFill>
                <a:latin typeface="Times New Roman" panose="02020603050405020304" pitchFamily="18" charset="0"/>
                <a:ea typeface="楷体_GB2312" pitchFamily="49" charset="-122"/>
              </a:rPr>
              <a:t>ostream</a:t>
            </a:r>
            <a:r>
              <a:rPr lang="en-US" altLang="zh-CN" sz="3200" b="0" dirty="0">
                <a:solidFill>
                  <a:srgbClr val="174523"/>
                </a:solidFill>
                <a:latin typeface="Times New Roman" panose="02020603050405020304" pitchFamily="18" charset="0"/>
                <a:ea typeface="楷体_GB2312" pitchFamily="49" charset="-122"/>
              </a:rPr>
              <a:t>&amp; </a:t>
            </a:r>
            <a:r>
              <a:rPr lang="en-US" altLang="zh-CN" sz="3200" b="0" dirty="0" err="1">
                <a:solidFill>
                  <a:srgbClr val="174523"/>
                </a:solidFill>
                <a:latin typeface="Times New Roman" panose="02020603050405020304" pitchFamily="18" charset="0"/>
                <a:ea typeface="楷体_GB2312" pitchFamily="49" charset="-122"/>
              </a:rPr>
              <a:t>stream,Date</a:t>
            </a:r>
            <a:r>
              <a:rPr lang="en-US" altLang="zh-CN" sz="3200" b="0" dirty="0">
                <a:solidFill>
                  <a:srgbClr val="174523"/>
                </a:solidFill>
                <a:latin typeface="Times New Roman" panose="02020603050405020304" pitchFamily="18" charset="0"/>
                <a:ea typeface="楷体_GB2312" pitchFamily="49" charset="-122"/>
              </a:rPr>
              <a:t>&amp; date)</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stream&lt;&lt;</a:t>
            </a:r>
            <a:r>
              <a:rPr lang="en-US" altLang="zh-CN" sz="3200" b="0" dirty="0" err="1">
                <a:solidFill>
                  <a:srgbClr val="174523"/>
                </a:solidFill>
                <a:latin typeface="Times New Roman" panose="02020603050405020304" pitchFamily="18" charset="0"/>
                <a:ea typeface="楷体_GB2312" pitchFamily="49" charset="-122"/>
              </a:rPr>
              <a:t>date.Year</a:t>
            </a:r>
            <a:r>
              <a:rPr lang="en-US" altLang="zh-CN" sz="3200" b="0" dirty="0">
                <a:solidFill>
                  <a:srgbClr val="174523"/>
                </a:solidFill>
                <a:latin typeface="Times New Roman" panose="02020603050405020304" pitchFamily="18" charset="0"/>
                <a:ea typeface="楷体_GB2312" pitchFamily="49" charset="-122"/>
              </a:rPr>
              <a:t>&lt;&lt;"/"&lt;&lt;</a:t>
            </a:r>
            <a:r>
              <a:rPr lang="en-US" altLang="zh-CN" sz="3200" b="0" dirty="0" err="1">
                <a:solidFill>
                  <a:srgbClr val="174523"/>
                </a:solidFill>
                <a:latin typeface="Times New Roman" panose="02020603050405020304" pitchFamily="18" charset="0"/>
                <a:ea typeface="楷体_GB2312" pitchFamily="49" charset="-122"/>
              </a:rPr>
              <a:t>date.Month</a:t>
            </a:r>
            <a:r>
              <a:rPr lang="en-US" altLang="zh-CN" sz="3200" b="0" dirty="0">
                <a:solidFill>
                  <a:srgbClr val="174523"/>
                </a:solidFill>
                <a:latin typeface="Times New Roman" panose="02020603050405020304" pitchFamily="18" charset="0"/>
                <a:ea typeface="楷体_GB2312" pitchFamily="49" charset="-122"/>
              </a:rPr>
              <a:t>&lt;&lt;"/"</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&lt;&lt;</a:t>
            </a:r>
            <a:r>
              <a:rPr lang="en-US" altLang="zh-CN" sz="3200" b="0" dirty="0" err="1">
                <a:solidFill>
                  <a:srgbClr val="174523"/>
                </a:solidFill>
                <a:latin typeface="Times New Roman" panose="02020603050405020304" pitchFamily="18" charset="0"/>
                <a:ea typeface="楷体_GB2312" pitchFamily="49" charset="-122"/>
              </a:rPr>
              <a:t>date.Day</a:t>
            </a:r>
            <a:r>
              <a:rPr lang="en-US" altLang="zh-CN" sz="3200" b="0" dirty="0">
                <a:solidFill>
                  <a:srgbClr val="174523"/>
                </a:solidFill>
                <a:latin typeface="Times New Roman" panose="02020603050405020304" pitchFamily="18" charset="0"/>
                <a:ea typeface="楷体_GB2312" pitchFamily="49" charset="-122"/>
              </a:rPr>
              <a:t>&lt;&lt;</a:t>
            </a:r>
            <a:r>
              <a:rPr lang="en-US" altLang="zh-CN" sz="3200" b="0" dirty="0" err="1">
                <a:solidFill>
                  <a:srgbClr val="174523"/>
                </a:solidFill>
                <a:latin typeface="Times New Roman" panose="02020603050405020304" pitchFamily="18" charset="0"/>
                <a:ea typeface="楷体_GB2312" pitchFamily="49" charset="-122"/>
              </a:rPr>
              <a:t>endl</a:t>
            </a:r>
            <a:r>
              <a:rPr lang="en-US" altLang="zh-CN" sz="3200" b="0" dirty="0">
                <a:solidFill>
                  <a:srgbClr val="174523"/>
                </a:solidFill>
                <a:latin typeface="Times New Roman" panose="02020603050405020304" pitchFamily="18" charset="0"/>
                <a:ea typeface="楷体_GB2312" pitchFamily="49" charset="-122"/>
              </a:rPr>
              <a:t>;</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return stream;</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a:p>
            <a:pPr eaLnBrk="1" hangingPunct="1">
              <a:buClr>
                <a:schemeClr val="bg2"/>
              </a:buClr>
              <a:buFont typeface="Monotype Sorts" pitchFamily="2" charset="2"/>
              <a:buNone/>
            </a:pPr>
            <a:r>
              <a:rPr lang="en-US" altLang="zh-CN" sz="3200" b="0" dirty="0" err="1">
                <a:solidFill>
                  <a:srgbClr val="174523"/>
                </a:solidFill>
                <a:latin typeface="Times New Roman" panose="02020603050405020304" pitchFamily="18" charset="0"/>
                <a:ea typeface="楷体_GB2312" pitchFamily="49" charset="-122"/>
              </a:rPr>
              <a:t>istream</a:t>
            </a:r>
            <a:r>
              <a:rPr lang="en-US" altLang="zh-CN" sz="3200" b="0" dirty="0">
                <a:solidFill>
                  <a:srgbClr val="174523"/>
                </a:solidFill>
                <a:latin typeface="Times New Roman" panose="02020603050405020304" pitchFamily="18" charset="0"/>
                <a:ea typeface="楷体_GB2312" pitchFamily="49" charset="-122"/>
              </a:rPr>
              <a:t>&amp; operator &gt;&gt;(</a:t>
            </a:r>
            <a:r>
              <a:rPr lang="en-US" altLang="zh-CN" sz="3200" b="0" dirty="0" err="1">
                <a:solidFill>
                  <a:srgbClr val="174523"/>
                </a:solidFill>
                <a:latin typeface="Times New Roman" panose="02020603050405020304" pitchFamily="18" charset="0"/>
                <a:ea typeface="楷体_GB2312" pitchFamily="49" charset="-122"/>
              </a:rPr>
              <a:t>istream</a:t>
            </a:r>
            <a:r>
              <a:rPr lang="en-US" altLang="zh-CN" sz="3200" b="0" dirty="0">
                <a:solidFill>
                  <a:srgbClr val="174523"/>
                </a:solidFill>
                <a:latin typeface="Times New Roman" panose="02020603050405020304" pitchFamily="18" charset="0"/>
                <a:ea typeface="楷体_GB2312" pitchFamily="49" charset="-122"/>
              </a:rPr>
              <a:t>&amp; </a:t>
            </a:r>
            <a:r>
              <a:rPr lang="en-US" altLang="zh-CN" sz="3200" b="0" dirty="0" err="1">
                <a:solidFill>
                  <a:srgbClr val="174523"/>
                </a:solidFill>
                <a:latin typeface="Times New Roman" panose="02020603050405020304" pitchFamily="18" charset="0"/>
                <a:ea typeface="楷体_GB2312" pitchFamily="49" charset="-122"/>
              </a:rPr>
              <a:t>stream,Date</a:t>
            </a:r>
            <a:r>
              <a:rPr lang="en-US" altLang="zh-CN" sz="3200" b="0" dirty="0">
                <a:solidFill>
                  <a:srgbClr val="174523"/>
                </a:solidFill>
                <a:latin typeface="Times New Roman" panose="02020603050405020304" pitchFamily="18" charset="0"/>
                <a:ea typeface="楷体_GB2312" pitchFamily="49" charset="-122"/>
              </a:rPr>
              <a:t>&amp; date)</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stream&gt;&gt;</a:t>
            </a:r>
            <a:r>
              <a:rPr lang="en-US" altLang="zh-CN" sz="3200" b="0" dirty="0" err="1">
                <a:solidFill>
                  <a:srgbClr val="174523"/>
                </a:solidFill>
                <a:latin typeface="Times New Roman" panose="02020603050405020304" pitchFamily="18" charset="0"/>
                <a:ea typeface="楷体_GB2312" pitchFamily="49" charset="-122"/>
              </a:rPr>
              <a:t>date.Year</a:t>
            </a:r>
            <a:r>
              <a:rPr lang="en-US" altLang="zh-CN" sz="3200" b="0" dirty="0">
                <a:solidFill>
                  <a:srgbClr val="174523"/>
                </a:solidFill>
                <a:latin typeface="Times New Roman" panose="02020603050405020304" pitchFamily="18" charset="0"/>
                <a:ea typeface="楷体_GB2312" pitchFamily="49" charset="-122"/>
              </a:rPr>
              <a:t>&gt;&gt;</a:t>
            </a:r>
            <a:r>
              <a:rPr lang="en-US" altLang="zh-CN" sz="3200" b="0" dirty="0" err="1">
                <a:solidFill>
                  <a:srgbClr val="174523"/>
                </a:solidFill>
                <a:latin typeface="Times New Roman" panose="02020603050405020304" pitchFamily="18" charset="0"/>
                <a:ea typeface="楷体_GB2312" pitchFamily="49" charset="-122"/>
              </a:rPr>
              <a:t>date.Month</a:t>
            </a:r>
            <a:r>
              <a:rPr lang="en-US" altLang="zh-CN" sz="3200" b="0" dirty="0">
                <a:solidFill>
                  <a:srgbClr val="174523"/>
                </a:solidFill>
                <a:latin typeface="Times New Roman" panose="02020603050405020304" pitchFamily="18" charset="0"/>
                <a:ea typeface="楷体_GB2312" pitchFamily="49" charset="-122"/>
              </a:rPr>
              <a:t>&gt;&gt;</a:t>
            </a:r>
            <a:r>
              <a:rPr lang="en-US" altLang="zh-CN" sz="3200" b="0" dirty="0" err="1">
                <a:solidFill>
                  <a:srgbClr val="174523"/>
                </a:solidFill>
                <a:latin typeface="Times New Roman" panose="02020603050405020304" pitchFamily="18" charset="0"/>
                <a:ea typeface="楷体_GB2312" pitchFamily="49" charset="-122"/>
              </a:rPr>
              <a:t>date.Day</a:t>
            </a:r>
            <a:r>
              <a:rPr lang="en-US" altLang="zh-CN" sz="3200" b="0" dirty="0">
                <a:solidFill>
                  <a:srgbClr val="174523"/>
                </a:solidFill>
                <a:latin typeface="Times New Roman" panose="02020603050405020304" pitchFamily="18" charset="0"/>
                <a:ea typeface="楷体_GB2312" pitchFamily="49" charset="-122"/>
              </a:rPr>
              <a:t>;</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return stream;</a:t>
            </a:r>
          </a:p>
          <a:p>
            <a:pPr eaLnBrk="1" hangingPunct="1">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box(out)">
                                      <p:cBhvr>
                                        <p:cTn id="7" dur="500"/>
                                        <p:tgtEl>
                                          <p:spTgt spid="342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2018"/>
                                        </p:tgtEl>
                                        <p:attrNameLst>
                                          <p:attrName>style.visibility</p:attrName>
                                        </p:attrNameLst>
                                      </p:cBhvr>
                                      <p:to>
                                        <p:strVal val="visible"/>
                                      </p:to>
                                    </p:set>
                                    <p:animEffect transition="in" filter="strips(downRight)">
                                      <p:cBhvr>
                                        <p:cTn id="12" dur="500"/>
                                        <p:tgtEl>
                                          <p:spTgt spid="34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P spid="34201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8" name="Rectangle 8">
            <a:extLst>
              <a:ext uri="{FF2B5EF4-FFF2-40B4-BE49-F238E27FC236}">
                <a16:creationId xmlns:a16="http://schemas.microsoft.com/office/drawing/2014/main" id="{43AEB4A7-C433-449E-B6B7-D6DC50B20BBA}"/>
              </a:ext>
            </a:extLst>
          </p:cNvPr>
          <p:cNvSpPr>
            <a:spLocks noGrp="1" noChangeArrowheads="1"/>
          </p:cNvSpPr>
          <p:nvPr>
            <p:ph idx="1"/>
          </p:nvPr>
        </p:nvSpPr>
        <p:spPr bwMode="auto">
          <a:xfrm>
            <a:off x="623392" y="374152"/>
            <a:ext cx="906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eaLnBrk="1" hangingPunct="1">
              <a:buFont typeface="Monotype Sorts" pitchFamily="2" charset="2"/>
              <a:buNone/>
            </a:pPr>
            <a:r>
              <a:rPr lang="zh-CN" altLang="en-US" dirty="0">
                <a:solidFill>
                  <a:schemeClr val="hlink"/>
                </a:solidFill>
                <a:latin typeface="华文中宋" panose="02010600040101010101" pitchFamily="2" charset="-122"/>
                <a:ea typeface="华文中宋" panose="02010600040101010101" pitchFamily="2" charset="-122"/>
              </a:rPr>
              <a:t>例</a:t>
            </a:r>
            <a:r>
              <a:rPr lang="en-US" altLang="zh-CN" dirty="0">
                <a:solidFill>
                  <a:schemeClr val="hlink"/>
                </a:solidFill>
                <a:latin typeface="华文中宋" panose="02010600040101010101" pitchFamily="2" charset="-122"/>
                <a:ea typeface="华文中宋" panose="02010600040101010101" pitchFamily="2" charset="-122"/>
              </a:rPr>
              <a:t>9.13</a:t>
            </a:r>
            <a:r>
              <a:rPr lang="zh-CN" altLang="en-US" dirty="0">
                <a:solidFill>
                  <a:schemeClr val="hlink"/>
                </a:solidFill>
                <a:latin typeface="华文中宋" panose="02010600040101010101" pitchFamily="2" charset="-122"/>
                <a:ea typeface="华文中宋" panose="02010600040101010101" pitchFamily="2" charset="-122"/>
              </a:rPr>
              <a:t>：对新类型数据</a:t>
            </a:r>
            <a:r>
              <a:rPr lang="en-US" altLang="zh-CN" dirty="0">
                <a:solidFill>
                  <a:schemeClr val="hlink"/>
                </a:solidFill>
                <a:latin typeface="华文中宋" panose="02010600040101010101" pitchFamily="2" charset="-122"/>
                <a:ea typeface="华文中宋" panose="02010600040101010101" pitchFamily="2" charset="-122"/>
              </a:rPr>
              <a:t>Date</a:t>
            </a:r>
            <a:r>
              <a:rPr lang="zh-CN" altLang="en-US" dirty="0">
                <a:solidFill>
                  <a:schemeClr val="hlink"/>
                </a:solidFill>
                <a:latin typeface="华文中宋" panose="02010600040101010101" pitchFamily="2" charset="-122"/>
                <a:ea typeface="华文中宋" panose="02010600040101010101" pitchFamily="2" charset="-122"/>
              </a:rPr>
              <a:t>的直接输入输出。</a:t>
            </a:r>
          </a:p>
        </p:txBody>
      </p:sp>
      <p:sp>
        <p:nvSpPr>
          <p:cNvPr id="12290" name="灯片编号占位符 3">
            <a:extLst>
              <a:ext uri="{FF2B5EF4-FFF2-40B4-BE49-F238E27FC236}">
                <a16:creationId xmlns:a16="http://schemas.microsoft.com/office/drawing/2014/main" id="{D6C0D6EB-449A-4284-8CDC-67F79B30F8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29776A3A-B953-40AA-908A-3C2D1E405716}" type="slidenum">
              <a:rPr lang="en-US" altLang="zh-CN" sz="1800">
                <a:solidFill>
                  <a:srgbClr val="FF3300"/>
                </a:solidFill>
                <a:latin typeface="Times New Roman" panose="02020603050405020304" pitchFamily="18" charset="0"/>
              </a:rPr>
              <a:pPr eaLnBrk="1" hangingPunct="1"/>
              <a:t>12</a:t>
            </a:fld>
            <a:endParaRPr lang="en-US" altLang="zh-CN" sz="1800">
              <a:solidFill>
                <a:srgbClr val="FF3300"/>
              </a:solidFill>
              <a:latin typeface="Times New Roman" panose="02020603050405020304" pitchFamily="18" charset="0"/>
            </a:endParaRPr>
          </a:p>
        </p:txBody>
      </p:sp>
      <p:sp>
        <p:nvSpPr>
          <p:cNvPr id="343044" name="Text Box 4">
            <a:extLst>
              <a:ext uri="{FF2B5EF4-FFF2-40B4-BE49-F238E27FC236}">
                <a16:creationId xmlns:a16="http://schemas.microsoft.com/office/drawing/2014/main" id="{732FA8A7-35A8-4FA0-B7D7-54AAEE57A1F2}"/>
              </a:ext>
            </a:extLst>
          </p:cNvPr>
          <p:cNvSpPr txBox="1">
            <a:spLocks noChangeArrowheads="1"/>
          </p:cNvSpPr>
          <p:nvPr/>
        </p:nvSpPr>
        <p:spPr bwMode="auto">
          <a:xfrm>
            <a:off x="647204" y="1196752"/>
            <a:ext cx="10849395" cy="3504018"/>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7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void main()</a:t>
            </a:r>
          </a:p>
          <a:p>
            <a:pPr eaLnBrk="1" hangingPunct="1">
              <a:lnSpc>
                <a:spcPct val="7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Date </a:t>
            </a:r>
            <a:r>
              <a:rPr lang="en-US" altLang="zh-CN" sz="3200" b="0" dirty="0" err="1">
                <a:solidFill>
                  <a:srgbClr val="174523"/>
                </a:solidFill>
                <a:latin typeface="Times New Roman" panose="02020603050405020304" pitchFamily="18" charset="0"/>
                <a:ea typeface="楷体_GB2312" pitchFamily="49" charset="-122"/>
              </a:rPr>
              <a:t>CDate</a:t>
            </a:r>
            <a:r>
              <a:rPr lang="en-US" altLang="zh-CN" sz="3200" b="0" dirty="0">
                <a:solidFill>
                  <a:srgbClr val="174523"/>
                </a:solidFill>
                <a:latin typeface="Times New Roman" panose="02020603050405020304" pitchFamily="18" charset="0"/>
                <a:ea typeface="楷体_GB2312" pitchFamily="49" charset="-122"/>
              </a:rPr>
              <a:t>(1999,10,22);</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a:t>
            </a:r>
            <a:r>
              <a:rPr lang="en-US" altLang="zh-CN" sz="3200" b="0" dirty="0" err="1">
                <a:solidFill>
                  <a:srgbClr val="174523"/>
                </a:solidFill>
                <a:latin typeface="Times New Roman" panose="02020603050405020304" pitchFamily="18" charset="0"/>
                <a:ea typeface="楷体_GB2312" pitchFamily="49" charset="-122"/>
              </a:rPr>
              <a:t>cout</a:t>
            </a:r>
            <a:r>
              <a:rPr lang="en-US" altLang="zh-CN" sz="3200" b="0" dirty="0">
                <a:solidFill>
                  <a:srgbClr val="174523"/>
                </a:solidFill>
                <a:latin typeface="Times New Roman" panose="02020603050405020304" pitchFamily="18" charset="0"/>
                <a:ea typeface="楷体_GB2312" pitchFamily="49" charset="-122"/>
              </a:rPr>
              <a:t>&lt;&lt;"Current date: "&lt;&lt;</a:t>
            </a:r>
            <a:r>
              <a:rPr lang="en-US" altLang="zh-CN" sz="3200" b="0" dirty="0" err="1">
                <a:solidFill>
                  <a:srgbClr val="174523"/>
                </a:solidFill>
                <a:latin typeface="Times New Roman" panose="02020603050405020304" pitchFamily="18" charset="0"/>
                <a:ea typeface="楷体_GB2312" pitchFamily="49" charset="-122"/>
              </a:rPr>
              <a:t>CDate</a:t>
            </a:r>
            <a:r>
              <a:rPr lang="en-US" altLang="zh-CN" sz="3200" b="0" dirty="0">
                <a:solidFill>
                  <a:srgbClr val="174523"/>
                </a:solidFill>
                <a:latin typeface="Times New Roman" panose="02020603050405020304" pitchFamily="18" charset="0"/>
                <a:ea typeface="楷体_GB2312" pitchFamily="49" charset="-122"/>
              </a:rPr>
              <a:t>&lt;&lt;</a:t>
            </a:r>
            <a:r>
              <a:rPr lang="en-US" altLang="zh-CN" sz="3200" b="0" dirty="0" err="1">
                <a:solidFill>
                  <a:srgbClr val="174523"/>
                </a:solidFill>
                <a:latin typeface="Times New Roman" panose="02020603050405020304" pitchFamily="18" charset="0"/>
                <a:ea typeface="楷体_GB2312" pitchFamily="49" charset="-122"/>
              </a:rPr>
              <a:t>endl</a:t>
            </a:r>
            <a:r>
              <a:rPr lang="en-US" altLang="zh-CN" sz="3200" b="0" dirty="0">
                <a:solidFill>
                  <a:srgbClr val="174523"/>
                </a:solidFill>
                <a:latin typeface="Times New Roman" panose="02020603050405020304" pitchFamily="18" charset="0"/>
                <a:ea typeface="楷体_GB2312" pitchFamily="49" charset="-122"/>
              </a:rPr>
              <a:t>;</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a:t>
            </a:r>
            <a:r>
              <a:rPr lang="en-US" altLang="zh-CN" sz="3200" b="0" dirty="0" err="1">
                <a:solidFill>
                  <a:srgbClr val="174523"/>
                </a:solidFill>
                <a:latin typeface="Times New Roman" panose="02020603050405020304" pitchFamily="18" charset="0"/>
                <a:ea typeface="楷体_GB2312" pitchFamily="49" charset="-122"/>
              </a:rPr>
              <a:t>cout</a:t>
            </a:r>
            <a:r>
              <a:rPr lang="en-US" altLang="zh-CN" sz="3200" b="0" dirty="0">
                <a:solidFill>
                  <a:srgbClr val="174523"/>
                </a:solidFill>
                <a:latin typeface="Times New Roman" panose="02020603050405020304" pitchFamily="18" charset="0"/>
                <a:ea typeface="楷体_GB2312" pitchFamily="49" charset="-122"/>
              </a:rPr>
              <a:t>&lt;&lt;"Enter new date: ";</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a:t>
            </a:r>
            <a:r>
              <a:rPr lang="en-US" altLang="zh-CN" sz="3200" b="0" dirty="0" err="1">
                <a:solidFill>
                  <a:srgbClr val="174523"/>
                </a:solidFill>
                <a:latin typeface="Times New Roman" panose="02020603050405020304" pitchFamily="18" charset="0"/>
                <a:ea typeface="楷体_GB2312" pitchFamily="49" charset="-122"/>
              </a:rPr>
              <a:t>cin</a:t>
            </a:r>
            <a:r>
              <a:rPr lang="en-US" altLang="zh-CN" sz="3200" b="0" dirty="0">
                <a:solidFill>
                  <a:srgbClr val="174523"/>
                </a:solidFill>
                <a:latin typeface="Times New Roman" panose="02020603050405020304" pitchFamily="18" charset="0"/>
                <a:ea typeface="楷体_GB2312" pitchFamily="49" charset="-122"/>
              </a:rPr>
              <a:t>&gt;&gt;</a:t>
            </a:r>
            <a:r>
              <a:rPr lang="en-US" altLang="zh-CN" sz="3200" b="0" dirty="0" err="1">
                <a:solidFill>
                  <a:srgbClr val="174523"/>
                </a:solidFill>
                <a:latin typeface="Times New Roman" panose="02020603050405020304" pitchFamily="18" charset="0"/>
                <a:ea typeface="楷体_GB2312" pitchFamily="49" charset="-122"/>
              </a:rPr>
              <a:t>CDate</a:t>
            </a:r>
            <a:r>
              <a:rPr lang="en-US" altLang="zh-CN" sz="3200" b="0" dirty="0">
                <a:solidFill>
                  <a:srgbClr val="174523"/>
                </a:solidFill>
                <a:latin typeface="Times New Roman" panose="02020603050405020304" pitchFamily="18" charset="0"/>
                <a:ea typeface="楷体_GB2312" pitchFamily="49" charset="-122"/>
              </a:rPr>
              <a:t>;</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    </a:t>
            </a:r>
            <a:r>
              <a:rPr lang="en-US" altLang="zh-CN" sz="3200" b="0" dirty="0" err="1">
                <a:solidFill>
                  <a:srgbClr val="174523"/>
                </a:solidFill>
                <a:latin typeface="Times New Roman" panose="02020603050405020304" pitchFamily="18" charset="0"/>
                <a:ea typeface="楷体_GB2312" pitchFamily="49" charset="-122"/>
              </a:rPr>
              <a:t>cout</a:t>
            </a:r>
            <a:r>
              <a:rPr lang="en-US" altLang="zh-CN" sz="3200" b="0" dirty="0">
                <a:solidFill>
                  <a:srgbClr val="174523"/>
                </a:solidFill>
                <a:latin typeface="Times New Roman" panose="02020603050405020304" pitchFamily="18" charset="0"/>
                <a:ea typeface="楷体_GB2312" pitchFamily="49" charset="-122"/>
              </a:rPr>
              <a:t>&lt;&lt;"New date: "&lt;&lt;</a:t>
            </a:r>
            <a:r>
              <a:rPr lang="en-US" altLang="zh-CN" sz="3200" b="0" dirty="0" err="1">
                <a:solidFill>
                  <a:srgbClr val="174523"/>
                </a:solidFill>
                <a:latin typeface="Times New Roman" panose="02020603050405020304" pitchFamily="18" charset="0"/>
                <a:ea typeface="楷体_GB2312" pitchFamily="49" charset="-122"/>
              </a:rPr>
              <a:t>CDate</a:t>
            </a:r>
            <a:r>
              <a:rPr lang="en-US" altLang="zh-CN" sz="3200" b="0" dirty="0">
                <a:solidFill>
                  <a:srgbClr val="174523"/>
                </a:solidFill>
                <a:latin typeface="Times New Roman" panose="02020603050405020304" pitchFamily="18" charset="0"/>
                <a:ea typeface="楷体_GB2312" pitchFamily="49" charset="-122"/>
              </a:rPr>
              <a:t>&lt;&lt;</a:t>
            </a:r>
            <a:r>
              <a:rPr lang="en-US" altLang="zh-CN" sz="3200" b="0" dirty="0" err="1">
                <a:solidFill>
                  <a:srgbClr val="174523"/>
                </a:solidFill>
                <a:latin typeface="Times New Roman" panose="02020603050405020304" pitchFamily="18" charset="0"/>
                <a:ea typeface="楷体_GB2312" pitchFamily="49" charset="-122"/>
              </a:rPr>
              <a:t>endl</a:t>
            </a:r>
            <a:r>
              <a:rPr lang="en-US" altLang="zh-CN" sz="3200" b="0" dirty="0">
                <a:solidFill>
                  <a:srgbClr val="174523"/>
                </a:solidFill>
                <a:latin typeface="Times New Roman" panose="02020603050405020304" pitchFamily="18" charset="0"/>
                <a:ea typeface="楷体_GB2312" pitchFamily="49" charset="-122"/>
              </a:rPr>
              <a:t>;</a:t>
            </a:r>
          </a:p>
          <a:p>
            <a:pPr eaLnBrk="1" hangingPunct="1">
              <a:lnSpc>
                <a:spcPct val="30000"/>
              </a:lnSpc>
              <a:spcBef>
                <a:spcPct val="50000"/>
              </a:spcBef>
              <a:buClr>
                <a:schemeClr val="bg2"/>
              </a:buClr>
              <a:buFont typeface="Monotype Sorts" pitchFamily="2" charset="2"/>
              <a:buNone/>
            </a:pPr>
            <a:r>
              <a:rPr lang="en-US" altLang="zh-CN" sz="3200" b="0" dirty="0">
                <a:solidFill>
                  <a:srgbClr val="174523"/>
                </a:solidFill>
                <a:latin typeface="Times New Roman" panose="02020603050405020304" pitchFamily="18" charset="0"/>
                <a:ea typeface="楷体_GB2312" pitchFamily="49" charset="-122"/>
              </a:rPr>
              <a:t>}</a:t>
            </a:r>
          </a:p>
        </p:txBody>
      </p:sp>
      <p:sp>
        <p:nvSpPr>
          <p:cNvPr id="343045" name="Rectangle 5">
            <a:extLst>
              <a:ext uri="{FF2B5EF4-FFF2-40B4-BE49-F238E27FC236}">
                <a16:creationId xmlns:a16="http://schemas.microsoft.com/office/drawing/2014/main" id="{F1E6BD03-5DDF-4E19-94B5-5DB5525BD54F}"/>
              </a:ext>
            </a:extLst>
          </p:cNvPr>
          <p:cNvSpPr>
            <a:spLocks noChangeArrowheads="1"/>
          </p:cNvSpPr>
          <p:nvPr/>
        </p:nvSpPr>
        <p:spPr bwMode="auto">
          <a:xfrm>
            <a:off x="646168" y="4843509"/>
            <a:ext cx="4572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spcBef>
                <a:spcPct val="20000"/>
              </a:spcBef>
              <a:buClr>
                <a:schemeClr val="hlink"/>
              </a:buClr>
              <a:buSzPct val="50000"/>
              <a:buFont typeface="Monotype Sorts" pitchFamily="2" charset="2"/>
              <a:buNone/>
            </a:pPr>
            <a:r>
              <a:rPr lang="zh-CN" altLang="en-US" sz="2800" b="0" dirty="0">
                <a:solidFill>
                  <a:srgbClr val="B6042A"/>
                </a:solidFill>
                <a:latin typeface="Arial" panose="020B0604020202020204" pitchFamily="34" charset="0"/>
              </a:rPr>
              <a:t>输</a:t>
            </a:r>
          </a:p>
          <a:p>
            <a:pPr algn="ctr" eaLnBrk="1" hangingPunct="1">
              <a:spcBef>
                <a:spcPct val="20000"/>
              </a:spcBef>
              <a:buClr>
                <a:schemeClr val="hlink"/>
              </a:buClr>
              <a:buSzPct val="50000"/>
              <a:buFont typeface="Monotype Sorts" pitchFamily="2" charset="2"/>
              <a:buNone/>
            </a:pPr>
            <a:endParaRPr lang="zh-CN" altLang="en-US" sz="2800" b="0" dirty="0">
              <a:solidFill>
                <a:srgbClr val="B6042A"/>
              </a:solidFill>
              <a:latin typeface="Arial" panose="020B0604020202020204" pitchFamily="34" charset="0"/>
            </a:endParaRPr>
          </a:p>
          <a:p>
            <a:pPr algn="ctr" eaLnBrk="1" hangingPunct="1">
              <a:spcBef>
                <a:spcPct val="20000"/>
              </a:spcBef>
              <a:buClr>
                <a:schemeClr val="hlink"/>
              </a:buClr>
              <a:buSzPct val="50000"/>
              <a:buFont typeface="Monotype Sorts" pitchFamily="2" charset="2"/>
              <a:buNone/>
            </a:pPr>
            <a:r>
              <a:rPr lang="zh-CN" altLang="en-US" sz="2800" b="0" dirty="0">
                <a:solidFill>
                  <a:srgbClr val="B6042A"/>
                </a:solidFill>
                <a:latin typeface="Arial" panose="020B0604020202020204" pitchFamily="34" charset="0"/>
              </a:rPr>
              <a:t>出</a:t>
            </a:r>
            <a:endParaRPr lang="zh-CN" altLang="en-US" sz="2800" b="0" dirty="0">
              <a:solidFill>
                <a:schemeClr val="tx1"/>
              </a:solidFill>
              <a:latin typeface="Arial" panose="020B0604020202020204" pitchFamily="34" charset="0"/>
            </a:endParaRPr>
          </a:p>
        </p:txBody>
      </p:sp>
      <p:sp>
        <p:nvSpPr>
          <p:cNvPr id="343046" name="Text Box 6">
            <a:extLst>
              <a:ext uri="{FF2B5EF4-FFF2-40B4-BE49-F238E27FC236}">
                <a16:creationId xmlns:a16="http://schemas.microsoft.com/office/drawing/2014/main" id="{36D407C5-DA65-4217-97DB-5EEA282031AE}"/>
              </a:ext>
            </a:extLst>
          </p:cNvPr>
          <p:cNvSpPr txBox="1">
            <a:spLocks noChangeArrowheads="1"/>
          </p:cNvSpPr>
          <p:nvPr/>
        </p:nvSpPr>
        <p:spPr bwMode="auto">
          <a:xfrm>
            <a:off x="1203381" y="4846685"/>
            <a:ext cx="10293218" cy="1473847"/>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8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Current date: 1999/10/22</a:t>
            </a:r>
          </a:p>
          <a:p>
            <a:pPr eaLnBrk="1" hangingPunct="1">
              <a:lnSpc>
                <a:spcPct val="4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Enter new date: 2001 10 22</a:t>
            </a:r>
          </a:p>
          <a:p>
            <a:pPr eaLnBrk="1" hangingPunct="1">
              <a:lnSpc>
                <a:spcPct val="4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New date: 2001/10/22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3048">
                                            <p:txEl>
                                              <p:pRg st="0" end="0"/>
                                            </p:txEl>
                                          </p:spTgt>
                                        </p:tgtEl>
                                        <p:attrNameLst>
                                          <p:attrName>style.visibility</p:attrName>
                                        </p:attrNameLst>
                                      </p:cBhvr>
                                      <p:to>
                                        <p:strVal val="visible"/>
                                      </p:to>
                                    </p:set>
                                    <p:animEffect transition="in" filter="box(out)">
                                      <p:cBhvr>
                                        <p:cTn id="7" dur="500"/>
                                        <p:tgtEl>
                                          <p:spTgt spid="3430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3044"/>
                                        </p:tgtEl>
                                        <p:attrNameLst>
                                          <p:attrName>style.visibility</p:attrName>
                                        </p:attrNameLst>
                                      </p:cBhvr>
                                      <p:to>
                                        <p:strVal val="visible"/>
                                      </p:to>
                                    </p:set>
                                    <p:animEffect transition="in" filter="strips(downRight)">
                                      <p:cBhvr>
                                        <p:cTn id="12" dur="500"/>
                                        <p:tgtEl>
                                          <p:spTgt spid="34304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3045"/>
                                        </p:tgtEl>
                                        <p:attrNameLst>
                                          <p:attrName>style.visibility</p:attrName>
                                        </p:attrNameLst>
                                      </p:cBhvr>
                                      <p:to>
                                        <p:strVal val="visible"/>
                                      </p:to>
                                    </p:set>
                                    <p:animEffect transition="in" filter="box(out)">
                                      <p:cBhvr>
                                        <p:cTn id="17" dur="500"/>
                                        <p:tgtEl>
                                          <p:spTgt spid="34304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43046"/>
                                        </p:tgtEl>
                                        <p:attrNameLst>
                                          <p:attrName>style.visibility</p:attrName>
                                        </p:attrNameLst>
                                      </p:cBhvr>
                                      <p:to>
                                        <p:strVal val="visible"/>
                                      </p:to>
                                    </p:set>
                                    <p:animEffect transition="in" filter="strips(upRight)">
                                      <p:cBhvr>
                                        <p:cTn id="22" dur="500"/>
                                        <p:tgtEl>
                                          <p:spTgt spid="343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8" grpId="0" build="p" autoUpdateAnimBg="0"/>
      <p:bldP spid="343044" grpId="0" animBg="1" autoUpdateAnimBg="0"/>
      <p:bldP spid="343045" grpId="0" autoUpdateAnimBg="0"/>
      <p:bldP spid="34304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FE42017E-541D-4207-82C7-D823762822EF}"/>
              </a:ext>
            </a:extLst>
          </p:cNvPr>
          <p:cNvSpPr>
            <a:spLocks noGrp="1" noChangeArrowheads="1"/>
          </p:cNvSpPr>
          <p:nvPr>
            <p:ph type="title"/>
          </p:nvPr>
        </p:nvSpPr>
        <p:spPr bwMode="auto">
          <a:xfrm>
            <a:off x="1496080" y="304052"/>
            <a:ext cx="8759825" cy="49282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r>
              <a:rPr kumimoji="0" lang="en-US" altLang="zh-CN" sz="3600" b="0" dirty="0">
                <a:solidFill>
                  <a:schemeClr val="hlink"/>
                </a:solidFill>
                <a:latin typeface="华文中宋" panose="02010600040101010101" pitchFamily="2" charset="-122"/>
                <a:ea typeface="华文中宋" panose="02010600040101010101" pitchFamily="2" charset="-122"/>
              </a:rPr>
              <a:t>9.4  </a:t>
            </a:r>
            <a:r>
              <a:rPr kumimoji="0" lang="zh-CN" altLang="en-US" sz="3600" b="0" dirty="0">
                <a:solidFill>
                  <a:schemeClr val="hlink"/>
                </a:solidFill>
                <a:latin typeface="华文中宋" panose="02010600040101010101" pitchFamily="2" charset="-122"/>
                <a:ea typeface="华文中宋" panose="02010600040101010101" pitchFamily="2" charset="-122"/>
              </a:rPr>
              <a:t>格式化输入输出</a:t>
            </a:r>
            <a:r>
              <a:rPr kumimoji="0" lang="en-US" altLang="zh-CN" sz="3600" b="0" dirty="0">
                <a:solidFill>
                  <a:schemeClr val="hlink"/>
                </a:solidFill>
                <a:latin typeface="华文中宋" panose="02010600040101010101" pitchFamily="2" charset="-122"/>
                <a:ea typeface="华文中宋" panose="02010600040101010101" pitchFamily="2" charset="-122"/>
              </a:rPr>
              <a:t>(</a:t>
            </a:r>
            <a:r>
              <a:rPr kumimoji="0" lang="zh-CN" altLang="en-US" sz="3600" b="0" dirty="0">
                <a:solidFill>
                  <a:schemeClr val="hlink"/>
                </a:solidFill>
                <a:latin typeface="华文中宋" panose="02010600040101010101" pitchFamily="2" charset="-122"/>
                <a:ea typeface="华文中宋" panose="02010600040101010101" pitchFamily="2" charset="-122"/>
              </a:rPr>
              <a:t>成员函数、操作子</a:t>
            </a:r>
            <a:r>
              <a:rPr kumimoji="0" lang="en-US" altLang="zh-CN" sz="3600" b="0" dirty="0">
                <a:solidFill>
                  <a:schemeClr val="hlink"/>
                </a:solidFill>
                <a:latin typeface="华文中宋" panose="02010600040101010101" pitchFamily="2" charset="-122"/>
                <a:ea typeface="华文中宋" panose="02010600040101010101" pitchFamily="2" charset="-122"/>
              </a:rPr>
              <a:t>)</a:t>
            </a:r>
          </a:p>
        </p:txBody>
      </p:sp>
      <p:sp>
        <p:nvSpPr>
          <p:cNvPr id="13316" name="Rectangle 3">
            <a:extLst>
              <a:ext uri="{FF2B5EF4-FFF2-40B4-BE49-F238E27FC236}">
                <a16:creationId xmlns:a16="http://schemas.microsoft.com/office/drawing/2014/main" id="{B9267FB9-AD03-43A2-BF35-AD915824FC5B}"/>
              </a:ext>
            </a:extLst>
          </p:cNvPr>
          <p:cNvSpPr>
            <a:spLocks noGrp="1" noChangeArrowheads="1"/>
          </p:cNvSpPr>
          <p:nvPr>
            <p:ph idx="1"/>
          </p:nvPr>
        </p:nvSpPr>
        <p:spPr bwMode="auto">
          <a:xfrm>
            <a:off x="407368" y="1052513"/>
            <a:ext cx="11377264" cy="58169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spcBef>
                <a:spcPct val="0"/>
              </a:spcBef>
              <a:buSzPct val="80000"/>
              <a:buFont typeface="Wingdings" panose="05000000000000000000" pitchFamily="2" charset="2"/>
              <a:buChar char="p"/>
            </a:pPr>
            <a:r>
              <a:rPr lang="zh-CN" altLang="en-US" b="1" dirty="0">
                <a:solidFill>
                  <a:srgbClr val="CC0000"/>
                </a:solidFill>
              </a:rPr>
              <a:t>控制输出宽度</a:t>
            </a:r>
          </a:p>
          <a:p>
            <a:pPr lvl="1" eaLnBrk="1" hangingPunct="1">
              <a:spcBef>
                <a:spcPct val="0"/>
              </a:spcBef>
            </a:pPr>
            <a:r>
              <a:rPr lang="zh-CN" altLang="en-US" dirty="0">
                <a:solidFill>
                  <a:schemeClr val="hlink"/>
                </a:solidFill>
              </a:rPr>
              <a:t>为了调整输出，可以通过在流中放入</a:t>
            </a:r>
            <a:r>
              <a:rPr lang="en-US" altLang="zh-CN" dirty="0" err="1">
                <a:solidFill>
                  <a:schemeClr val="hlink"/>
                </a:solidFill>
              </a:rPr>
              <a:t>setw</a:t>
            </a:r>
            <a:r>
              <a:rPr lang="zh-CN" altLang="en-US" dirty="0">
                <a:solidFill>
                  <a:schemeClr val="hlink"/>
                </a:solidFill>
              </a:rPr>
              <a:t>操纵符或调用</a:t>
            </a:r>
            <a:r>
              <a:rPr lang="en-US" altLang="zh-CN" dirty="0">
                <a:solidFill>
                  <a:schemeClr val="hlink"/>
                </a:solidFill>
              </a:rPr>
              <a:t>width</a:t>
            </a:r>
            <a:r>
              <a:rPr lang="zh-CN" altLang="en-US" dirty="0">
                <a:solidFill>
                  <a:schemeClr val="hlink"/>
                </a:solidFill>
              </a:rPr>
              <a:t>成员函数为每个项指定输出宽度。</a:t>
            </a:r>
          </a:p>
          <a:p>
            <a:pPr eaLnBrk="1" hangingPunct="1">
              <a:spcBef>
                <a:spcPct val="0"/>
              </a:spcBef>
              <a:buSzPct val="80000"/>
              <a:buFont typeface="Wingdings" panose="05000000000000000000" pitchFamily="2" charset="2"/>
              <a:buChar char="p"/>
            </a:pPr>
            <a:r>
              <a:rPr lang="zh-CN" altLang="en-US" b="1" dirty="0">
                <a:solidFill>
                  <a:srgbClr val="CC0000"/>
                </a:solidFill>
              </a:rPr>
              <a:t>例</a:t>
            </a:r>
            <a:r>
              <a:rPr lang="en-US" altLang="zh-CN" b="1" dirty="0">
                <a:solidFill>
                  <a:srgbClr val="CC0000"/>
                </a:solidFill>
              </a:rPr>
              <a:t>1 </a:t>
            </a:r>
            <a:r>
              <a:rPr lang="zh-CN" altLang="en-US" b="1" dirty="0">
                <a:solidFill>
                  <a:srgbClr val="CC0000"/>
                </a:solidFill>
              </a:rPr>
              <a:t>使用</a:t>
            </a:r>
            <a:r>
              <a:rPr lang="en-US" altLang="zh-CN" b="1" dirty="0">
                <a:solidFill>
                  <a:srgbClr val="CC0000"/>
                </a:solidFill>
              </a:rPr>
              <a:t>width</a:t>
            </a:r>
            <a:r>
              <a:rPr lang="zh-CN" altLang="en-US" b="1" dirty="0">
                <a:solidFill>
                  <a:srgbClr val="CC0000"/>
                </a:solidFill>
              </a:rPr>
              <a:t>控制输出宽度</a:t>
            </a:r>
          </a:p>
          <a:p>
            <a:pPr lvl="1" eaLnBrk="1" hangingPunct="1">
              <a:lnSpc>
                <a:spcPct val="80000"/>
              </a:lnSpc>
              <a:buFont typeface="Monotype Sorts" pitchFamily="2" charset="2"/>
              <a:buNone/>
            </a:pPr>
            <a:r>
              <a:rPr lang="en-US" altLang="zh-CN" dirty="0">
                <a:solidFill>
                  <a:schemeClr val="hlink"/>
                </a:solidFill>
              </a:rPr>
              <a:t>#include &lt;iostream&gt;  </a:t>
            </a:r>
          </a:p>
          <a:p>
            <a:pPr lvl="1" eaLnBrk="1" hangingPunct="1">
              <a:lnSpc>
                <a:spcPct val="80000"/>
              </a:lnSpc>
              <a:buFont typeface="Monotype Sorts" pitchFamily="2" charset="2"/>
              <a:buNone/>
            </a:pPr>
            <a:r>
              <a:rPr lang="en-US" altLang="zh-CN" dirty="0">
                <a:solidFill>
                  <a:schemeClr val="hlink"/>
                </a:solidFill>
              </a:rPr>
              <a:t>#include &lt;</a:t>
            </a:r>
            <a:r>
              <a:rPr lang="en-US" altLang="zh-CN" dirty="0" err="1">
                <a:solidFill>
                  <a:schemeClr val="hlink"/>
                </a:solidFill>
              </a:rPr>
              <a:t>iomanip.h</a:t>
            </a:r>
            <a:r>
              <a:rPr lang="en-US" altLang="zh-CN" dirty="0">
                <a:solidFill>
                  <a:schemeClr val="hlink"/>
                </a:solidFill>
              </a:rPr>
              <a:t>&gt; </a:t>
            </a:r>
          </a:p>
          <a:p>
            <a:pPr lvl="1" eaLnBrk="1" hangingPunct="1">
              <a:lnSpc>
                <a:spcPct val="80000"/>
              </a:lnSpc>
              <a:buFont typeface="Monotype Sorts" pitchFamily="2" charset="2"/>
              <a:buNone/>
            </a:pPr>
            <a:r>
              <a:rPr lang="en-US" altLang="zh-CN" dirty="0">
                <a:solidFill>
                  <a:schemeClr val="hlink"/>
                </a:solidFill>
              </a:rPr>
              <a:t>void main()   </a:t>
            </a:r>
          </a:p>
          <a:p>
            <a:pPr lvl="1" eaLnBrk="1" hangingPunct="1">
              <a:lnSpc>
                <a:spcPct val="80000"/>
              </a:lnSpc>
              <a:buFont typeface="Monotype Sorts" pitchFamily="2" charset="2"/>
              <a:buNone/>
            </a:pPr>
            <a:r>
              <a:rPr lang="en-US" altLang="zh-CN" dirty="0">
                <a:solidFill>
                  <a:schemeClr val="hlink"/>
                </a:solidFill>
              </a:rPr>
              <a:t>{   double values[] = {1.23,35.36,653.7,4358.24};</a:t>
            </a:r>
          </a:p>
          <a:p>
            <a:pPr lvl="1" eaLnBrk="1" hangingPunct="1">
              <a:lnSpc>
                <a:spcPct val="80000"/>
              </a:lnSpc>
              <a:buFont typeface="Monotype Sorts" pitchFamily="2" charset="2"/>
              <a:buNone/>
            </a:pPr>
            <a:r>
              <a:rPr lang="en-US" altLang="zh-CN" dirty="0">
                <a:solidFill>
                  <a:schemeClr val="hlink"/>
                </a:solidFill>
              </a:rPr>
              <a:t>    for(int </a:t>
            </a:r>
            <a:r>
              <a:rPr lang="en-US" altLang="zh-CN" dirty="0" err="1">
                <a:solidFill>
                  <a:schemeClr val="hlink"/>
                </a:solidFill>
              </a:rPr>
              <a:t>i</a:t>
            </a:r>
            <a:r>
              <a:rPr lang="en-US" altLang="zh-CN" dirty="0">
                <a:solidFill>
                  <a:schemeClr val="hlink"/>
                </a:solidFill>
              </a:rPr>
              <a:t>=0;i&lt;4;i++)</a:t>
            </a:r>
          </a:p>
          <a:p>
            <a:pPr lvl="1" eaLnBrk="1" hangingPunct="1">
              <a:lnSpc>
                <a:spcPct val="80000"/>
              </a:lnSpc>
              <a:buFont typeface="Monotype Sorts" pitchFamily="2" charset="2"/>
              <a:buNone/>
            </a:pPr>
            <a:r>
              <a:rPr lang="en-US" altLang="zh-CN" dirty="0">
                <a:solidFill>
                  <a:schemeClr val="hlink"/>
                </a:solidFill>
              </a:rPr>
              <a:t>    {   </a:t>
            </a:r>
            <a:r>
              <a:rPr lang="en-US" altLang="zh-CN" dirty="0" err="1">
                <a:solidFill>
                  <a:schemeClr val="hlink"/>
                </a:solidFill>
              </a:rPr>
              <a:t>cout.width</a:t>
            </a:r>
            <a:r>
              <a:rPr lang="en-US" altLang="zh-CN" dirty="0">
                <a:solidFill>
                  <a:schemeClr val="hlink"/>
                </a:solidFill>
              </a:rPr>
              <a:t>(10);</a:t>
            </a:r>
          </a:p>
          <a:p>
            <a:pPr lvl="1" eaLnBrk="1" hangingPunct="1">
              <a:lnSpc>
                <a:spcPct val="80000"/>
              </a:lnSpc>
              <a:buFont typeface="Monotype Sorts" pitchFamily="2" charset="2"/>
              <a:buNone/>
            </a:pPr>
            <a:r>
              <a:rPr lang="en-US" altLang="zh-CN" dirty="0">
                <a:solidFill>
                  <a:schemeClr val="hlink"/>
                </a:solidFill>
              </a:rPr>
              <a:t>        </a:t>
            </a:r>
            <a:r>
              <a:rPr lang="en-US" altLang="zh-CN" dirty="0" err="1">
                <a:solidFill>
                  <a:schemeClr val="hlink"/>
                </a:solidFill>
              </a:rPr>
              <a:t>cout.fill</a:t>
            </a:r>
            <a:r>
              <a:rPr lang="en-US" altLang="zh-CN" dirty="0">
                <a:solidFill>
                  <a:schemeClr val="hlink"/>
                </a:solidFill>
              </a:rPr>
              <a:t>('*');</a:t>
            </a:r>
          </a:p>
          <a:p>
            <a:pPr lvl="1" eaLnBrk="1" hangingPunct="1">
              <a:lnSpc>
                <a:spcPct val="80000"/>
              </a:lnSpc>
              <a:buFont typeface="Monotype Sorts" pitchFamily="2" charset="2"/>
              <a:buNone/>
            </a:pPr>
            <a:r>
              <a:rPr lang="en-US" altLang="zh-CN" dirty="0">
                <a:solidFill>
                  <a:schemeClr val="hlink"/>
                </a:solidFill>
              </a:rPr>
              <a:t>		</a:t>
            </a:r>
            <a:r>
              <a:rPr lang="en-US" altLang="zh-CN" dirty="0" err="1">
                <a:solidFill>
                  <a:schemeClr val="hlink"/>
                </a:solidFill>
              </a:rPr>
              <a:t>cout</a:t>
            </a:r>
            <a:r>
              <a:rPr lang="en-US" altLang="zh-CN" dirty="0">
                <a:solidFill>
                  <a:schemeClr val="hlink"/>
                </a:solidFill>
              </a:rPr>
              <a:t> &lt;&lt; values[</a:t>
            </a:r>
            <a:r>
              <a:rPr lang="en-US" altLang="zh-CN" dirty="0" err="1">
                <a:solidFill>
                  <a:schemeClr val="hlink"/>
                </a:solidFill>
              </a:rPr>
              <a:t>i</a:t>
            </a:r>
            <a:r>
              <a:rPr lang="en-US" altLang="zh-CN" dirty="0">
                <a:solidFill>
                  <a:schemeClr val="hlink"/>
                </a:solidFill>
              </a:rPr>
              <a:t>] &lt;&lt;'\n';</a:t>
            </a:r>
          </a:p>
          <a:p>
            <a:pPr lvl="1" eaLnBrk="1" hangingPunct="1">
              <a:lnSpc>
                <a:spcPct val="80000"/>
              </a:lnSpc>
              <a:buFont typeface="Monotype Sorts" pitchFamily="2" charset="2"/>
              <a:buNone/>
            </a:pPr>
            <a:r>
              <a:rPr lang="en-US" altLang="zh-CN" dirty="0">
                <a:solidFill>
                  <a:schemeClr val="hlink"/>
                </a:solidFill>
              </a:rPr>
              <a:t>	}     }</a:t>
            </a:r>
          </a:p>
        </p:txBody>
      </p:sp>
      <p:sp>
        <p:nvSpPr>
          <p:cNvPr id="13314" name="灯片编号占位符 3">
            <a:extLst>
              <a:ext uri="{FF2B5EF4-FFF2-40B4-BE49-F238E27FC236}">
                <a16:creationId xmlns:a16="http://schemas.microsoft.com/office/drawing/2014/main" id="{0A02538F-0DF8-450C-BB26-1CFC934C17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581802D2-13BC-48ED-96FA-FD46E254BA1B}" type="slidenum">
              <a:rPr lang="en-US" altLang="zh-CN" sz="1800">
                <a:solidFill>
                  <a:srgbClr val="FF3300"/>
                </a:solidFill>
                <a:latin typeface="Times New Roman" panose="02020603050405020304" pitchFamily="18" charset="0"/>
              </a:rPr>
              <a:pPr eaLnBrk="1" hangingPunct="1"/>
              <a:t>13</a:t>
            </a:fld>
            <a:endParaRPr lang="en-US" altLang="zh-CN" sz="1800">
              <a:solidFill>
                <a:srgbClr val="FF3300"/>
              </a:solidFill>
              <a:latin typeface="Times New Roman" panose="02020603050405020304" pitchFamily="18" charset="0"/>
            </a:endParaRPr>
          </a:p>
        </p:txBody>
      </p:sp>
      <p:sp>
        <p:nvSpPr>
          <p:cNvPr id="13317" name="Text Box 4">
            <a:extLst>
              <a:ext uri="{FF2B5EF4-FFF2-40B4-BE49-F238E27FC236}">
                <a16:creationId xmlns:a16="http://schemas.microsoft.com/office/drawing/2014/main" id="{8FC97CEC-A8B5-4352-8C98-57DF8D09C40D}"/>
              </a:ext>
            </a:extLst>
          </p:cNvPr>
          <p:cNvSpPr txBox="1">
            <a:spLocks noChangeArrowheads="1"/>
          </p:cNvSpPr>
          <p:nvPr/>
        </p:nvSpPr>
        <p:spPr bwMode="auto">
          <a:xfrm>
            <a:off x="9894094" y="2276872"/>
            <a:ext cx="1581150" cy="1870075"/>
          </a:xfrm>
          <a:prstGeom prst="rect">
            <a:avLst/>
          </a:prstGeom>
          <a:solidFill>
            <a:schemeClr val="bg1"/>
          </a:solidFill>
          <a:ln w="12700" cap="sq">
            <a:solidFill>
              <a:schemeClr val="tx1"/>
            </a:solidFill>
            <a:miter lim="800000"/>
            <a:headEnd type="none" w="sm" len="sm"/>
            <a:tailEnd type="none" w="sm" len="sm"/>
          </a:ln>
        </p:spPr>
        <p:txBody>
          <a:bodyP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a:solidFill>
                  <a:schemeClr val="hlink"/>
                </a:solidFill>
              </a:rPr>
              <a:t>输出结果</a:t>
            </a:r>
            <a:r>
              <a:rPr lang="en-US" altLang="zh-CN">
                <a:solidFill>
                  <a:schemeClr val="hlink"/>
                </a:solidFill>
              </a:rPr>
              <a:t>:</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      1.23</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     35.36</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     653.7</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   4358.24</a:t>
            </a:r>
          </a:p>
        </p:txBody>
      </p:sp>
      <p:sp>
        <p:nvSpPr>
          <p:cNvPr id="13318" name="Text Box 5">
            <a:extLst>
              <a:ext uri="{FF2B5EF4-FFF2-40B4-BE49-F238E27FC236}">
                <a16:creationId xmlns:a16="http://schemas.microsoft.com/office/drawing/2014/main" id="{00A46EE5-C092-4825-8A9D-75007F1A3C71}"/>
              </a:ext>
            </a:extLst>
          </p:cNvPr>
          <p:cNvSpPr txBox="1">
            <a:spLocks noChangeArrowheads="1"/>
          </p:cNvSpPr>
          <p:nvPr/>
        </p:nvSpPr>
        <p:spPr bwMode="auto">
          <a:xfrm>
            <a:off x="9927432" y="4436268"/>
            <a:ext cx="1547812" cy="18700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a:solidFill>
                  <a:schemeClr val="hlink"/>
                </a:solidFill>
              </a:rPr>
              <a:t>输出结果：</a:t>
            </a:r>
          </a:p>
          <a:p>
            <a:pPr eaLnBrk="1" hangingPunct="1">
              <a:spcBef>
                <a:spcPct val="20000"/>
              </a:spcBef>
              <a:buClr>
                <a:schemeClr val="accent2"/>
              </a:buClr>
              <a:buSzPct val="80000"/>
              <a:buFont typeface="Wingdings" panose="05000000000000000000" pitchFamily="2" charset="2"/>
              <a:buNone/>
            </a:pPr>
            <a:r>
              <a:rPr lang="zh-CN" altLang="en-US">
                <a:solidFill>
                  <a:schemeClr val="hlink"/>
                </a:solidFill>
              </a:rPr>
              <a:t>******</a:t>
            </a:r>
            <a:r>
              <a:rPr lang="en-US" altLang="zh-CN">
                <a:solidFill>
                  <a:schemeClr val="hlink"/>
                </a:solidFill>
              </a:rPr>
              <a:t>1.23</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*****35.36</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*****653.7</a:t>
            </a:r>
          </a:p>
          <a:p>
            <a:pPr eaLnBrk="1" hangingPunct="1">
              <a:spcBef>
                <a:spcPct val="20000"/>
              </a:spcBef>
              <a:buClr>
                <a:schemeClr val="accent2"/>
              </a:buClr>
              <a:buSzPct val="80000"/>
              <a:buFont typeface="Wingdings" panose="05000000000000000000" pitchFamily="2" charset="2"/>
              <a:buNone/>
            </a:pPr>
            <a:r>
              <a:rPr lang="en-US" altLang="zh-CN">
                <a:solidFill>
                  <a:schemeClr val="hlink"/>
                </a:solidFill>
              </a:rPr>
              <a:t>***4358.24</a:t>
            </a:r>
            <a:endParaRPr lang="en-US" altLang="zh-CN" b="0">
              <a:solidFill>
                <a:schemeClr val="hlink"/>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3C547B7D-7B44-4A3A-93E3-99841AF5A4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0EABDE3B-95C2-4732-A86F-A77F38384597}" type="slidenum">
              <a:rPr lang="en-US" altLang="zh-CN" sz="1800">
                <a:solidFill>
                  <a:srgbClr val="FF3300"/>
                </a:solidFill>
                <a:latin typeface="Times New Roman" panose="02020603050405020304" pitchFamily="18" charset="0"/>
              </a:rPr>
              <a:pPr eaLnBrk="1" hangingPunct="1"/>
              <a:t>14</a:t>
            </a:fld>
            <a:endParaRPr lang="en-US" altLang="zh-CN" sz="1800">
              <a:solidFill>
                <a:srgbClr val="FF3300"/>
              </a:solidFill>
              <a:latin typeface="Times New Roman" panose="02020603050405020304" pitchFamily="18" charset="0"/>
            </a:endParaRPr>
          </a:p>
        </p:txBody>
      </p:sp>
      <p:sp>
        <p:nvSpPr>
          <p:cNvPr id="345091" name="Text Box 3">
            <a:extLst>
              <a:ext uri="{FF2B5EF4-FFF2-40B4-BE49-F238E27FC236}">
                <a16:creationId xmlns:a16="http://schemas.microsoft.com/office/drawing/2014/main" id="{ECB87DDA-5387-4796-9C6E-863F7E8EAAFE}"/>
              </a:ext>
            </a:extLst>
          </p:cNvPr>
          <p:cNvSpPr txBox="1">
            <a:spLocks noChangeArrowheads="1"/>
          </p:cNvSpPr>
          <p:nvPr/>
        </p:nvSpPr>
        <p:spPr bwMode="auto">
          <a:xfrm>
            <a:off x="601630" y="1116992"/>
            <a:ext cx="10966977" cy="4832092"/>
          </a:xfrm>
          <a:prstGeom prst="rect">
            <a:avLst/>
          </a:prstGeom>
          <a:solidFill>
            <a:srgbClr val="FFFFCC"/>
          </a:solidFill>
          <a:ln w="3175">
            <a:solidFill>
              <a:schemeClr val="accent1"/>
            </a:solidFill>
            <a:miter lim="800000"/>
            <a:headEnd/>
            <a:tailEnd/>
          </a:ln>
          <a:effectLst>
            <a:outerShdw dist="35921" dir="2700000" algn="ctr" rotWithShape="0">
              <a:srgbClr val="868686"/>
            </a:outerShdw>
          </a:effectLst>
        </p:spPr>
        <p:txBody>
          <a:bodyPr wrap="square">
            <a:spAutoFit/>
          </a:bodyPr>
          <a:lstStyle/>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#include &lt;iostream&gt;  </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#include &lt;</a:t>
            </a:r>
            <a:r>
              <a:rPr kumimoji="0" lang="en-US" altLang="zh-CN" sz="2800" b="0" dirty="0" err="1">
                <a:solidFill>
                  <a:schemeClr val="hlink"/>
                </a:solidFill>
                <a:latin typeface="Tahoma" pitchFamily="34" charset="0"/>
                <a:ea typeface="Arial Unicode MS" pitchFamily="34" charset="-122"/>
                <a:cs typeface="Arial Unicode MS" pitchFamily="34" charset="-122"/>
              </a:rPr>
              <a:t>iomanip.h</a:t>
            </a:r>
            <a:r>
              <a:rPr kumimoji="0" lang="en-US" altLang="zh-CN" sz="2800" b="0" dirty="0">
                <a:solidFill>
                  <a:schemeClr val="hlink"/>
                </a:solidFill>
                <a:latin typeface="Tahoma" pitchFamily="34" charset="0"/>
                <a:ea typeface="Arial Unicode MS" pitchFamily="34" charset="-122"/>
                <a:cs typeface="Arial Unicode MS" pitchFamily="34" charset="-122"/>
              </a:rPr>
              <a:t>&gt; </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void main()   </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double values[]={1.23,35.36,653.7,4358.24};</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char *names[]={"</a:t>
            </a:r>
            <a:r>
              <a:rPr kumimoji="0" lang="en-US" altLang="zh-CN" sz="2800" b="0" dirty="0" err="1">
                <a:solidFill>
                  <a:schemeClr val="hlink"/>
                </a:solidFill>
                <a:latin typeface="Tahoma" pitchFamily="34" charset="0"/>
                <a:ea typeface="Arial Unicode MS" pitchFamily="34" charset="-122"/>
                <a:cs typeface="Arial Unicode MS" pitchFamily="34" charset="-122"/>
              </a:rPr>
              <a:t>Zoot","Jimmy","Al","Stan</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for(int </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=0;i&lt;4;i++)</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a:t>
            </a:r>
            <a:r>
              <a:rPr kumimoji="0" lang="en-US" altLang="zh-CN" sz="2800" b="0" dirty="0" err="1">
                <a:solidFill>
                  <a:schemeClr val="hlink"/>
                </a:solidFill>
                <a:latin typeface="Tahoma" pitchFamily="34" charset="0"/>
                <a:ea typeface="Arial Unicode MS" pitchFamily="34" charset="-122"/>
                <a:cs typeface="Arial Unicode MS" pitchFamily="34" charset="-122"/>
              </a:rPr>
              <a:t>cout</a:t>
            </a:r>
            <a:r>
              <a:rPr kumimoji="0" lang="en-US" altLang="zh-CN" sz="2800" b="0" dirty="0">
                <a:solidFill>
                  <a:schemeClr val="hlink"/>
                </a:solidFill>
                <a:latin typeface="Tahoma" pitchFamily="34" charset="0"/>
                <a:ea typeface="Arial Unicode MS" pitchFamily="34" charset="-122"/>
                <a:cs typeface="Arial Unicode MS" pitchFamily="34" charset="-122"/>
              </a:rPr>
              <a:t>&lt;&lt;</a:t>
            </a:r>
            <a:r>
              <a:rPr kumimoji="0" lang="en-US" altLang="zh-CN" sz="2800" b="0" dirty="0" err="1">
                <a:solidFill>
                  <a:schemeClr val="hlink"/>
                </a:solidFill>
                <a:latin typeface="Tahoma" pitchFamily="34" charset="0"/>
                <a:ea typeface="Arial Unicode MS" pitchFamily="34" charset="-122"/>
                <a:cs typeface="Arial Unicode MS" pitchFamily="34" charset="-122"/>
              </a:rPr>
              <a:t>setw</a:t>
            </a:r>
            <a:r>
              <a:rPr kumimoji="0" lang="en-US" altLang="zh-CN" sz="2800" b="0" dirty="0">
                <a:solidFill>
                  <a:schemeClr val="hlink"/>
                </a:solidFill>
                <a:latin typeface="Tahoma" pitchFamily="34" charset="0"/>
                <a:ea typeface="Arial Unicode MS" pitchFamily="34" charset="-122"/>
                <a:cs typeface="Arial Unicode MS" pitchFamily="34" charset="-122"/>
              </a:rPr>
              <a:t>(6)&lt;&lt;names[</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setw</a:t>
            </a:r>
            <a:r>
              <a:rPr kumimoji="0" lang="en-US" altLang="zh-CN" sz="2800" b="0" dirty="0">
                <a:solidFill>
                  <a:schemeClr val="hlink"/>
                </a:solidFill>
                <a:latin typeface="Tahoma" pitchFamily="34" charset="0"/>
                <a:ea typeface="Arial Unicode MS" pitchFamily="34" charset="-122"/>
                <a:cs typeface="Arial Unicode MS" pitchFamily="34" charset="-122"/>
              </a:rPr>
              <a:t>(10)&lt;&lt;values[</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endl</a:t>
            </a:r>
            <a:r>
              <a:rPr kumimoji="0" lang="en-US" altLang="zh-CN" sz="2800" b="0" dirty="0">
                <a:solidFill>
                  <a:schemeClr val="hlink"/>
                </a:solidFill>
                <a:latin typeface="Tahoma" pitchFamily="34" charset="0"/>
                <a:ea typeface="Arial Unicode MS" pitchFamily="34" charset="-122"/>
                <a:cs typeface="Arial Unicode MS" pitchFamily="34" charset="-122"/>
              </a:rPr>
              <a:t>;   </a:t>
            </a:r>
          </a:p>
          <a:p>
            <a:pPr lvl="1">
              <a:defRPr/>
            </a:pPr>
            <a:r>
              <a:rPr kumimoji="0" lang="en-US" altLang="zh-CN" sz="2800" b="0" dirty="0">
                <a:solidFill>
                  <a:schemeClr val="hlink"/>
                </a:solidFill>
                <a:latin typeface="Tahoma" pitchFamily="34" charset="0"/>
                <a:ea typeface="Arial Unicode MS" pitchFamily="34" charset="-122"/>
                <a:cs typeface="Arial Unicode MS" pitchFamily="34" charset="-122"/>
              </a:rPr>
              <a:t>}</a:t>
            </a:r>
            <a:endParaRPr lang="en-US" altLang="zh-CN" sz="2800" dirty="0">
              <a:solidFill>
                <a:schemeClr val="hlink"/>
              </a:solidFill>
              <a:latin typeface="Tahoma" pitchFamily="34" charset="0"/>
              <a:ea typeface="Arial Unicode MS" pitchFamily="34" charset="-122"/>
              <a:cs typeface="Arial Unicode MS" pitchFamily="34" charset="-122"/>
            </a:endParaRPr>
          </a:p>
        </p:txBody>
      </p:sp>
      <p:pic>
        <p:nvPicPr>
          <p:cNvPr id="14340" name="Picture 4">
            <a:extLst>
              <a:ext uri="{FF2B5EF4-FFF2-40B4-BE49-F238E27FC236}">
                <a16:creationId xmlns:a16="http://schemas.microsoft.com/office/drawing/2014/main" id="{F3C42137-5751-459A-ADA6-A699817C9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157" y="3742459"/>
            <a:ext cx="36004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F385F2B-0579-450E-8F0A-9AED59F4F248}"/>
              </a:ext>
            </a:extLst>
          </p:cNvPr>
          <p:cNvSpPr txBox="1"/>
          <p:nvPr/>
        </p:nvSpPr>
        <p:spPr>
          <a:xfrm>
            <a:off x="479376" y="310164"/>
            <a:ext cx="6097836" cy="584775"/>
          </a:xfrm>
          <a:prstGeom prst="rect">
            <a:avLst/>
          </a:prstGeom>
          <a:noFill/>
        </p:spPr>
        <p:txBody>
          <a:bodyPr wrap="square">
            <a:spAutoFit/>
          </a:bodyPr>
          <a:lstStyle/>
          <a:p>
            <a:pPr>
              <a:buClr>
                <a:schemeClr val="hlink"/>
              </a:buClr>
              <a:buSzPct val="80000"/>
              <a:defRPr/>
            </a:pPr>
            <a:r>
              <a:rPr lang="zh-CN" altLang="en-US" sz="3200" dirty="0">
                <a:solidFill>
                  <a:srgbClr val="CC0000"/>
                </a:solidFill>
                <a:latin typeface="Arial" charset="0"/>
              </a:rPr>
              <a:t>例</a:t>
            </a:r>
            <a:r>
              <a:rPr lang="en-US" altLang="zh-CN" sz="3200" dirty="0">
                <a:solidFill>
                  <a:srgbClr val="CC0000"/>
                </a:solidFill>
                <a:latin typeface="Arial" charset="0"/>
              </a:rPr>
              <a:t>2</a:t>
            </a:r>
            <a:r>
              <a:rPr lang="zh-CN" altLang="en-US" sz="3200" dirty="0">
                <a:solidFill>
                  <a:srgbClr val="CC0000"/>
                </a:solidFill>
                <a:latin typeface="Arial" charset="0"/>
              </a:rPr>
              <a:t>使用</a:t>
            </a:r>
            <a:r>
              <a:rPr lang="en-US" altLang="zh-CN" sz="3200" dirty="0" err="1">
                <a:solidFill>
                  <a:srgbClr val="CC0000"/>
                </a:solidFill>
                <a:latin typeface="Arial" charset="0"/>
              </a:rPr>
              <a:t>setw</a:t>
            </a:r>
            <a:r>
              <a:rPr lang="zh-CN" altLang="en-US" sz="3200" dirty="0">
                <a:solidFill>
                  <a:srgbClr val="CC0000"/>
                </a:solidFill>
                <a:latin typeface="Arial" charset="0"/>
              </a:rPr>
              <a:t>指定宽度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67D466DC-C517-499B-8498-3C46AA4481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36B91DD4-5376-4E7A-8B13-35ABE62402C1}" type="slidenum">
              <a:rPr lang="en-US" altLang="zh-CN" sz="1800">
                <a:solidFill>
                  <a:srgbClr val="FF3300"/>
                </a:solidFill>
                <a:latin typeface="Times New Roman" panose="02020603050405020304" pitchFamily="18" charset="0"/>
              </a:rPr>
              <a:pPr eaLnBrk="1" hangingPunct="1"/>
              <a:t>15</a:t>
            </a:fld>
            <a:endParaRPr lang="en-US" altLang="zh-CN" sz="1800">
              <a:solidFill>
                <a:srgbClr val="FF3300"/>
              </a:solidFill>
              <a:latin typeface="Times New Roman" panose="02020603050405020304" pitchFamily="18" charset="0"/>
            </a:endParaRPr>
          </a:p>
        </p:txBody>
      </p:sp>
      <p:sp>
        <p:nvSpPr>
          <p:cNvPr id="346115" name="Text Box 3">
            <a:extLst>
              <a:ext uri="{FF2B5EF4-FFF2-40B4-BE49-F238E27FC236}">
                <a16:creationId xmlns:a16="http://schemas.microsoft.com/office/drawing/2014/main" id="{C273ECF9-A0DC-4810-8B93-6C226B2964E6}"/>
              </a:ext>
            </a:extLst>
          </p:cNvPr>
          <p:cNvSpPr txBox="1">
            <a:spLocks noChangeArrowheads="1"/>
          </p:cNvSpPr>
          <p:nvPr/>
        </p:nvSpPr>
        <p:spPr bwMode="auto">
          <a:xfrm>
            <a:off x="479376" y="476251"/>
            <a:ext cx="11161240" cy="5967413"/>
          </a:xfrm>
          <a:prstGeom prst="rect">
            <a:avLst/>
          </a:prstGeom>
          <a:solidFill>
            <a:srgbClr val="FFFFCC"/>
          </a:solidFill>
          <a:ln w="3175">
            <a:solidFill>
              <a:schemeClr val="accent1"/>
            </a:solidFill>
            <a:miter lim="800000"/>
            <a:headEnd/>
            <a:tailEnd/>
          </a:ln>
          <a:effectLst>
            <a:outerShdw dist="35921" dir="2700000" algn="ctr" rotWithShape="0">
              <a:srgbClr val="868686"/>
            </a:outerShdw>
          </a:effectLst>
        </p:spPr>
        <p:txBody>
          <a:bodyPr wrap="square">
            <a:spAutoFit/>
          </a:bodyPr>
          <a:lstStyle/>
          <a:p>
            <a:pPr>
              <a:buClr>
                <a:schemeClr val="hlink"/>
              </a:buClr>
              <a:buSzPct val="80000"/>
              <a:buFont typeface="Wingdings" pitchFamily="2" charset="2"/>
              <a:buChar char="p"/>
              <a:defRPr/>
            </a:pPr>
            <a:r>
              <a:rPr lang="zh-CN" altLang="en-US" sz="2800" dirty="0">
                <a:solidFill>
                  <a:srgbClr val="CC0000"/>
                </a:solidFill>
                <a:latin typeface="Arial" charset="0"/>
              </a:rPr>
              <a:t>例</a:t>
            </a:r>
            <a:r>
              <a:rPr lang="en-US" altLang="zh-CN" sz="2800" dirty="0">
                <a:solidFill>
                  <a:srgbClr val="CC0000"/>
                </a:solidFill>
                <a:latin typeface="Arial" charset="0"/>
              </a:rPr>
              <a:t>3</a:t>
            </a:r>
            <a:r>
              <a:rPr lang="zh-CN" altLang="en-US" sz="2800" dirty="0">
                <a:solidFill>
                  <a:srgbClr val="CC0000"/>
                </a:solidFill>
                <a:latin typeface="Arial" charset="0"/>
              </a:rPr>
              <a:t>设置对齐方式</a:t>
            </a:r>
          </a:p>
          <a:p>
            <a:pPr>
              <a:buClr>
                <a:schemeClr val="hlink"/>
              </a:buClr>
              <a:buSzPct val="80000"/>
              <a:buFont typeface="Wingdings" pitchFamily="2" charset="2"/>
              <a:buChar char="p"/>
              <a:defRPr/>
            </a:pPr>
            <a:r>
              <a:rPr lang="zh-CN" altLang="en-US" sz="2800" dirty="0">
                <a:solidFill>
                  <a:srgbClr val="CC0000"/>
                </a:solidFill>
                <a:latin typeface="Arial" charset="0"/>
              </a:rPr>
              <a:t>操作子</a:t>
            </a:r>
            <a:r>
              <a:rPr lang="en-US" altLang="zh-CN" sz="2400" dirty="0" err="1">
                <a:solidFill>
                  <a:srgbClr val="CC0000"/>
                </a:solidFill>
                <a:latin typeface="Arial" charset="0"/>
              </a:rPr>
              <a:t>setiosflags</a:t>
            </a:r>
            <a:r>
              <a:rPr lang="en-US" altLang="zh-CN" sz="2400" dirty="0">
                <a:solidFill>
                  <a:srgbClr val="CC0000"/>
                </a:solidFill>
                <a:latin typeface="Arial" charset="0"/>
              </a:rPr>
              <a:t>(</a:t>
            </a:r>
            <a:r>
              <a:rPr lang="en-US" altLang="zh-CN" sz="2400" dirty="0" err="1">
                <a:solidFill>
                  <a:srgbClr val="CC0000"/>
                </a:solidFill>
                <a:latin typeface="Arial" charset="0"/>
              </a:rPr>
              <a:t>ios</a:t>
            </a:r>
            <a:r>
              <a:rPr lang="en-US" altLang="zh-CN" sz="2400" dirty="0">
                <a:solidFill>
                  <a:srgbClr val="CC0000"/>
                </a:solidFill>
                <a:latin typeface="Arial" charset="0"/>
              </a:rPr>
              <a:t>::left)</a:t>
            </a:r>
            <a:r>
              <a:rPr lang="zh-CN" altLang="en-US" sz="2400" dirty="0">
                <a:solidFill>
                  <a:srgbClr val="CC0000"/>
                </a:solidFill>
                <a:latin typeface="Arial" charset="0"/>
              </a:rPr>
              <a:t>和</a:t>
            </a:r>
            <a:r>
              <a:rPr lang="en-US" altLang="zh-CN" sz="2400" dirty="0" err="1">
                <a:solidFill>
                  <a:srgbClr val="CC0000"/>
                </a:solidFill>
                <a:latin typeface="Arial" charset="0"/>
              </a:rPr>
              <a:t>resetiosflags</a:t>
            </a:r>
            <a:r>
              <a:rPr lang="en-US" altLang="zh-CN" sz="2400" dirty="0">
                <a:solidFill>
                  <a:srgbClr val="CC0000"/>
                </a:solidFill>
                <a:latin typeface="Arial" charset="0"/>
              </a:rPr>
              <a:t>(</a:t>
            </a:r>
            <a:r>
              <a:rPr lang="en-US" altLang="zh-CN" sz="2400" dirty="0" err="1">
                <a:solidFill>
                  <a:srgbClr val="CC0000"/>
                </a:solidFill>
                <a:latin typeface="Arial" charset="0"/>
              </a:rPr>
              <a:t>ios</a:t>
            </a:r>
            <a:r>
              <a:rPr lang="en-US" altLang="zh-CN" sz="2400" dirty="0">
                <a:solidFill>
                  <a:srgbClr val="CC0000"/>
                </a:solidFill>
                <a:latin typeface="Arial" charset="0"/>
              </a:rPr>
              <a:t>::left)</a:t>
            </a:r>
          </a:p>
          <a:p>
            <a:pPr>
              <a:buClr>
                <a:schemeClr val="hlink"/>
              </a:buClr>
              <a:buSzPct val="80000"/>
              <a:buFont typeface="Wingdings" pitchFamily="2" charset="2"/>
              <a:buChar char="p"/>
              <a:defRPr/>
            </a:pPr>
            <a:r>
              <a:rPr lang="zh-CN" altLang="en-US" sz="2400" dirty="0">
                <a:solidFill>
                  <a:srgbClr val="CC0000"/>
                </a:solidFill>
                <a:latin typeface="Arial" charset="0"/>
              </a:rPr>
              <a:t>成员函数</a:t>
            </a:r>
            <a:r>
              <a:rPr lang="en-US" altLang="zh-CN" sz="2400" dirty="0">
                <a:solidFill>
                  <a:srgbClr val="CC0000"/>
                </a:solidFill>
                <a:latin typeface="Arial" charset="0"/>
              </a:rPr>
              <a:t>+</a:t>
            </a:r>
            <a:r>
              <a:rPr lang="zh-CN" altLang="en-US" sz="2400" dirty="0">
                <a:solidFill>
                  <a:srgbClr val="CC0000"/>
                </a:solidFill>
                <a:latin typeface="Arial" charset="0"/>
              </a:rPr>
              <a:t>格式化标志位</a:t>
            </a:r>
          </a:p>
          <a:p>
            <a:pPr>
              <a:buClr>
                <a:schemeClr val="hlink"/>
              </a:buClr>
              <a:buSzPct val="80000"/>
              <a:buFont typeface="Wingdings" pitchFamily="2" charset="2"/>
              <a:buChar char="p"/>
              <a:defRPr/>
            </a:pPr>
            <a:r>
              <a:rPr lang="en-US" altLang="zh-CN" sz="2800" dirty="0" err="1">
                <a:solidFill>
                  <a:srgbClr val="CC0000"/>
                </a:solidFill>
                <a:latin typeface="Arial" charset="0"/>
              </a:rPr>
              <a:t>cout.setf</a:t>
            </a:r>
            <a:r>
              <a:rPr lang="en-US" altLang="zh-CN" sz="2800" dirty="0">
                <a:solidFill>
                  <a:srgbClr val="CC0000"/>
                </a:solidFill>
                <a:latin typeface="Arial" charset="0"/>
              </a:rPr>
              <a:t>(</a:t>
            </a:r>
            <a:r>
              <a:rPr lang="en-US" altLang="zh-CN" sz="2800" dirty="0" err="1">
                <a:solidFill>
                  <a:srgbClr val="CC0000"/>
                </a:solidFill>
                <a:latin typeface="Arial" charset="0"/>
              </a:rPr>
              <a:t>ios</a:t>
            </a:r>
            <a:r>
              <a:rPr lang="en-US" altLang="zh-CN" sz="2800" dirty="0">
                <a:solidFill>
                  <a:srgbClr val="CC0000"/>
                </a:solidFill>
                <a:latin typeface="Arial" charset="0"/>
              </a:rPr>
              <a:t>::</a:t>
            </a:r>
            <a:r>
              <a:rPr lang="en-US" altLang="zh-CN" sz="2800" dirty="0" err="1">
                <a:solidFill>
                  <a:srgbClr val="CC0000"/>
                </a:solidFill>
                <a:latin typeface="Arial" charset="0"/>
              </a:rPr>
              <a:t>left,ios</a:t>
            </a:r>
            <a:r>
              <a:rPr lang="en-US" altLang="zh-CN" sz="2800" dirty="0">
                <a:solidFill>
                  <a:srgbClr val="CC0000"/>
                </a:solidFill>
                <a:latin typeface="Arial" charset="0"/>
              </a:rPr>
              <a:t>::</a:t>
            </a:r>
            <a:r>
              <a:rPr lang="en-US" altLang="zh-CN" sz="2800" dirty="0" err="1">
                <a:solidFill>
                  <a:srgbClr val="CC0000"/>
                </a:solidFill>
                <a:latin typeface="Arial" charset="0"/>
              </a:rPr>
              <a:t>adjustfield</a:t>
            </a:r>
            <a:r>
              <a:rPr lang="en-US" altLang="zh-CN" sz="2800" dirty="0">
                <a:solidFill>
                  <a:srgbClr val="CC0000"/>
                </a:solidFill>
                <a:latin typeface="Arial" charset="0"/>
              </a:rPr>
              <a: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#include &lt;iostream&gt;   </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#include &lt;</a:t>
            </a:r>
            <a:r>
              <a:rPr kumimoji="0" lang="en-US" altLang="zh-CN" sz="2800" b="0" dirty="0" err="1">
                <a:solidFill>
                  <a:schemeClr val="hlink"/>
                </a:solidFill>
                <a:latin typeface="Tahoma" pitchFamily="34" charset="0"/>
                <a:ea typeface="Arial Unicode MS" pitchFamily="34" charset="-122"/>
                <a:cs typeface="Arial Unicode MS" pitchFamily="34" charset="-122"/>
              </a:rPr>
              <a:t>iomanip</a:t>
            </a:r>
            <a:r>
              <a:rPr kumimoji="0" lang="en-US" altLang="zh-CN" sz="2800" b="0" dirty="0">
                <a:solidFill>
                  <a:schemeClr val="hlink"/>
                </a:solidFill>
                <a:latin typeface="Tahoma" pitchFamily="34" charset="0"/>
                <a:ea typeface="Arial Unicode MS" pitchFamily="34" charset="-122"/>
                <a:cs typeface="Arial Unicode MS" pitchFamily="34" charset="-122"/>
              </a:rPr>
              <a:t>&gt; </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void main()   </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double values[]={1.23,35.36,653.7,4358.24};</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char *names[]={"</a:t>
            </a:r>
            <a:r>
              <a:rPr kumimoji="0" lang="en-US" altLang="zh-CN" sz="2800" b="0" dirty="0" err="1">
                <a:solidFill>
                  <a:schemeClr val="hlink"/>
                </a:solidFill>
                <a:latin typeface="Tahoma" pitchFamily="34" charset="0"/>
                <a:ea typeface="Arial Unicode MS" pitchFamily="34" charset="-122"/>
                <a:cs typeface="Arial Unicode MS" pitchFamily="34" charset="-122"/>
              </a:rPr>
              <a:t>Zoot","Jimmy","Al","Stan</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for(int </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=0;i&lt;4;i++)</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a:t>
            </a:r>
            <a:r>
              <a:rPr kumimoji="0" lang="en-US" altLang="zh-CN" sz="2800" b="0" dirty="0" err="1">
                <a:solidFill>
                  <a:schemeClr val="hlink"/>
                </a:solidFill>
                <a:latin typeface="Tahoma" pitchFamily="34" charset="0"/>
                <a:ea typeface="Arial Unicode MS" pitchFamily="34" charset="-122"/>
                <a:cs typeface="Arial Unicode MS" pitchFamily="34" charset="-122"/>
              </a:rPr>
              <a:t>cout</a:t>
            </a:r>
            <a:r>
              <a:rPr kumimoji="0" lang="en-US" altLang="zh-CN" sz="2800" b="0" dirty="0">
                <a:solidFill>
                  <a:schemeClr val="hlink"/>
                </a:solidFill>
                <a:latin typeface="Tahoma" pitchFamily="34" charset="0"/>
                <a:ea typeface="Arial Unicode MS" pitchFamily="34" charset="-122"/>
                <a:cs typeface="Arial Unicode MS" pitchFamily="34" charset="-122"/>
              </a:rPr>
              <a:t>&lt;&lt;</a:t>
            </a:r>
            <a:r>
              <a:rPr kumimoji="0" lang="en-US" altLang="zh-CN" sz="2800" b="0" dirty="0" err="1">
                <a:solidFill>
                  <a:schemeClr val="hlink"/>
                </a:solidFill>
                <a:latin typeface="Tahoma" pitchFamily="34" charset="0"/>
                <a:ea typeface="Arial Unicode MS" pitchFamily="34" charset="-122"/>
                <a:cs typeface="Arial Unicode MS" pitchFamily="34" charset="-122"/>
              </a:rPr>
              <a:t>setiosflags</a:t>
            </a:r>
            <a:r>
              <a:rPr kumimoji="0" lang="en-US" altLang="zh-CN" sz="2800" b="0" dirty="0">
                <a:solidFill>
                  <a:schemeClr val="hlink"/>
                </a:solidFill>
                <a:latin typeface="Tahoma" pitchFamily="34" charset="0"/>
                <a:ea typeface="Arial Unicode MS" pitchFamily="34" charset="-122"/>
                <a:cs typeface="Arial Unicode MS" pitchFamily="34" charset="-122"/>
              </a:rPr>
              <a:t>(</a:t>
            </a:r>
            <a:r>
              <a:rPr kumimoji="0" lang="en-US" altLang="zh-CN" sz="2800" b="0" dirty="0" err="1">
                <a:solidFill>
                  <a:schemeClr val="hlink"/>
                </a:solidFill>
                <a:latin typeface="Tahoma" pitchFamily="34" charset="0"/>
                <a:ea typeface="Arial Unicode MS" pitchFamily="34" charset="-122"/>
                <a:cs typeface="Arial Unicode MS" pitchFamily="34" charset="-122"/>
              </a:rPr>
              <a:t>ios</a:t>
            </a:r>
            <a:r>
              <a:rPr kumimoji="0" lang="en-US" altLang="zh-CN" sz="2800" b="0" dirty="0">
                <a:solidFill>
                  <a:schemeClr val="hlink"/>
                </a:solidFill>
                <a:latin typeface="Tahoma" pitchFamily="34" charset="0"/>
                <a:ea typeface="Arial Unicode MS" pitchFamily="34" charset="-122"/>
                <a:cs typeface="Arial Unicode MS" pitchFamily="34" charset="-122"/>
              </a:rPr>
              <a:t>::left)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setw</a:t>
            </a:r>
            <a:r>
              <a:rPr kumimoji="0" lang="en-US" altLang="zh-CN" sz="2800" b="0" dirty="0">
                <a:solidFill>
                  <a:schemeClr val="hlink"/>
                </a:solidFill>
                <a:latin typeface="Tahoma" pitchFamily="34" charset="0"/>
                <a:ea typeface="Arial Unicode MS" pitchFamily="34" charset="-122"/>
                <a:cs typeface="Arial Unicode MS" pitchFamily="34" charset="-122"/>
              </a:rPr>
              <a:t>(6)&lt;&lt;names[</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resetiosflags</a:t>
            </a:r>
            <a:r>
              <a:rPr kumimoji="0" lang="en-US" altLang="zh-CN" sz="2800" b="0" dirty="0">
                <a:solidFill>
                  <a:schemeClr val="hlink"/>
                </a:solidFill>
                <a:latin typeface="Tahoma" pitchFamily="34" charset="0"/>
                <a:ea typeface="Arial Unicode MS" pitchFamily="34" charset="-122"/>
                <a:cs typeface="Arial Unicode MS" pitchFamily="34" charset="-122"/>
              </a:rPr>
              <a:t>(</a:t>
            </a:r>
            <a:r>
              <a:rPr kumimoji="0" lang="en-US" altLang="zh-CN" sz="2800" b="0" dirty="0" err="1">
                <a:solidFill>
                  <a:schemeClr val="hlink"/>
                </a:solidFill>
                <a:latin typeface="Tahoma" pitchFamily="34" charset="0"/>
                <a:ea typeface="Arial Unicode MS" pitchFamily="34" charset="-122"/>
                <a:cs typeface="Arial Unicode MS" pitchFamily="34" charset="-122"/>
              </a:rPr>
              <a:t>ios</a:t>
            </a:r>
            <a:r>
              <a:rPr kumimoji="0" lang="en-US" altLang="zh-CN" sz="2800" b="0" dirty="0">
                <a:solidFill>
                  <a:schemeClr val="hlink"/>
                </a:solidFill>
                <a:latin typeface="Tahoma" pitchFamily="34" charset="0"/>
                <a:ea typeface="Arial Unicode MS" pitchFamily="34" charset="-122"/>
                <a:cs typeface="Arial Unicode MS" pitchFamily="34" charset="-122"/>
              </a:rPr>
              <a:t>::left)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setw</a:t>
            </a:r>
            <a:r>
              <a:rPr kumimoji="0" lang="en-US" altLang="zh-CN" sz="2800" b="0" dirty="0">
                <a:solidFill>
                  <a:schemeClr val="hlink"/>
                </a:solidFill>
                <a:latin typeface="Tahoma" pitchFamily="34" charset="0"/>
                <a:ea typeface="Arial Unicode MS" pitchFamily="34" charset="-122"/>
                <a:cs typeface="Arial Unicode MS" pitchFamily="34" charset="-122"/>
              </a:rPr>
              <a:t>(10)&lt;&lt;values[</a:t>
            </a:r>
            <a:r>
              <a:rPr kumimoji="0" lang="en-US" altLang="zh-CN" sz="2800" b="0" dirty="0" err="1">
                <a:solidFill>
                  <a:schemeClr val="hlink"/>
                </a:solidFill>
                <a:latin typeface="Tahoma" pitchFamily="34" charset="0"/>
                <a:ea typeface="Arial Unicode MS" pitchFamily="34" charset="-122"/>
                <a:cs typeface="Arial Unicode MS" pitchFamily="34" charset="-122"/>
              </a:rPr>
              <a:t>i</a:t>
            </a:r>
            <a:r>
              <a:rPr kumimoji="0" lang="en-US" altLang="zh-CN" sz="2800" b="0" dirty="0">
                <a:solidFill>
                  <a:schemeClr val="hlink"/>
                </a:solidFill>
                <a:latin typeface="Tahoma" pitchFamily="34" charset="0"/>
                <a:ea typeface="Arial Unicode MS" pitchFamily="34" charset="-122"/>
                <a:cs typeface="Arial Unicode MS" pitchFamily="34" charset="-122"/>
              </a:rPr>
              <a:t>]</a:t>
            </a:r>
          </a:p>
          <a:p>
            <a:pPr>
              <a:lnSpc>
                <a:spcPct val="90000"/>
              </a:lnSpc>
              <a:defRPr/>
            </a:pPr>
            <a:r>
              <a:rPr kumimoji="0" lang="en-US" altLang="zh-CN" sz="2800" b="0" dirty="0">
                <a:solidFill>
                  <a:schemeClr val="hlink"/>
                </a:solidFill>
                <a:latin typeface="Tahoma" pitchFamily="34" charset="0"/>
                <a:ea typeface="Arial Unicode MS" pitchFamily="34" charset="-122"/>
                <a:cs typeface="Arial Unicode MS" pitchFamily="34" charset="-122"/>
              </a:rPr>
              <a:t>         &lt;&lt;</a:t>
            </a:r>
            <a:r>
              <a:rPr kumimoji="0" lang="en-US" altLang="zh-CN" sz="2800" b="0" dirty="0" err="1">
                <a:solidFill>
                  <a:schemeClr val="hlink"/>
                </a:solidFill>
                <a:latin typeface="Tahoma" pitchFamily="34" charset="0"/>
                <a:ea typeface="Arial Unicode MS" pitchFamily="34" charset="-122"/>
                <a:cs typeface="Arial Unicode MS" pitchFamily="34" charset="-122"/>
              </a:rPr>
              <a:t>endl</a:t>
            </a:r>
            <a:r>
              <a:rPr kumimoji="0" lang="en-US" altLang="zh-CN" sz="2800" b="0" dirty="0">
                <a:solidFill>
                  <a:schemeClr val="hlink"/>
                </a:solidFill>
                <a:latin typeface="Tahoma" pitchFamily="34" charset="0"/>
                <a:ea typeface="Arial Unicode MS" pitchFamily="34" charset="-122"/>
                <a:cs typeface="Arial Unicode MS" pitchFamily="34" charset="-122"/>
              </a:rPr>
              <a:t>;}</a:t>
            </a:r>
          </a:p>
        </p:txBody>
      </p:sp>
      <p:sp>
        <p:nvSpPr>
          <p:cNvPr id="15364" name="Text Box 4">
            <a:extLst>
              <a:ext uri="{FF2B5EF4-FFF2-40B4-BE49-F238E27FC236}">
                <a16:creationId xmlns:a16="http://schemas.microsoft.com/office/drawing/2014/main" id="{E4E2718E-8B11-4DC5-850E-450857C13350}"/>
              </a:ext>
            </a:extLst>
          </p:cNvPr>
          <p:cNvSpPr txBox="1">
            <a:spLocks noChangeArrowheads="1"/>
          </p:cNvSpPr>
          <p:nvPr/>
        </p:nvSpPr>
        <p:spPr bwMode="auto">
          <a:xfrm>
            <a:off x="8845673" y="4539643"/>
            <a:ext cx="2771775" cy="1857375"/>
          </a:xfrm>
          <a:prstGeom prst="rect">
            <a:avLst/>
          </a:prstGeom>
          <a:solidFill>
            <a:schemeClr val="bg1"/>
          </a:solidFill>
          <a:ln w="12700" cap="sq">
            <a:solidFill>
              <a:schemeClr val="tx1"/>
            </a:solidFill>
            <a:miter lim="800000"/>
            <a:headEnd type="none" w="sm" len="sm"/>
            <a:tailEnd type="none" w="sm" len="sm"/>
          </a:ln>
        </p:spPr>
        <p:txBody>
          <a:bodyP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400">
                <a:solidFill>
                  <a:schemeClr val="hlink"/>
                </a:solidFill>
              </a:rPr>
              <a:t>输出结果</a:t>
            </a:r>
            <a:r>
              <a:rPr lang="en-US" altLang="zh-CN" sz="2400">
                <a:solidFill>
                  <a:schemeClr val="hlink"/>
                </a:solidFill>
              </a:rPr>
              <a:t>:</a:t>
            </a:r>
          </a:p>
          <a:p>
            <a:pPr eaLnBrk="1" hangingPunct="1">
              <a:lnSpc>
                <a:spcPct val="80000"/>
              </a:lnSpc>
              <a:spcBef>
                <a:spcPct val="20000"/>
              </a:spcBef>
              <a:buClr>
                <a:schemeClr val="accent2"/>
              </a:buClr>
              <a:buSzPct val="80000"/>
              <a:buFont typeface="Wingdings" panose="05000000000000000000" pitchFamily="2" charset="2"/>
              <a:buNone/>
            </a:pPr>
            <a:r>
              <a:rPr lang="en-US" altLang="zh-CN" sz="2400">
                <a:solidFill>
                  <a:schemeClr val="hlink"/>
                </a:solidFill>
              </a:rPr>
              <a:t>Zoot        1.23</a:t>
            </a:r>
          </a:p>
          <a:p>
            <a:pPr eaLnBrk="1" hangingPunct="1">
              <a:lnSpc>
                <a:spcPct val="80000"/>
              </a:lnSpc>
              <a:spcBef>
                <a:spcPct val="20000"/>
              </a:spcBef>
              <a:buClr>
                <a:schemeClr val="accent2"/>
              </a:buClr>
              <a:buSzPct val="80000"/>
              <a:buFont typeface="Wingdings" panose="05000000000000000000" pitchFamily="2" charset="2"/>
              <a:buNone/>
            </a:pPr>
            <a:r>
              <a:rPr lang="en-US" altLang="zh-CN" sz="2400">
                <a:solidFill>
                  <a:schemeClr val="hlink"/>
                </a:solidFill>
              </a:rPr>
              <a:t>Jimmy      35.36</a:t>
            </a:r>
          </a:p>
          <a:p>
            <a:pPr eaLnBrk="1" hangingPunct="1">
              <a:lnSpc>
                <a:spcPct val="80000"/>
              </a:lnSpc>
              <a:spcBef>
                <a:spcPct val="20000"/>
              </a:spcBef>
              <a:buClr>
                <a:schemeClr val="accent2"/>
              </a:buClr>
              <a:buSzPct val="80000"/>
              <a:buFont typeface="Wingdings" panose="05000000000000000000" pitchFamily="2" charset="2"/>
              <a:buNone/>
            </a:pPr>
            <a:r>
              <a:rPr lang="en-US" altLang="zh-CN" sz="2400">
                <a:solidFill>
                  <a:schemeClr val="hlink"/>
                </a:solidFill>
              </a:rPr>
              <a:t>Al         653.7</a:t>
            </a:r>
          </a:p>
          <a:p>
            <a:pPr eaLnBrk="1" hangingPunct="1">
              <a:lnSpc>
                <a:spcPct val="80000"/>
              </a:lnSpc>
              <a:spcBef>
                <a:spcPct val="20000"/>
              </a:spcBef>
              <a:buClr>
                <a:schemeClr val="accent2"/>
              </a:buClr>
              <a:buSzPct val="80000"/>
              <a:buFont typeface="Wingdings" panose="05000000000000000000" pitchFamily="2" charset="2"/>
              <a:buNone/>
            </a:pPr>
            <a:r>
              <a:rPr lang="en-US" altLang="zh-CN" sz="2400">
                <a:solidFill>
                  <a:schemeClr val="hlink"/>
                </a:solidFill>
              </a:rPr>
              <a:t>Stan     4358.24</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A26DBA11-6F14-4F98-830E-C5535B8A8B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24E414CF-0E98-4788-BD7F-585C1122F67B}" type="slidenum">
              <a:rPr lang="en-US" altLang="zh-CN" sz="1800">
                <a:solidFill>
                  <a:srgbClr val="FF3300"/>
                </a:solidFill>
                <a:latin typeface="Times New Roman" panose="02020603050405020304" pitchFamily="18" charset="0"/>
              </a:rPr>
              <a:pPr eaLnBrk="1" hangingPunct="1"/>
              <a:t>16</a:t>
            </a:fld>
            <a:endParaRPr lang="en-US" altLang="zh-CN" sz="1800">
              <a:solidFill>
                <a:srgbClr val="FF3300"/>
              </a:solidFill>
              <a:latin typeface="Times New Roman" panose="02020603050405020304" pitchFamily="18" charset="0"/>
            </a:endParaRPr>
          </a:p>
        </p:txBody>
      </p:sp>
      <p:sp>
        <p:nvSpPr>
          <p:cNvPr id="347139" name="Text Box 3">
            <a:extLst>
              <a:ext uri="{FF2B5EF4-FFF2-40B4-BE49-F238E27FC236}">
                <a16:creationId xmlns:a16="http://schemas.microsoft.com/office/drawing/2014/main" id="{C01E48A6-7BB2-45E5-BB0E-7FF9FEE0CFFE}"/>
              </a:ext>
            </a:extLst>
          </p:cNvPr>
          <p:cNvSpPr txBox="1">
            <a:spLocks noChangeArrowheads="1"/>
          </p:cNvSpPr>
          <p:nvPr/>
        </p:nvSpPr>
        <p:spPr bwMode="auto">
          <a:xfrm>
            <a:off x="479376" y="476251"/>
            <a:ext cx="11233248" cy="5986463"/>
          </a:xfrm>
          <a:prstGeom prst="rect">
            <a:avLst/>
          </a:prstGeom>
          <a:solidFill>
            <a:srgbClr val="FFFFCC"/>
          </a:solidFill>
          <a:ln w="3175">
            <a:solidFill>
              <a:schemeClr val="accent1"/>
            </a:solidFill>
            <a:miter lim="800000"/>
            <a:headEnd/>
            <a:tailEnd/>
          </a:ln>
          <a:effectLst>
            <a:outerShdw dist="35921" dir="2700000" algn="ctr" rotWithShape="0">
              <a:srgbClr val="868686"/>
            </a:outerShdw>
          </a:effectLst>
        </p:spPr>
        <p:txBody>
          <a:bodyPr wrap="square">
            <a:spAutoFit/>
          </a:bodyPr>
          <a:lstStyle/>
          <a:p>
            <a:pPr>
              <a:buClr>
                <a:schemeClr val="hlink"/>
              </a:buClr>
              <a:buSzPct val="80000"/>
              <a:buFont typeface="Wingdings" pitchFamily="2" charset="2"/>
              <a:buChar char="p"/>
              <a:defRPr/>
            </a:pPr>
            <a:r>
              <a:rPr lang="zh-CN" altLang="en-US" sz="2800">
                <a:solidFill>
                  <a:srgbClr val="CC0000"/>
                </a:solidFill>
              </a:rPr>
              <a:t>例</a:t>
            </a:r>
            <a:r>
              <a:rPr lang="en-US" altLang="zh-CN" sz="2800">
                <a:solidFill>
                  <a:srgbClr val="CC0000"/>
                </a:solidFill>
              </a:rPr>
              <a:t>4</a:t>
            </a:r>
            <a:r>
              <a:rPr lang="zh-CN" altLang="en-US" sz="2800">
                <a:solidFill>
                  <a:srgbClr val="CC0000"/>
                </a:solidFill>
              </a:rPr>
              <a:t>控制输出精度（例</a:t>
            </a:r>
            <a:r>
              <a:rPr lang="en-US" altLang="zh-CN" sz="2800">
                <a:solidFill>
                  <a:srgbClr val="CC0000"/>
                </a:solidFill>
              </a:rPr>
              <a:t>9-16,9-17</a:t>
            </a:r>
            <a:r>
              <a:rPr lang="zh-CN" altLang="en-US" sz="2800">
                <a:solidFill>
                  <a:srgbClr val="CC0000"/>
                </a:solidFill>
              </a:rPr>
              <a:t>）</a:t>
            </a:r>
          </a:p>
          <a:p>
            <a:pPr>
              <a:buClr>
                <a:schemeClr val="hlink"/>
              </a:buClr>
              <a:buSzPct val="80000"/>
              <a:buFont typeface="Wingdings" pitchFamily="2" charset="2"/>
              <a:buChar char="p"/>
              <a:defRPr/>
            </a:pPr>
            <a:r>
              <a:rPr lang="zh-CN" altLang="en-US" sz="2800">
                <a:solidFill>
                  <a:srgbClr val="CC0000"/>
                </a:solidFill>
              </a:rPr>
              <a:t>操作子</a:t>
            </a:r>
            <a:r>
              <a:rPr lang="en-US" altLang="zh-CN" sz="2800">
                <a:solidFill>
                  <a:srgbClr val="CC0000"/>
                </a:solidFill>
              </a:rPr>
              <a:t>:setprecision(n)</a:t>
            </a:r>
            <a:r>
              <a:rPr lang="zh-CN" altLang="en-US" sz="2800">
                <a:solidFill>
                  <a:srgbClr val="CC0000"/>
                </a:solidFill>
              </a:rPr>
              <a:t>小数位数</a:t>
            </a:r>
          </a:p>
          <a:p>
            <a:pPr>
              <a:buClr>
                <a:schemeClr val="hlink"/>
              </a:buClr>
              <a:buSzPct val="80000"/>
              <a:buFont typeface="Wingdings" pitchFamily="2" charset="2"/>
              <a:buChar char="p"/>
              <a:defRPr/>
            </a:pPr>
            <a:r>
              <a:rPr lang="zh-CN" altLang="en-US" sz="2800">
                <a:solidFill>
                  <a:srgbClr val="CC0000"/>
                </a:solidFill>
              </a:rPr>
              <a:t>成员函数：</a:t>
            </a:r>
            <a:r>
              <a:rPr lang="en-US" altLang="zh-CN" sz="2800">
                <a:solidFill>
                  <a:srgbClr val="CC0000"/>
                </a:solidFill>
              </a:rPr>
              <a:t>cout.precision(n)</a:t>
            </a:r>
            <a:r>
              <a:rPr lang="zh-CN" altLang="en-US" sz="2800">
                <a:solidFill>
                  <a:srgbClr val="CC0000"/>
                </a:solidFill>
              </a:rPr>
              <a:t>有效数字</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#include &lt;iostream.h&gt;   </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#include &lt;iomanip.h&gt; </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void main()   </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double values[]={1.23,35.36,653.7,4358.24};</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char *names[]={"Zoot","Jimmy","Al","Stan"};</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cout&lt;&lt;setiosflags(ios::scientific);</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for(int i=0;i&lt;4;i++)</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cout&lt;&lt;setiosflags(ios::left)</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&lt;&lt;setw(6)&lt;&lt;names[i]</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&lt;&lt;resetiosflags(ios::left)</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&lt;&lt;setw(10)&lt;&lt;setprecision(1)</a:t>
            </a:r>
          </a:p>
          <a:p>
            <a:pPr>
              <a:lnSpc>
                <a:spcPct val="90000"/>
              </a:lnSpc>
              <a:defRPr/>
            </a:pPr>
            <a:r>
              <a:rPr kumimoji="0" lang="en-US" altLang="zh-CN" sz="2800" b="0">
                <a:solidFill>
                  <a:schemeClr val="hlink"/>
                </a:solidFill>
                <a:latin typeface="Tahoma" pitchFamily="34" charset="0"/>
                <a:ea typeface="Arial Unicode MS" pitchFamily="34" charset="-122"/>
                <a:cs typeface="Arial Unicode MS" pitchFamily="34" charset="-122"/>
              </a:rPr>
              <a:t>       &lt;&lt; values[i]&lt;&lt;endl;}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2758C061-F453-4C4D-BB19-51571D49E2B8}"/>
              </a:ext>
            </a:extLst>
          </p:cNvPr>
          <p:cNvSpPr>
            <a:spLocks noGrp="1" noChangeArrowheads="1"/>
          </p:cNvSpPr>
          <p:nvPr>
            <p:ph type="title"/>
          </p:nvPr>
        </p:nvSpPr>
        <p:spPr bwMode="auto">
          <a:xfrm>
            <a:off x="1981200" y="94270"/>
            <a:ext cx="8229600" cy="923330"/>
          </a:xfrm>
          <a:solidFill>
            <a:srgbClr val="FFFFFF">
              <a:alpha val="0"/>
            </a:srgbClr>
          </a:solidFill>
        </p:spPr>
        <p:txBody>
          <a:bodyPr vert="horz" wrap="square" lIns="91440" tIns="45720" rIns="91440" bIns="45720" numCol="1" anchor="t" anchorCtr="0" compatLnSpc="1">
            <a:prstTxWarp prst="textNoShape">
              <a:avLst/>
            </a:prstTxWarp>
            <a:spAutoFit/>
          </a:bodyPr>
          <a:lstStyle/>
          <a:p>
            <a:pPr algn="ctr" eaLnBrk="1" hangingPunct="1"/>
            <a:r>
              <a:rPr lang="en-US" altLang="zh-CN" sz="5400" dirty="0">
                <a:solidFill>
                  <a:srgbClr val="33CC33"/>
                </a:solidFill>
                <a:latin typeface="华文中宋" panose="02010600040101010101" pitchFamily="2" charset="-122"/>
                <a:ea typeface="华文中宋" panose="02010600040101010101" pitchFamily="2" charset="-122"/>
              </a:rPr>
              <a:t>9.5 </a:t>
            </a:r>
            <a:r>
              <a:rPr lang="zh-CN" altLang="en-US" sz="5400" dirty="0">
                <a:solidFill>
                  <a:srgbClr val="33CC33"/>
                </a:solidFill>
                <a:latin typeface="华文中宋" panose="02010600040101010101" pitchFamily="2" charset="-122"/>
                <a:ea typeface="华文中宋" panose="02010600040101010101" pitchFamily="2" charset="-122"/>
              </a:rPr>
              <a:t>磁盘文件的输入输出</a:t>
            </a:r>
          </a:p>
        </p:txBody>
      </p:sp>
      <p:sp>
        <p:nvSpPr>
          <p:cNvPr id="348163" name="Rectangle 3">
            <a:extLst>
              <a:ext uri="{FF2B5EF4-FFF2-40B4-BE49-F238E27FC236}">
                <a16:creationId xmlns:a16="http://schemas.microsoft.com/office/drawing/2014/main" id="{CA41F68B-7EB1-4774-931F-E9E8984E6437}"/>
              </a:ext>
            </a:extLst>
          </p:cNvPr>
          <p:cNvSpPr>
            <a:spLocks noGrp="1" noChangeArrowheads="1"/>
          </p:cNvSpPr>
          <p:nvPr>
            <p:ph idx="1"/>
          </p:nvPr>
        </p:nvSpPr>
        <p:spPr bwMode="auto">
          <a:xfrm>
            <a:off x="2999656" y="1700808"/>
            <a:ext cx="5965825" cy="2614612"/>
          </a:xfr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bodyPr>
          <a:lstStyle/>
          <a:p>
            <a:pPr eaLnBrk="1" hangingPunct="1">
              <a:buClr>
                <a:srgbClr val="CC0000"/>
              </a:buClr>
              <a:buSzPct val="80000"/>
              <a:buFont typeface="Wingdings" panose="05000000000000000000" pitchFamily="2" charset="2"/>
              <a:buChar char="p"/>
            </a:pPr>
            <a:r>
              <a:rPr lang="en-US" altLang="zh-CN" sz="3200">
                <a:latin typeface="华文中宋" panose="02010600040101010101" pitchFamily="2" charset="-122"/>
                <a:ea typeface="华文中宋" panose="02010600040101010101" pitchFamily="2" charset="-122"/>
              </a:rPr>
              <a:t>1</a:t>
            </a:r>
            <a:r>
              <a:rPr lang="zh-CN" altLang="en-US" sz="3200">
                <a:latin typeface="华文中宋" panose="02010600040101010101" pitchFamily="2" charset="-122"/>
                <a:ea typeface="华文中宋" panose="02010600040101010101" pitchFamily="2" charset="-122"/>
              </a:rPr>
              <a:t>、文件的打开与关闭</a:t>
            </a:r>
          </a:p>
          <a:p>
            <a:pPr eaLnBrk="1" hangingPunct="1">
              <a:buClr>
                <a:srgbClr val="CC0000"/>
              </a:buClr>
              <a:buSzPct val="80000"/>
              <a:buFont typeface="Wingdings" panose="05000000000000000000" pitchFamily="2" charset="2"/>
              <a:buChar char="p"/>
            </a:pPr>
            <a:r>
              <a:rPr lang="en-US" altLang="zh-CN" sz="3200">
                <a:latin typeface="华文中宋" panose="02010600040101010101" pitchFamily="2" charset="-122"/>
                <a:ea typeface="华文中宋" panose="02010600040101010101" pitchFamily="2" charset="-122"/>
              </a:rPr>
              <a:t>2</a:t>
            </a:r>
            <a:r>
              <a:rPr lang="zh-CN" altLang="en-US" sz="3200">
                <a:latin typeface="华文中宋" panose="02010600040101010101" pitchFamily="2" charset="-122"/>
                <a:ea typeface="华文中宋" panose="02010600040101010101" pitchFamily="2" charset="-122"/>
              </a:rPr>
              <a:t>、文本文件的读写操作</a:t>
            </a:r>
          </a:p>
          <a:p>
            <a:pPr eaLnBrk="1" hangingPunct="1">
              <a:buClr>
                <a:srgbClr val="CC0000"/>
              </a:buClr>
              <a:buSzPct val="80000"/>
              <a:buFont typeface="Wingdings" panose="05000000000000000000" pitchFamily="2" charset="2"/>
              <a:buChar char="p"/>
            </a:pPr>
            <a:r>
              <a:rPr lang="en-US" altLang="zh-CN" sz="3200">
                <a:latin typeface="华文中宋" panose="02010600040101010101" pitchFamily="2" charset="-122"/>
                <a:ea typeface="华文中宋" panose="02010600040101010101" pitchFamily="2" charset="-122"/>
              </a:rPr>
              <a:t>3</a:t>
            </a:r>
            <a:r>
              <a:rPr lang="zh-CN" altLang="en-US" sz="3200">
                <a:latin typeface="华文中宋" panose="02010600040101010101" pitchFamily="2" charset="-122"/>
                <a:ea typeface="华文中宋" panose="02010600040101010101" pitchFamily="2" charset="-122"/>
              </a:rPr>
              <a:t>、二进制文件的读写操作</a:t>
            </a:r>
          </a:p>
          <a:p>
            <a:pPr eaLnBrk="1" hangingPunct="1">
              <a:buClr>
                <a:srgbClr val="CC0000"/>
              </a:buClr>
              <a:buSzPct val="80000"/>
              <a:buFont typeface="Wingdings" panose="05000000000000000000" pitchFamily="2" charset="2"/>
              <a:buChar char="p"/>
            </a:pPr>
            <a:r>
              <a:rPr lang="en-US" altLang="zh-CN" sz="3200">
                <a:latin typeface="华文中宋" panose="02010600040101010101" pitchFamily="2" charset="-122"/>
                <a:ea typeface="华文中宋" panose="02010600040101010101" pitchFamily="2" charset="-122"/>
              </a:rPr>
              <a:t>4</a:t>
            </a:r>
            <a:r>
              <a:rPr lang="zh-CN" altLang="en-US" sz="3200">
                <a:latin typeface="华文中宋" panose="02010600040101010101" pitchFamily="2" charset="-122"/>
                <a:ea typeface="华文中宋" panose="02010600040101010101" pitchFamily="2" charset="-122"/>
              </a:rPr>
              <a:t>、随机读写文件操作</a:t>
            </a:r>
          </a:p>
        </p:txBody>
      </p:sp>
      <p:sp>
        <p:nvSpPr>
          <p:cNvPr id="17410" name="灯片编号占位符 3">
            <a:extLst>
              <a:ext uri="{FF2B5EF4-FFF2-40B4-BE49-F238E27FC236}">
                <a16:creationId xmlns:a16="http://schemas.microsoft.com/office/drawing/2014/main" id="{F353FDD9-AD78-435C-9DD0-94F4831EFE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11AEA168-6CEA-45B8-AB5B-0AD793FB70B6}" type="slidenum">
              <a:rPr lang="en-US" altLang="zh-CN" sz="1800">
                <a:solidFill>
                  <a:srgbClr val="FF3300"/>
                </a:solidFill>
                <a:latin typeface="Times New Roman" panose="02020603050405020304" pitchFamily="18" charset="0"/>
              </a:rPr>
              <a:pPr eaLnBrk="1" hangingPunct="1"/>
              <a:t>17</a:t>
            </a:fld>
            <a:endParaRPr lang="en-US" altLang="zh-CN" sz="180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48162"/>
                                        </p:tgtEl>
                                        <p:attrNameLst>
                                          <p:attrName>style.visibility</p:attrName>
                                        </p:attrNameLst>
                                      </p:cBhvr>
                                      <p:to>
                                        <p:strVal val="visible"/>
                                      </p:to>
                                    </p:set>
                                    <p:animEffect transition="in" filter="randombar(horizontal)">
                                      <p:cBhvr>
                                        <p:cTn id="7" dur="600">
                                          <p:stCondLst>
                                            <p:cond delay="0"/>
                                          </p:stCondLst>
                                        </p:cTn>
                                        <p:tgtEl>
                                          <p:spTgt spid="348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8163">
                                            <p:bg/>
                                          </p:spTgt>
                                        </p:tgtEl>
                                        <p:attrNameLst>
                                          <p:attrName>style.visibility</p:attrName>
                                        </p:attrNameLst>
                                      </p:cBhvr>
                                      <p:to>
                                        <p:strVal val="visible"/>
                                      </p:to>
                                    </p:set>
                                    <p:animEffect transition="in" filter="randombar(horizontal)">
                                      <p:cBhvr>
                                        <p:cTn id="12" dur="500"/>
                                        <p:tgtEl>
                                          <p:spTgt spid="34816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48163">
                                            <p:txEl>
                                              <p:pRg st="0" end="0"/>
                                            </p:txEl>
                                          </p:spTgt>
                                        </p:tgtEl>
                                        <p:attrNameLst>
                                          <p:attrName>style.visibility</p:attrName>
                                        </p:attrNameLst>
                                      </p:cBhvr>
                                      <p:to>
                                        <p:strVal val="visible"/>
                                      </p:to>
                                    </p:set>
                                    <p:animEffect transition="in" filter="randombar(horizontal)">
                                      <p:cBhvr>
                                        <p:cTn id="17" dur="500"/>
                                        <p:tgtEl>
                                          <p:spTgt spid="3481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48163">
                                            <p:txEl>
                                              <p:pRg st="1" end="1"/>
                                            </p:txEl>
                                          </p:spTgt>
                                        </p:tgtEl>
                                        <p:attrNameLst>
                                          <p:attrName>style.visibility</p:attrName>
                                        </p:attrNameLst>
                                      </p:cBhvr>
                                      <p:to>
                                        <p:strVal val="visible"/>
                                      </p:to>
                                    </p:set>
                                    <p:animEffect transition="in" filter="randombar(horizontal)">
                                      <p:cBhvr>
                                        <p:cTn id="22" dur="500"/>
                                        <p:tgtEl>
                                          <p:spTgt spid="34816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48163">
                                            <p:txEl>
                                              <p:pRg st="2" end="2"/>
                                            </p:txEl>
                                          </p:spTgt>
                                        </p:tgtEl>
                                        <p:attrNameLst>
                                          <p:attrName>style.visibility</p:attrName>
                                        </p:attrNameLst>
                                      </p:cBhvr>
                                      <p:to>
                                        <p:strVal val="visible"/>
                                      </p:to>
                                    </p:set>
                                    <p:animEffect transition="in" filter="randombar(horizontal)">
                                      <p:cBhvr>
                                        <p:cTn id="27" dur="500"/>
                                        <p:tgtEl>
                                          <p:spTgt spid="34816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48163">
                                            <p:txEl>
                                              <p:pRg st="3" end="3"/>
                                            </p:txEl>
                                          </p:spTgt>
                                        </p:tgtEl>
                                        <p:attrNameLst>
                                          <p:attrName>style.visibility</p:attrName>
                                        </p:attrNameLst>
                                      </p:cBhvr>
                                      <p:to>
                                        <p:strVal val="visible"/>
                                      </p:to>
                                    </p:set>
                                    <p:animEffect transition="in" filter="randombar(horizontal)">
                                      <p:cBhvr>
                                        <p:cTn id="32" dur="500"/>
                                        <p:tgtEl>
                                          <p:spTgt spid="348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animBg="1"/>
      <p:bldP spid="34816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4B5A56CC-1E44-4DD8-9836-E37F12E2BA48}"/>
              </a:ext>
            </a:extLst>
          </p:cNvPr>
          <p:cNvSpPr>
            <a:spLocks noGrp="1" noChangeArrowheads="1"/>
          </p:cNvSpPr>
          <p:nvPr>
            <p:ph idx="1"/>
          </p:nvPr>
        </p:nvSpPr>
        <p:spPr bwMode="auto">
          <a:xfrm>
            <a:off x="551384" y="1196976"/>
            <a:ext cx="11089232" cy="4351961"/>
          </a:xfrm>
          <a:noFill/>
          <a:ln w="9525">
            <a:solidFill>
              <a:schemeClr val="tx1"/>
            </a:solidFill>
            <a:miter lim="800000"/>
            <a:headEnd/>
            <a:tailEnd/>
          </a:ln>
          <a:scene3d>
            <a:camera prst="legacyObliqueTopLeft"/>
            <a:lightRig rig="legacyFlat3" dir="t"/>
          </a:scene3d>
          <a:sp3d extrusionH="227000" prstMaterial="legacyMatte">
            <a:bevelT w="13500" h="13500" prst="angle"/>
            <a:bevelB w="13500" h="13500" prst="angle"/>
            <a:extrusionClr>
              <a:schemeClr val="bg1"/>
            </a:extrusionClr>
          </a:sp3d>
        </p:spPr>
        <p:txBody>
          <a:bodyPr vert="horz" wrap="square" lIns="91440" tIns="45720" rIns="91440" bIns="45720" numCol="1" anchor="t" anchorCtr="0" compatLnSpc="1">
            <a:prstTxWarp prst="textNoShape">
              <a:avLst/>
            </a:prstTxWarp>
            <a:flatTx/>
          </a:bodyPr>
          <a:lstStyle/>
          <a:p>
            <a:pPr eaLnBrk="1" hangingPunct="1">
              <a:lnSpc>
                <a:spcPct val="90000"/>
              </a:lnSpc>
              <a:buNone/>
            </a:pPr>
            <a:r>
              <a:rPr lang="en-US" altLang="zh-CN" dirty="0">
                <a:latin typeface="隶书" pitchFamily="49" charset="-122"/>
                <a:ea typeface="隶书" pitchFamily="49" charset="-122"/>
              </a:rPr>
              <a:t>1</a:t>
            </a:r>
            <a:r>
              <a:rPr lang="zh-CN" altLang="en-US" dirty="0">
                <a:latin typeface="隶书" pitchFamily="49" charset="-122"/>
                <a:ea typeface="隶书" pitchFamily="49" charset="-122"/>
              </a:rPr>
              <a:t>、在磁盘上保存的信息是按文件的形式组织的，每个文件都对应一个文件名，并且属于某个物理盘或逻辑盘的目录层次结构中一个确定的目录之下。一个文件名由文件主名和扩展名两部分组成</a:t>
            </a:r>
          </a:p>
          <a:p>
            <a:pPr eaLnBrk="1" hangingPunct="1">
              <a:lnSpc>
                <a:spcPct val="90000"/>
              </a:lnSpc>
              <a:buNone/>
            </a:pPr>
            <a:r>
              <a:rPr lang="en-US" altLang="zh-CN" dirty="0">
                <a:latin typeface="隶书" pitchFamily="49" charset="-122"/>
                <a:ea typeface="隶书" pitchFamily="49" charset="-122"/>
              </a:rPr>
              <a:t>2</a:t>
            </a:r>
            <a:r>
              <a:rPr lang="zh-CN" altLang="en-US" dirty="0">
                <a:latin typeface="隶书" pitchFamily="49" charset="-122"/>
                <a:ea typeface="隶书" pitchFamily="49" charset="-122"/>
              </a:rPr>
              <a:t>、文件的类型：按存储格式分为</a:t>
            </a:r>
          </a:p>
          <a:p>
            <a:pPr lvl="1"/>
            <a:r>
              <a:rPr lang="zh-CN" altLang="en-US" b="1" dirty="0">
                <a:solidFill>
                  <a:srgbClr val="003300"/>
                </a:solidFill>
              </a:rPr>
              <a:t>文本文件：字符格式文件。</a:t>
            </a:r>
          </a:p>
          <a:p>
            <a:pPr lvl="1"/>
            <a:r>
              <a:rPr lang="zh-CN" altLang="en-US" b="1" dirty="0">
                <a:solidFill>
                  <a:srgbClr val="003300"/>
                </a:solidFill>
              </a:rPr>
              <a:t>二进制文件：内部字节文件。</a:t>
            </a:r>
          </a:p>
          <a:p>
            <a:pPr eaLnBrk="1" hangingPunct="1">
              <a:lnSpc>
                <a:spcPct val="90000"/>
              </a:lnSpc>
              <a:buNone/>
            </a:pPr>
            <a:endParaRPr lang="en-US" altLang="zh-CN" dirty="0">
              <a:latin typeface="隶书" pitchFamily="49" charset="-122"/>
              <a:ea typeface="隶书" pitchFamily="49" charset="-122"/>
            </a:endParaRPr>
          </a:p>
        </p:txBody>
      </p:sp>
      <p:sp>
        <p:nvSpPr>
          <p:cNvPr id="18434" name="灯片编号占位符 3">
            <a:extLst>
              <a:ext uri="{FF2B5EF4-FFF2-40B4-BE49-F238E27FC236}">
                <a16:creationId xmlns:a16="http://schemas.microsoft.com/office/drawing/2014/main" id="{E2828071-ABEA-4B86-A9A9-E54FDAAC5C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5B58213B-1B65-4016-A9EE-AB04BE243388}" type="slidenum">
              <a:rPr lang="en-US" altLang="zh-CN" sz="1800">
                <a:solidFill>
                  <a:srgbClr val="FF3300"/>
                </a:solidFill>
                <a:latin typeface="Times New Roman" panose="02020603050405020304" pitchFamily="18" charset="0"/>
              </a:rPr>
              <a:pPr eaLnBrk="1" hangingPunct="1"/>
              <a:t>18</a:t>
            </a:fld>
            <a:endParaRPr lang="en-US" altLang="zh-CN" sz="1800">
              <a:solidFill>
                <a:srgbClr val="FF3300"/>
              </a:solidFill>
              <a:latin typeface="Times New Roman" panose="02020603050405020304" pitchFamily="18" charset="0"/>
            </a:endParaRPr>
          </a:p>
        </p:txBody>
      </p:sp>
      <p:sp>
        <p:nvSpPr>
          <p:cNvPr id="18436" name="Rectangle 3">
            <a:extLst>
              <a:ext uri="{FF2B5EF4-FFF2-40B4-BE49-F238E27FC236}">
                <a16:creationId xmlns:a16="http://schemas.microsoft.com/office/drawing/2014/main" id="{9B60832A-D426-4985-8134-B28A0939FA0D}"/>
              </a:ext>
            </a:extLst>
          </p:cNvPr>
          <p:cNvSpPr>
            <a:spLocks noChangeArrowheads="1"/>
          </p:cNvSpPr>
          <p:nvPr/>
        </p:nvSpPr>
        <p:spPr bwMode="auto">
          <a:xfrm>
            <a:off x="1812042" y="32226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70000"/>
              </a:lnSpc>
            </a:pPr>
            <a:r>
              <a:rPr lang="zh-CN" altLang="en-US" sz="4400" dirty="0">
                <a:solidFill>
                  <a:srgbClr val="33CC33"/>
                </a:solidFill>
                <a:latin typeface="华文中宋" panose="02010600040101010101" pitchFamily="2" charset="-122"/>
                <a:ea typeface="华文中宋" panose="02010600040101010101" pitchFamily="2" charset="-122"/>
              </a:rPr>
              <a:t>文件的基本概念</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8F6B90E7-22E1-4FD9-B8C9-13047F41FBC1}"/>
              </a:ext>
            </a:extLst>
          </p:cNvPr>
          <p:cNvSpPr>
            <a:spLocks noGrp="1" noChangeArrowheads="1"/>
          </p:cNvSpPr>
          <p:nvPr>
            <p:ph idx="1"/>
          </p:nvPr>
        </p:nvSpPr>
        <p:spPr bwMode="auto">
          <a:xfrm>
            <a:off x="426520" y="1124744"/>
            <a:ext cx="11338959" cy="50403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1" hangingPunct="1">
              <a:buClr>
                <a:srgbClr val="CC0000"/>
              </a:buClr>
              <a:buSzPct val="80000"/>
              <a:buFont typeface="Wingdings" panose="05000000000000000000" pitchFamily="2" charset="2"/>
              <a:buChar char="p"/>
            </a:pPr>
            <a:r>
              <a:rPr lang="en-US" altLang="zh-CN"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3</a:t>
            </a:r>
            <a:r>
              <a:rPr lang="zh-CN" altLang="en-US"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、文件流对象</a:t>
            </a: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要用</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#include&lt;fstream.h&gt;</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命令。</a:t>
            </a: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它提供的输入文件流类：</a:t>
            </a:r>
            <a:r>
              <a:rPr lang="en-US" altLang="zh-CN" sz="2800"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ifstream</a:t>
            </a:r>
            <a:endPar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endParaRP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输出文件流类：</a:t>
            </a:r>
            <a:r>
              <a:rPr lang="en-US" altLang="zh-CN" sz="2800"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ofstream</a:t>
            </a:r>
            <a:endPar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endParaRP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输入输出文件流类：</a:t>
            </a:r>
            <a:r>
              <a:rPr lang="en-US" altLang="zh-CN" sz="2800"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fstream</a:t>
            </a:r>
            <a:endPar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endParaRP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定义用户所需要的文件流对象，然后利用</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open</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成员函数，按照一定的方式打开一个文件。文件被打通过流对象访问其中内容，结束后用</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close</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关闭。</a:t>
            </a:r>
          </a:p>
        </p:txBody>
      </p:sp>
      <p:sp>
        <p:nvSpPr>
          <p:cNvPr id="19458" name="灯片编号占位符 3">
            <a:extLst>
              <a:ext uri="{FF2B5EF4-FFF2-40B4-BE49-F238E27FC236}">
                <a16:creationId xmlns:a16="http://schemas.microsoft.com/office/drawing/2014/main" id="{16E25053-65A4-452D-8325-FB966E5A9F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CD53A2A1-C412-4AF6-A6A5-67A802E7229C}" type="slidenum">
              <a:rPr lang="en-US" altLang="zh-CN" sz="1800">
                <a:solidFill>
                  <a:srgbClr val="FF3300"/>
                </a:solidFill>
                <a:latin typeface="Times New Roman" panose="02020603050405020304" pitchFamily="18" charset="0"/>
              </a:rPr>
              <a:pPr eaLnBrk="1" hangingPunct="1"/>
              <a:t>19</a:t>
            </a:fld>
            <a:endParaRPr lang="en-US" altLang="zh-CN" sz="1800">
              <a:solidFill>
                <a:srgbClr val="FF3300"/>
              </a:solidFill>
              <a:latin typeface="Times New Roman" panose="02020603050405020304" pitchFamily="18" charset="0"/>
            </a:endParaRPr>
          </a:p>
        </p:txBody>
      </p:sp>
      <p:sp>
        <p:nvSpPr>
          <p:cNvPr id="4" name="Rectangle 3">
            <a:extLst>
              <a:ext uri="{FF2B5EF4-FFF2-40B4-BE49-F238E27FC236}">
                <a16:creationId xmlns:a16="http://schemas.microsoft.com/office/drawing/2014/main" id="{B98759F0-7798-4A83-BDE5-7EEFEBB06221}"/>
              </a:ext>
            </a:extLst>
          </p:cNvPr>
          <p:cNvSpPr>
            <a:spLocks noChangeArrowheads="1"/>
          </p:cNvSpPr>
          <p:nvPr/>
        </p:nvSpPr>
        <p:spPr bwMode="auto">
          <a:xfrm>
            <a:off x="1812042" y="322261"/>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70000"/>
              </a:lnSpc>
            </a:pPr>
            <a:r>
              <a:rPr lang="zh-CN" altLang="en-US" sz="4400" dirty="0">
                <a:solidFill>
                  <a:srgbClr val="33CC33"/>
                </a:solidFill>
                <a:latin typeface="华文中宋" panose="02010600040101010101" pitchFamily="2" charset="-122"/>
                <a:ea typeface="华文中宋" panose="02010600040101010101" pitchFamily="2" charset="-122"/>
              </a:rPr>
              <a:t>文件的基本概念</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en-US" altLang="zh-CN" sz="1400" b="1" i="0" u="none" strike="noStrike" kern="1200" cap="none" spc="0" normalizeH="0" baseline="0" noProof="0">
              <a:ln>
                <a:noFill/>
              </a:ln>
              <a:solidFill>
                <a:srgbClr val="004C2B">
                  <a:lumMod val="75000"/>
                  <a:lumOff val="25000"/>
                </a:srgbClr>
              </a:solidFill>
              <a:effectLst/>
              <a:uLnTx/>
              <a:uFillTx/>
              <a:latin typeface="Times New Roman" pitchFamily="18" charset="0"/>
              <a:ea typeface="宋体"/>
              <a:cs typeface="+mn-cs"/>
            </a:endParaRPr>
          </a:p>
        </p:txBody>
      </p:sp>
      <p:sp>
        <p:nvSpPr>
          <p:cNvPr id="7"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B709BE36-A032-4E31-9E60-6B96D8659986}" type="slidenum">
              <a:rPr kumimoji="1" lang="en-US" altLang="zh-CN" sz="1400" b="1" i="0" u="none" strike="noStrike" kern="1200" cap="none" spc="0" normalizeH="0" baseline="0" noProof="0">
                <a:ln>
                  <a:noFill/>
                </a:ln>
                <a:solidFill>
                  <a:srgbClr val="004C2B">
                    <a:lumMod val="75000"/>
                    <a:lumOff val="25000"/>
                  </a:srgbClr>
                </a:solidFill>
                <a:effectLst/>
                <a:uLnTx/>
                <a:uFillTx/>
                <a:latin typeface="Times New Roman" pitchFamily="18" charset="0"/>
                <a:ea typeface="宋体"/>
                <a:cs typeface="+mn-cs"/>
              </a:rPr>
              <a:pPr marL="0" marR="0" lvl="0" indent="0" algn="r" defTabSz="914400" rtl="0" eaLnBrk="1" fontAlgn="base" latinLnBrk="0" hangingPunct="1">
                <a:lnSpc>
                  <a:spcPct val="100000"/>
                </a:lnSpc>
                <a:spcBef>
                  <a:spcPct val="50000"/>
                </a:spcBef>
                <a:spcAft>
                  <a:spcPct val="0"/>
                </a:spcAft>
                <a:buClrTx/>
                <a:buSzTx/>
                <a:buFontTx/>
                <a:buNone/>
                <a:tabLst/>
                <a:defRPr/>
              </a:pPr>
              <a:t>2</a:t>
            </a:fld>
            <a:endParaRPr kumimoji="1" lang="en-US" altLang="zh-CN" sz="1400" b="1" i="0" u="none" strike="noStrike" kern="1200" cap="none" spc="0" normalizeH="0" baseline="0" noProof="0">
              <a:ln>
                <a:noFill/>
              </a:ln>
              <a:solidFill>
                <a:srgbClr val="004C2B">
                  <a:lumMod val="75000"/>
                  <a:lumOff val="25000"/>
                </a:srgbClr>
              </a:solidFill>
              <a:effectLst/>
              <a:uLnTx/>
              <a:uFillTx/>
              <a:latin typeface="Times New Roman" pitchFamily="18" charset="0"/>
              <a:ea typeface="宋体"/>
              <a:cs typeface="+mn-cs"/>
            </a:endParaRPr>
          </a:p>
        </p:txBody>
      </p:sp>
      <p:sp>
        <p:nvSpPr>
          <p:cNvPr id="4101" name="Rectangle 2"/>
          <p:cNvSpPr>
            <a:spLocks noGrp="1" noChangeArrowheads="1"/>
          </p:cNvSpPr>
          <p:nvPr>
            <p:ph type="title"/>
          </p:nvPr>
        </p:nvSpPr>
        <p:spPr>
          <a:xfrm>
            <a:off x="2209800" y="381000"/>
            <a:ext cx="7772400" cy="533400"/>
          </a:xfrm>
        </p:spPr>
        <p:txBody>
          <a:bodyPr anchor="ctr"/>
          <a:lstStyle/>
          <a:p>
            <a:pPr algn="ctr" eaLnBrk="1" hangingPunct="1"/>
            <a:r>
              <a:rPr lang="zh-CN" altLang="en-US" sz="4800" dirty="0">
                <a:ea typeface="隶书" pitchFamily="49" charset="-122"/>
              </a:rPr>
              <a:t>面向对象程序设计</a:t>
            </a:r>
            <a:endParaRPr lang="zh-CN" altLang="en-US" dirty="0"/>
          </a:p>
        </p:txBody>
      </p:sp>
      <p:sp>
        <p:nvSpPr>
          <p:cNvPr id="4102" name="Rectangle 3"/>
          <p:cNvSpPr>
            <a:spLocks noGrp="1" noChangeArrowheads="1"/>
          </p:cNvSpPr>
          <p:nvPr>
            <p:ph type="body" idx="1"/>
          </p:nvPr>
        </p:nvSpPr>
        <p:spPr>
          <a:xfrm>
            <a:off x="2266454" y="1252538"/>
            <a:ext cx="7772400" cy="5010150"/>
          </a:xfrm>
          <a:ln>
            <a:solidFill>
              <a:schemeClr val="tx1"/>
            </a:solidFill>
          </a:ln>
          <a:scene3d>
            <a:camera prst="legacyObliqueTopLeft"/>
            <a:lightRig rig="legacyFlat3" dir="t"/>
          </a:scene3d>
          <a:sp3d extrusionH="227000" prstMaterial="legacyMatte">
            <a:bevelT w="13500" h="13500" prst="angle"/>
            <a:bevelB w="13500" h="13500" prst="angle"/>
            <a:extrusionClr>
              <a:schemeClr val="bg1"/>
            </a:extrusionClr>
          </a:sp3d>
        </p:spPr>
        <p:txBody>
          <a:bodyPr>
            <a:flatTx/>
          </a:bodyPr>
          <a:lstStyle/>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章　</a:t>
            </a:r>
            <a:r>
              <a:rPr lang="en-US" altLang="zh-CN" dirty="0">
                <a:ea typeface="隶书" pitchFamily="49" charset="-122"/>
              </a:rPr>
              <a:t>C++</a:t>
            </a:r>
            <a:r>
              <a:rPr lang="zh-CN" altLang="zh-CN" dirty="0">
                <a:latin typeface="隶书" pitchFamily="49" charset="-122"/>
                <a:ea typeface="隶书" pitchFamily="49" charset="-122"/>
              </a:rPr>
              <a:t>语言概述</a:t>
            </a:r>
            <a:endParaRPr lang="zh-CN" altLang="en-US" dirty="0">
              <a:latin typeface="隶书" pitchFamily="49" charset="-122"/>
              <a:ea typeface="隶书" pitchFamily="49" charset="-122"/>
            </a:endParaRP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章　数据类型和表达式</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章　预处理和语句</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4</a:t>
            </a:r>
            <a:r>
              <a:rPr lang="zh-CN" altLang="en-US" dirty="0">
                <a:latin typeface="隶书" pitchFamily="49" charset="-122"/>
                <a:ea typeface="隶书" pitchFamily="49" charset="-122"/>
              </a:rPr>
              <a:t>章　函数和作用域</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5</a:t>
            </a:r>
            <a:r>
              <a:rPr lang="zh-CN" altLang="en-US" dirty="0">
                <a:latin typeface="隶书" pitchFamily="49" charset="-122"/>
                <a:ea typeface="隶书" pitchFamily="49" charset="-122"/>
              </a:rPr>
              <a:t>章　类和对象（一）</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6</a:t>
            </a:r>
            <a:r>
              <a:rPr lang="zh-CN" altLang="en-US" dirty="0">
                <a:latin typeface="隶书" pitchFamily="49" charset="-122"/>
                <a:ea typeface="隶书" pitchFamily="49" charset="-122"/>
              </a:rPr>
              <a:t>章　类和对象（二）</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7</a:t>
            </a:r>
            <a:r>
              <a:rPr lang="zh-CN" altLang="en-US" dirty="0">
                <a:latin typeface="隶书" pitchFamily="49" charset="-122"/>
                <a:ea typeface="隶书" pitchFamily="49" charset="-122"/>
              </a:rPr>
              <a:t>章　继承性和派生类</a:t>
            </a:r>
          </a:p>
          <a:p>
            <a:pPr eaLnBrk="1" hangingPunct="1">
              <a:lnSpc>
                <a:spcPct val="90000"/>
              </a:lnSpc>
              <a:buFont typeface="Monotype Sorts" pitchFamily="2" charset="2"/>
              <a:buNone/>
            </a:pPr>
            <a:r>
              <a:rPr lang="zh-CN" altLang="en-US" dirty="0">
                <a:latin typeface="隶书" pitchFamily="49" charset="-122"/>
                <a:ea typeface="隶书" pitchFamily="49" charset="-122"/>
              </a:rPr>
              <a:t>第</a:t>
            </a:r>
            <a:r>
              <a:rPr lang="en-US" altLang="zh-CN" dirty="0">
                <a:latin typeface="隶书" pitchFamily="49" charset="-122"/>
                <a:ea typeface="隶书" pitchFamily="49" charset="-122"/>
              </a:rPr>
              <a:t>8</a:t>
            </a:r>
            <a:r>
              <a:rPr lang="zh-CN" altLang="en-US" dirty="0">
                <a:latin typeface="隶书" pitchFamily="49" charset="-122"/>
                <a:ea typeface="隶书" pitchFamily="49" charset="-122"/>
              </a:rPr>
              <a:t>章　多态性和虚函数</a:t>
            </a:r>
          </a:p>
          <a:p>
            <a:pPr eaLnBrk="1" hangingPunct="1">
              <a:lnSpc>
                <a:spcPct val="90000"/>
              </a:lnSpc>
              <a:buNone/>
            </a:pPr>
            <a:r>
              <a:rPr lang="zh-CN" altLang="en-US" dirty="0">
                <a:solidFill>
                  <a:srgbClr val="FF0000"/>
                </a:solidFill>
                <a:latin typeface="隶书" pitchFamily="49" charset="-122"/>
                <a:ea typeface="隶书" pitchFamily="49" charset="-122"/>
              </a:rPr>
              <a:t>第</a:t>
            </a:r>
            <a:r>
              <a:rPr lang="en-US" altLang="zh-CN" dirty="0">
                <a:solidFill>
                  <a:srgbClr val="FF0000"/>
                </a:solidFill>
                <a:latin typeface="隶书" pitchFamily="49" charset="-122"/>
                <a:ea typeface="隶书" pitchFamily="49" charset="-122"/>
              </a:rPr>
              <a:t>9</a:t>
            </a:r>
            <a:r>
              <a:rPr lang="zh-CN" altLang="en-US" dirty="0">
                <a:solidFill>
                  <a:srgbClr val="FF0000"/>
                </a:solidFill>
                <a:latin typeface="隶书" pitchFamily="49" charset="-122"/>
                <a:ea typeface="隶书" pitchFamily="49" charset="-122"/>
              </a:rPr>
              <a:t>章　</a:t>
            </a:r>
            <a:r>
              <a:rPr lang="en-US" altLang="zh-CN" dirty="0">
                <a:solidFill>
                  <a:srgbClr val="FF0000"/>
                </a:solidFill>
                <a:latin typeface="隶书" pitchFamily="49" charset="-122"/>
                <a:ea typeface="隶书" pitchFamily="49" charset="-122"/>
              </a:rPr>
              <a:t>C++</a:t>
            </a:r>
            <a:r>
              <a:rPr lang="zh-CN" altLang="en-US" dirty="0">
                <a:solidFill>
                  <a:srgbClr val="FF0000"/>
                </a:solidFill>
                <a:latin typeface="隶书" pitchFamily="49" charset="-122"/>
                <a:ea typeface="隶书" pitchFamily="49" charset="-122"/>
              </a:rPr>
              <a:t>语言</a:t>
            </a:r>
            <a:r>
              <a:rPr lang="zh-CN" altLang="zh-CN" dirty="0">
                <a:solidFill>
                  <a:srgbClr val="FF0000"/>
                </a:solidFill>
                <a:latin typeface="隶书" pitchFamily="49" charset="-122"/>
                <a:ea typeface="隶书" pitchFamily="49" charset="-122"/>
              </a:rPr>
              <a:t>的</a:t>
            </a:r>
            <a:r>
              <a:rPr lang="en-US" altLang="zh-CN" dirty="0">
                <a:solidFill>
                  <a:srgbClr val="FF0000"/>
                </a:solidFill>
                <a:latin typeface="隶书" pitchFamily="49" charset="-122"/>
                <a:ea typeface="隶书" pitchFamily="49" charset="-122"/>
              </a:rPr>
              <a:t>I/O</a:t>
            </a:r>
            <a:r>
              <a:rPr lang="zh-CN" altLang="zh-CN" dirty="0">
                <a:solidFill>
                  <a:srgbClr val="FF0000"/>
                </a:solidFill>
                <a:latin typeface="隶书" pitchFamily="49" charset="-122"/>
                <a:ea typeface="隶书" pitchFamily="49" charset="-122"/>
              </a:rPr>
              <a:t>流库</a:t>
            </a:r>
            <a:endParaRPr lang="zh-CN" altLang="en-US" dirty="0">
              <a:solidFill>
                <a:srgbClr val="FF0000"/>
              </a:solidFill>
              <a:latin typeface="隶书" pitchFamily="49" charset="-122"/>
              <a:ea typeface="隶书" pitchFamily="49" charset="-122"/>
            </a:endParaRPr>
          </a:p>
        </p:txBody>
      </p:sp>
      <p:sp>
        <p:nvSpPr>
          <p:cNvPr id="2" name="日期占位符 1">
            <a:extLst>
              <a:ext uri="{FF2B5EF4-FFF2-40B4-BE49-F238E27FC236}">
                <a16:creationId xmlns:a16="http://schemas.microsoft.com/office/drawing/2014/main" id="{D3DDC392-30B4-4294-A120-404EEA49D1B1}"/>
              </a:ext>
            </a:extLst>
          </p:cNvPr>
          <p:cNvSpPr>
            <a:spLocks noGrp="1"/>
          </p:cNvSpPr>
          <p:nvPr>
            <p:ph type="dt" sz="half" idx="10"/>
          </p:nvPr>
        </p:nvSpPr>
        <p:spPr/>
        <p:txBody>
          <a:bodyPr/>
          <a:lstStyle/>
          <a:p>
            <a:pPr>
              <a:defRPr/>
            </a:pPr>
            <a:fld id="{EC377206-0282-46B5-BAB0-C0D0A0131958}" type="datetime1">
              <a:rPr lang="zh-CN" altLang="en-US" smtClean="0"/>
              <a:t>2021-06-09</a:t>
            </a:fld>
            <a:endParaRPr lang="en-US" altLang="zh-CN"/>
          </a:p>
        </p:txBody>
      </p:sp>
    </p:spTree>
  </p:cSld>
  <p:clrMapOvr>
    <a:overrideClrMapping bg1="lt1" tx1="dk1" bg2="lt2" tx2="dk2" accent1="accent1" accent2="accent2" accent3="accent3" accent4="accent4" accent5="accent5" accent6="accent6" hlink="hlink" folHlink="folHlink"/>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0056E8E-7C21-4ECB-9D6A-6464C7778320}"/>
              </a:ext>
            </a:extLst>
          </p:cNvPr>
          <p:cNvSpPr>
            <a:spLocks noGrp="1" noChangeArrowheads="1"/>
          </p:cNvSpPr>
          <p:nvPr>
            <p:ph type="title"/>
          </p:nvPr>
        </p:nvSpPr>
        <p:spPr bwMode="auto">
          <a:xfrm>
            <a:off x="1919288" y="193884"/>
            <a:ext cx="8229600" cy="581826"/>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dirty="0">
                <a:solidFill>
                  <a:srgbClr val="33CC33"/>
                </a:solidFill>
                <a:latin typeface="华文中宋" panose="02010600040101010101" pitchFamily="2" charset="-122"/>
                <a:ea typeface="华文中宋" panose="02010600040101010101" pitchFamily="2" charset="-122"/>
              </a:rPr>
              <a:t>文件的打开与关闭</a:t>
            </a:r>
          </a:p>
        </p:txBody>
      </p:sp>
      <p:sp>
        <p:nvSpPr>
          <p:cNvPr id="20484" name="Rectangle 3">
            <a:extLst>
              <a:ext uri="{FF2B5EF4-FFF2-40B4-BE49-F238E27FC236}">
                <a16:creationId xmlns:a16="http://schemas.microsoft.com/office/drawing/2014/main" id="{2044B8F8-56AB-457A-9450-2027B678EC2B}"/>
              </a:ext>
            </a:extLst>
          </p:cNvPr>
          <p:cNvSpPr>
            <a:spLocks noGrp="1" noChangeArrowheads="1"/>
          </p:cNvSpPr>
          <p:nvPr>
            <p:ph idx="1"/>
          </p:nvPr>
        </p:nvSpPr>
        <p:spPr bwMode="auto">
          <a:xfrm>
            <a:off x="407367" y="1196976"/>
            <a:ext cx="11482975" cy="5115246"/>
          </a:xfrm>
          <a:solidFill>
            <a:srgbClr val="FFFFFF"/>
          </a:solidFill>
          <a:ln w="38100" cmpd="dbl">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algn="just" eaLnBrk="1" hangingPunct="1">
              <a:lnSpc>
                <a:spcPct val="90000"/>
              </a:lnSpc>
              <a:buClr>
                <a:srgbClr val="CC0000"/>
              </a:buClr>
              <a:buSzPct val="80000"/>
              <a:buFont typeface="Wingdings" panose="05000000000000000000" pitchFamily="2" charset="2"/>
              <a:buChar char="p"/>
            </a:pP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流可以分为</a:t>
            </a:r>
            <a:r>
              <a:rPr lang="en-US" altLang="zh-CN"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3</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类：输入流、输出流以及输入</a:t>
            </a:r>
            <a:r>
              <a:rPr lang="en-US" altLang="zh-CN"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输出流，相应地必须将流说明为</a:t>
            </a:r>
            <a:r>
              <a:rPr lang="en-US" altLang="zh-CN"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ifstream</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a:t>
            </a:r>
            <a:r>
              <a:rPr lang="en-US" altLang="zh-CN"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ofstream</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以及</a:t>
            </a:r>
            <a:r>
              <a:rPr lang="en-US" altLang="zh-CN"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fstream</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类的对象。例如：</a:t>
            </a:r>
          </a:p>
          <a:p>
            <a:pPr algn="just" eaLnBrk="1" hangingPunct="1">
              <a:lnSpc>
                <a:spcPct val="90000"/>
              </a:lnSpc>
              <a:buClr>
                <a:srgbClr val="CC0000"/>
              </a:buClr>
              <a:buSzPct val="80000"/>
              <a:buFont typeface="Wingdings" panose="05000000000000000000" pitchFamily="2" charset="2"/>
              <a:buNone/>
            </a:pPr>
            <a:r>
              <a:rPr lang="zh-CN" altLang="en-US"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ifstream</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ifile</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说明一个输入流对象</a:t>
            </a:r>
          </a:p>
          <a:p>
            <a:pPr algn="just" eaLnBrk="1" hangingPunct="1">
              <a:lnSpc>
                <a:spcPct val="90000"/>
              </a:lnSpc>
              <a:buClr>
                <a:srgbClr val="CC0000"/>
              </a:buClr>
              <a:buSzPct val="80000"/>
              <a:buFont typeface="Wingdings" panose="05000000000000000000" pitchFamily="2" charset="2"/>
              <a:buNone/>
            </a:pP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ofstream</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ofil</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说明一个输出流对象</a:t>
            </a:r>
          </a:p>
          <a:p>
            <a:pPr eaLnBrk="1" hangingPunct="1">
              <a:lnSpc>
                <a:spcPct val="90000"/>
              </a:lnSpc>
              <a:buClr>
                <a:srgbClr val="CC0000"/>
              </a:buClr>
              <a:buSzPct val="80000"/>
              <a:buFont typeface="Wingdings" panose="05000000000000000000" pitchFamily="2" charset="2"/>
              <a:buNone/>
            </a:pP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fstream</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err="1">
                <a:solidFill>
                  <a:srgbClr val="0000FF"/>
                </a:solidFill>
                <a:latin typeface="华文中宋" panose="02010600040101010101" pitchFamily="2" charset="-122"/>
                <a:ea typeface="华文中宋" panose="02010600040101010101" pitchFamily="2" charset="-122"/>
                <a:cs typeface="Arial" panose="020B0604020202020204" pitchFamily="34" charset="0"/>
              </a:rPr>
              <a:t>iofile</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     </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说明一个输入</a:t>
            </a:r>
            <a:r>
              <a:rPr lang="en-US" altLang="zh-CN"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a:t>
            </a:r>
            <a:r>
              <a:rPr lang="zh-CN" altLang="en-US" b="1" dirty="0">
                <a:solidFill>
                  <a:srgbClr val="0000FF"/>
                </a:solidFill>
                <a:latin typeface="华文中宋" panose="02010600040101010101" pitchFamily="2" charset="-122"/>
                <a:ea typeface="华文中宋" panose="02010600040101010101" pitchFamily="2" charset="-122"/>
                <a:cs typeface="Arial" panose="020B0604020202020204" pitchFamily="34" charset="0"/>
              </a:rPr>
              <a:t>输出流对象</a:t>
            </a:r>
          </a:p>
          <a:p>
            <a:pPr eaLnBrk="1" hangingPunct="1">
              <a:lnSpc>
                <a:spcPct val="90000"/>
              </a:lnSpc>
              <a:buClr>
                <a:srgbClr val="CC0000"/>
              </a:buClr>
              <a:buSzPct val="80000"/>
              <a:buFont typeface="Wingdings" panose="05000000000000000000" pitchFamily="2" charset="2"/>
              <a:buChar char="p"/>
            </a:pP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之后用</a:t>
            </a:r>
            <a:r>
              <a:rPr lang="en-US" altLang="zh-CN"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open</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（）来打开文件。即在流与文件之间建立一个连接。</a:t>
            </a:r>
            <a:r>
              <a:rPr lang="en-US" altLang="zh-CN"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open</a:t>
            </a:r>
            <a:r>
              <a:rPr lang="zh-CN" altLang="en-US"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（）的函数原型为：</a:t>
            </a:r>
          </a:p>
          <a:p>
            <a:pPr eaLnBrk="1" hangingPunct="1">
              <a:lnSpc>
                <a:spcPct val="90000"/>
              </a:lnSpc>
              <a:buClr>
                <a:srgbClr val="CC0000"/>
              </a:buClr>
              <a:buSzPct val="80000"/>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cs typeface="Arial" panose="020B0604020202020204" pitchFamily="34" charset="0"/>
              </a:rPr>
              <a:t>    </a:t>
            </a:r>
            <a:r>
              <a:rPr lang="en-US" altLang="zh-CN" dirty="0">
                <a:latin typeface="华文中宋" panose="02010600040101010101" pitchFamily="2" charset="-122"/>
                <a:ea typeface="华文中宋" panose="02010600040101010101" pitchFamily="2" charset="-122"/>
                <a:cs typeface="Arial" panose="020B0604020202020204" pitchFamily="34" charset="0"/>
              </a:rPr>
              <a:t>void open(const char * </a:t>
            </a:r>
            <a:r>
              <a:rPr lang="en-US" altLang="zh-CN"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filename</a:t>
            </a:r>
            <a:r>
              <a:rPr lang="en-US" altLang="zh-CN" dirty="0" err="1">
                <a:latin typeface="华文中宋" panose="02010600040101010101" pitchFamily="2" charset="-122"/>
                <a:ea typeface="华文中宋" panose="02010600040101010101" pitchFamily="2" charset="-122"/>
                <a:cs typeface="Arial" panose="020B0604020202020204" pitchFamily="34" charset="0"/>
              </a:rPr>
              <a:t>,int</a:t>
            </a:r>
            <a:r>
              <a:rPr lang="en-US" altLang="zh-CN" dirty="0">
                <a:latin typeface="华文中宋" panose="02010600040101010101" pitchFamily="2" charset="-122"/>
                <a:ea typeface="华文中宋" panose="02010600040101010101" pitchFamily="2" charset="-122"/>
                <a:cs typeface="Arial" panose="020B0604020202020204" pitchFamily="34" charset="0"/>
              </a:rPr>
              <a:t> </a:t>
            </a:r>
            <a:r>
              <a:rPr lang="en-US" altLang="zh-CN"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mode</a:t>
            </a:r>
            <a:r>
              <a:rPr lang="en-US" altLang="zh-CN" dirty="0">
                <a:latin typeface="华文中宋" panose="02010600040101010101" pitchFamily="2" charset="-122"/>
                <a:ea typeface="华文中宋" panose="02010600040101010101" pitchFamily="2" charset="-122"/>
                <a:cs typeface="Arial" panose="020B0604020202020204" pitchFamily="34" charset="0"/>
              </a:rPr>
              <a:t>,</a:t>
            </a:r>
          </a:p>
          <a:p>
            <a:pPr eaLnBrk="1" hangingPunct="1">
              <a:lnSpc>
                <a:spcPct val="90000"/>
              </a:lnSpc>
              <a:buFont typeface="Monotype Sorts" pitchFamily="2" charset="2"/>
              <a:buNone/>
            </a:pPr>
            <a:r>
              <a:rPr lang="zh-CN" altLang="en-US" dirty="0">
                <a:latin typeface="华文中宋" panose="02010600040101010101" pitchFamily="2" charset="-122"/>
                <a:ea typeface="华文中宋" panose="02010600040101010101" pitchFamily="2" charset="-122"/>
                <a:cs typeface="Arial" panose="020B0604020202020204" pitchFamily="34" charset="0"/>
              </a:rPr>
              <a:t>　　　　　　</a:t>
            </a:r>
            <a:r>
              <a:rPr lang="en-US" altLang="zh-CN" dirty="0">
                <a:latin typeface="华文中宋" panose="02010600040101010101" pitchFamily="2" charset="-122"/>
                <a:ea typeface="华文中宋" panose="02010600040101010101" pitchFamily="2" charset="-122"/>
                <a:cs typeface="Arial" panose="020B0604020202020204" pitchFamily="34" charset="0"/>
              </a:rPr>
              <a:t>int </a:t>
            </a:r>
            <a:r>
              <a:rPr lang="en-US" altLang="zh-CN" dirty="0" err="1">
                <a:latin typeface="华文中宋" panose="02010600040101010101" pitchFamily="2" charset="-122"/>
                <a:ea typeface="华文中宋" panose="02010600040101010101" pitchFamily="2" charset="-122"/>
                <a:cs typeface="Arial" panose="020B0604020202020204" pitchFamily="34" charset="0"/>
              </a:rPr>
              <a:t>prot</a:t>
            </a:r>
            <a:r>
              <a:rPr lang="en-US" altLang="zh-CN" dirty="0">
                <a:latin typeface="华文中宋" panose="02010600040101010101" pitchFamily="2" charset="-122"/>
                <a:ea typeface="华文中宋" panose="02010600040101010101" pitchFamily="2" charset="-122"/>
                <a:cs typeface="Arial" panose="020B0604020202020204" pitchFamily="34" charset="0"/>
              </a:rPr>
              <a:t>=</a:t>
            </a:r>
            <a:r>
              <a:rPr lang="en-US" altLang="zh-CN" dirty="0" err="1">
                <a:latin typeface="华文中宋" panose="02010600040101010101" pitchFamily="2" charset="-122"/>
                <a:ea typeface="华文中宋" panose="02010600040101010101" pitchFamily="2" charset="-122"/>
                <a:cs typeface="Arial" panose="020B0604020202020204" pitchFamily="34" charset="0"/>
              </a:rPr>
              <a:t>filebuf</a:t>
            </a:r>
            <a:r>
              <a:rPr lang="en-US" altLang="zh-CN" dirty="0">
                <a:latin typeface="华文中宋" panose="02010600040101010101" pitchFamily="2" charset="-122"/>
                <a:ea typeface="华文中宋" panose="02010600040101010101" pitchFamily="2" charset="-122"/>
                <a:cs typeface="Arial" panose="020B0604020202020204" pitchFamily="34" charset="0"/>
              </a:rPr>
              <a:t>::</a:t>
            </a:r>
            <a:r>
              <a:rPr lang="en-US" altLang="zh-CN" dirty="0" err="1">
                <a:latin typeface="华文中宋" panose="02010600040101010101" pitchFamily="2" charset="-122"/>
                <a:ea typeface="华文中宋" panose="02010600040101010101" pitchFamily="2" charset="-122"/>
                <a:cs typeface="Arial" panose="020B0604020202020204" pitchFamily="34" charset="0"/>
              </a:rPr>
              <a:t>openprot</a:t>
            </a:r>
            <a:r>
              <a:rPr lang="en-US" altLang="zh-CN" dirty="0">
                <a:latin typeface="华文中宋" panose="02010600040101010101" pitchFamily="2" charset="-122"/>
                <a:ea typeface="华文中宋" panose="02010600040101010101" pitchFamily="2" charset="-122"/>
                <a:cs typeface="Arial" panose="020B0604020202020204" pitchFamily="34" charset="0"/>
              </a:rPr>
              <a:t>); </a:t>
            </a:r>
          </a:p>
        </p:txBody>
      </p:sp>
      <p:sp>
        <p:nvSpPr>
          <p:cNvPr id="20482" name="灯片编号占位符 3">
            <a:extLst>
              <a:ext uri="{FF2B5EF4-FFF2-40B4-BE49-F238E27FC236}">
                <a16:creationId xmlns:a16="http://schemas.microsoft.com/office/drawing/2014/main" id="{034E836D-8E50-45FC-891D-65939AA518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0C4ECD1C-38F4-4D91-93E8-69F7EC049DAB}" type="slidenum">
              <a:rPr lang="en-US" altLang="zh-CN" sz="1800">
                <a:solidFill>
                  <a:srgbClr val="FF3300"/>
                </a:solidFill>
                <a:latin typeface="Times New Roman" panose="02020603050405020304" pitchFamily="18" charset="0"/>
              </a:rPr>
              <a:pPr eaLnBrk="1" hangingPunct="1"/>
              <a:t>20</a:t>
            </a:fld>
            <a:endParaRPr lang="en-US" altLang="zh-CN" sz="1800">
              <a:solidFill>
                <a:srgbClr val="FF3300"/>
              </a:solidFill>
              <a:latin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00272E4-E715-4DFE-B465-B423506C0D15}"/>
              </a:ext>
            </a:extLst>
          </p:cNvPr>
          <p:cNvSpPr>
            <a:spLocks noGrp="1"/>
          </p:cNvSpPr>
          <p:nvPr>
            <p:ph type="dt" sz="half" idx="10"/>
          </p:nvPr>
        </p:nvSpPr>
        <p:spPr/>
        <p:txBody>
          <a:bodyPr/>
          <a:lstStyle/>
          <a:p>
            <a:pPr>
              <a:defRPr/>
            </a:pPr>
            <a:fld id="{AF5A55CC-3C59-4D8F-A5D1-F1FCB6F99267}" type="datetime1">
              <a:rPr lang="zh-CN" altLang="en-US" smtClean="0"/>
              <a:t>2021-06-09</a:t>
            </a:fld>
            <a:endParaRPr lang="en-US" altLang="zh-CN"/>
          </a:p>
        </p:txBody>
      </p:sp>
      <p:sp>
        <p:nvSpPr>
          <p:cNvPr id="5" name="页脚占位符 4">
            <a:extLst>
              <a:ext uri="{FF2B5EF4-FFF2-40B4-BE49-F238E27FC236}">
                <a16:creationId xmlns:a16="http://schemas.microsoft.com/office/drawing/2014/main" id="{97D3C90B-71FE-4020-833D-27B0DA97115A}"/>
              </a:ext>
            </a:extLst>
          </p:cNvPr>
          <p:cNvSpPr>
            <a:spLocks noGrp="1"/>
          </p:cNvSpPr>
          <p:nvPr>
            <p:ph type="ftr" sz="quarter" idx="11"/>
          </p:nvPr>
        </p:nvSpPr>
        <p:spPr/>
        <p:txBody>
          <a:bodyPr/>
          <a:lstStyle/>
          <a:p>
            <a:pPr>
              <a:defRPr/>
            </a:pPr>
            <a:endParaRPr lang="en-US" altLang="zh-CN">
              <a:solidFill>
                <a:schemeClr val="tx2">
                  <a:lumMod val="75000"/>
                  <a:lumOff val="25000"/>
                </a:schemeClr>
              </a:solidFill>
            </a:endParaRPr>
          </a:p>
        </p:txBody>
      </p:sp>
      <p:sp>
        <p:nvSpPr>
          <p:cNvPr id="6" name="灯片编号占位符 5">
            <a:extLst>
              <a:ext uri="{FF2B5EF4-FFF2-40B4-BE49-F238E27FC236}">
                <a16:creationId xmlns:a16="http://schemas.microsoft.com/office/drawing/2014/main" id="{E75E5688-C877-4687-955D-9D7F382C01D5}"/>
              </a:ext>
            </a:extLst>
          </p:cNvPr>
          <p:cNvSpPr>
            <a:spLocks noGrp="1"/>
          </p:cNvSpPr>
          <p:nvPr>
            <p:ph type="sldNum" sz="quarter" idx="12"/>
          </p:nvPr>
        </p:nvSpPr>
        <p:spPr/>
        <p:txBody>
          <a:bodyPr/>
          <a:lstStyle/>
          <a:p>
            <a:pPr>
              <a:defRPr/>
            </a:pPr>
            <a:fld id="{5D8D4E54-5402-48BE-86AD-0CF06910AA40}" type="slidenum">
              <a:rPr lang="en-US" altLang="zh-CN" smtClean="0"/>
              <a:pPr>
                <a:defRPr/>
              </a:pPr>
              <a:t>21</a:t>
            </a:fld>
            <a:endParaRPr lang="en-US" altLang="zh-CN"/>
          </a:p>
        </p:txBody>
      </p:sp>
      <p:sp>
        <p:nvSpPr>
          <p:cNvPr id="7" name="Rectangle 2">
            <a:extLst>
              <a:ext uri="{FF2B5EF4-FFF2-40B4-BE49-F238E27FC236}">
                <a16:creationId xmlns:a16="http://schemas.microsoft.com/office/drawing/2014/main" id="{E6B377C5-9289-489D-A4E2-1CA5C029989F}"/>
              </a:ext>
            </a:extLst>
          </p:cNvPr>
          <p:cNvSpPr>
            <a:spLocks noGrp="1" noChangeArrowheads="1"/>
          </p:cNvSpPr>
          <p:nvPr>
            <p:ph type="title"/>
          </p:nvPr>
        </p:nvSpPr>
        <p:spPr bwMode="auto">
          <a:xfrm>
            <a:off x="1847528" y="211635"/>
            <a:ext cx="8229600" cy="769441"/>
          </a:xfrm>
          <a:solidFill>
            <a:srgbClr val="FFFFFF"/>
          </a:solidFill>
          <a:ln w="9525">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dirty="0">
                <a:solidFill>
                  <a:srgbClr val="33CC33"/>
                </a:solidFill>
                <a:latin typeface="华文中宋" panose="02010600040101010101" pitchFamily="2" charset="-122"/>
                <a:ea typeface="华文中宋" panose="02010600040101010101" pitchFamily="2" charset="-122"/>
              </a:rPr>
              <a:t>相关参数说明　</a:t>
            </a:r>
          </a:p>
        </p:txBody>
      </p:sp>
      <p:sp>
        <p:nvSpPr>
          <p:cNvPr id="8" name="Rectangle 3">
            <a:extLst>
              <a:ext uri="{FF2B5EF4-FFF2-40B4-BE49-F238E27FC236}">
                <a16:creationId xmlns:a16="http://schemas.microsoft.com/office/drawing/2014/main" id="{693C1876-F571-4849-9BE5-99193DE81DBA}"/>
              </a:ext>
            </a:extLst>
          </p:cNvPr>
          <p:cNvSpPr txBox="1">
            <a:spLocks noChangeArrowheads="1"/>
          </p:cNvSpPr>
          <p:nvPr/>
        </p:nvSpPr>
        <p:spPr bwMode="auto">
          <a:xfrm>
            <a:off x="839416" y="1218710"/>
            <a:ext cx="10369152" cy="11307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eaLnBrk="1" hangingPunct="1">
              <a:lnSpc>
                <a:spcPct val="90000"/>
              </a:lnSpc>
              <a:buClr>
                <a:srgbClr val="CC0000"/>
              </a:buClr>
              <a:buSzPct val="80000"/>
              <a:buFont typeface="Wingdings" panose="05000000000000000000" pitchFamily="2" charset="2"/>
              <a:buChar char="p"/>
            </a:pPr>
            <a:r>
              <a:rPr lang="en-US" altLang="zh-CN" b="0" kern="0" dirty="0">
                <a:solidFill>
                  <a:schemeClr val="hlink"/>
                </a:solidFill>
                <a:latin typeface="华文中宋" panose="02010600040101010101" pitchFamily="2" charset="-122"/>
                <a:ea typeface="华文中宋" panose="02010600040101010101" pitchFamily="2" charset="-122"/>
              </a:rPr>
              <a:t>Filename</a:t>
            </a:r>
            <a:r>
              <a:rPr lang="zh-CN" altLang="en-US" b="0" kern="0" dirty="0">
                <a:solidFill>
                  <a:schemeClr val="hlink"/>
                </a:solidFill>
                <a:latin typeface="华文中宋" panose="02010600040101010101" pitchFamily="2" charset="-122"/>
                <a:ea typeface="华文中宋" panose="02010600040101010101" pitchFamily="2" charset="-122"/>
              </a:rPr>
              <a:t>：文件名，它可包含路径说明。</a:t>
            </a:r>
          </a:p>
          <a:p>
            <a:pPr algn="just" eaLnBrk="1" hangingPunct="1">
              <a:lnSpc>
                <a:spcPct val="90000"/>
              </a:lnSpc>
              <a:buClr>
                <a:srgbClr val="CC0000"/>
              </a:buClr>
              <a:buSzPct val="80000"/>
              <a:buFont typeface="Wingdings" panose="05000000000000000000" pitchFamily="2" charset="2"/>
              <a:buChar char="p"/>
            </a:pPr>
            <a:r>
              <a:rPr lang="en-US" altLang="zh-CN" b="0" kern="0" dirty="0">
                <a:solidFill>
                  <a:schemeClr val="hlink"/>
                </a:solidFill>
                <a:latin typeface="华文中宋" panose="02010600040101010101" pitchFamily="2" charset="-122"/>
                <a:ea typeface="华文中宋" panose="02010600040101010101" pitchFamily="2" charset="-122"/>
              </a:rPr>
              <a:t>Mode</a:t>
            </a:r>
            <a:r>
              <a:rPr lang="zh-CN" altLang="en-US" b="0" kern="0" dirty="0">
                <a:solidFill>
                  <a:schemeClr val="hlink"/>
                </a:solidFill>
                <a:latin typeface="华文中宋" panose="02010600040101010101" pitchFamily="2" charset="-122"/>
                <a:ea typeface="华文中宋" panose="02010600040101010101" pitchFamily="2" charset="-122"/>
              </a:rPr>
              <a:t>：文件打开的模式</a:t>
            </a:r>
          </a:p>
        </p:txBody>
      </p:sp>
      <p:graphicFrame>
        <p:nvGraphicFramePr>
          <p:cNvPr id="9" name="Group 95">
            <a:extLst>
              <a:ext uri="{FF2B5EF4-FFF2-40B4-BE49-F238E27FC236}">
                <a16:creationId xmlns:a16="http://schemas.microsoft.com/office/drawing/2014/main" id="{6A68A902-CBAF-4CA0-ACDD-82456F89B323}"/>
              </a:ext>
            </a:extLst>
          </p:cNvPr>
          <p:cNvGraphicFramePr>
            <a:graphicFrameLocks/>
          </p:cNvGraphicFramePr>
          <p:nvPr>
            <p:extLst>
              <p:ext uri="{D42A27DB-BD31-4B8C-83A1-F6EECF244321}">
                <p14:modId xmlns:p14="http://schemas.microsoft.com/office/powerpoint/2010/main" val="4123329399"/>
              </p:ext>
            </p:extLst>
          </p:nvPr>
        </p:nvGraphicFramePr>
        <p:xfrm>
          <a:off x="839416" y="2678907"/>
          <a:ext cx="10369152" cy="3659188"/>
        </p:xfrm>
        <a:graphic>
          <a:graphicData uri="http://schemas.openxmlformats.org/drawingml/2006/table">
            <a:tbl>
              <a:tblPr/>
              <a:tblGrid>
                <a:gridCol w="3290058">
                  <a:extLst>
                    <a:ext uri="{9D8B030D-6E8A-4147-A177-3AD203B41FA5}">
                      <a16:colId xmlns:a16="http://schemas.microsoft.com/office/drawing/2014/main" val="20000"/>
                    </a:ext>
                  </a:extLst>
                </a:gridCol>
                <a:gridCol w="7079094">
                  <a:extLst>
                    <a:ext uri="{9D8B030D-6E8A-4147-A177-3AD203B41FA5}">
                      <a16:colId xmlns:a16="http://schemas.microsoft.com/office/drawing/2014/main" val="20001"/>
                    </a:ext>
                  </a:extLst>
                </a:gridCol>
              </a:tblGrid>
              <a:tr h="455613">
                <a:tc>
                  <a:txBody>
                    <a:bodyPr/>
                    <a:lstStyle/>
                    <a:p>
                      <a:pPr marL="0" marR="0" lvl="0" indent="0" algn="ctr"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1" i="0" u="none" strike="noStrike" cap="none" normalizeH="0" baseline="0" dirty="0">
                          <a:ln>
                            <a:noFill/>
                          </a:ln>
                          <a:solidFill>
                            <a:schemeClr val="hlink"/>
                          </a:solidFill>
                          <a:effectLst/>
                          <a:latin typeface="华文中宋" pitchFamily="2" charset="-122"/>
                          <a:ea typeface="华文中宋" pitchFamily="2" charset="-122"/>
                        </a:rPr>
                        <a:t>方式</a:t>
                      </a: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1" i="0" u="none" strike="noStrike" cap="none" normalizeH="0" baseline="0">
                          <a:ln>
                            <a:noFill/>
                          </a:ln>
                          <a:solidFill>
                            <a:schemeClr val="hlink"/>
                          </a:solidFill>
                          <a:effectLst/>
                          <a:latin typeface="华文中宋" pitchFamily="2" charset="-122"/>
                          <a:ea typeface="华文中宋" pitchFamily="2" charset="-122"/>
                        </a:rPr>
                        <a:t>意义</a:t>
                      </a: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ios::in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打开文件进行读操作 </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ios::out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打开文件进行写操作 </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ios::ate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打开时文件指针定位到文件尾 </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ios::app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添加模式，所有增加都在文件尾部</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ios::trunc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如果文件已存在则清空原文件 </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ios::nocreate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a:ln>
                            <a:noFill/>
                          </a:ln>
                          <a:solidFill>
                            <a:srgbClr val="000000"/>
                          </a:solidFill>
                          <a:effectLst/>
                          <a:latin typeface="华文中宋" pitchFamily="2" charset="-122"/>
                          <a:ea typeface="华文中宋" pitchFamily="2" charset="-122"/>
                        </a:rPr>
                        <a:t>如果文件不存在则打开失败 </a:t>
                      </a:r>
                      <a:endParaRPr kumimoji="1" lang="zh-CN" altLang="en-US"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en-US" altLang="zh-CN" sz="2400" b="0" i="0" u="none" strike="noStrike" cap="none" normalizeH="0" baseline="0">
                          <a:ln>
                            <a:noFill/>
                          </a:ln>
                          <a:solidFill>
                            <a:srgbClr val="000000"/>
                          </a:solidFill>
                          <a:effectLst/>
                          <a:latin typeface="华文中宋" pitchFamily="2" charset="-122"/>
                          <a:ea typeface="华文中宋" pitchFamily="2" charset="-122"/>
                        </a:rPr>
                        <a:t>ios::binary     </a:t>
                      </a:r>
                      <a:endParaRPr kumimoji="1" lang="en-US" altLang="zh-CN" sz="2400" b="0" i="0" u="none" strike="noStrike" cap="none" normalizeH="0" baseline="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
                          <a:schemeClr val="hlink"/>
                        </a:buClr>
                        <a:buSzPct val="50000"/>
                        <a:buFont typeface="Monotype Sorts" pitchFamily="2" charset="2"/>
                        <a:buNone/>
                        <a:tabLst/>
                      </a:pPr>
                      <a:r>
                        <a:rPr kumimoji="1" lang="zh-CN" altLang="en-US" sz="2400" b="0" i="0" u="none" strike="noStrike" cap="none" normalizeH="0" baseline="0" dirty="0">
                          <a:ln>
                            <a:noFill/>
                          </a:ln>
                          <a:solidFill>
                            <a:srgbClr val="000000"/>
                          </a:solidFill>
                          <a:effectLst/>
                          <a:latin typeface="华文中宋" pitchFamily="2" charset="-122"/>
                          <a:ea typeface="华文中宋" pitchFamily="2" charset="-122"/>
                        </a:rPr>
                        <a:t>二进制文件（非文本文件） </a:t>
                      </a:r>
                      <a:endParaRPr kumimoji="1" lang="zh-CN" altLang="en-US" sz="2400" b="0" i="0" u="none" strike="noStrike" cap="none" normalizeH="0" baseline="0" dirty="0">
                        <a:ln>
                          <a:noFill/>
                        </a:ln>
                        <a:solidFill>
                          <a:schemeClr val="tx1"/>
                        </a:solidFill>
                        <a:effectLst/>
                        <a:latin typeface="华文中宋" pitchFamily="2" charset="-122"/>
                        <a:ea typeface="华文中宋" pitchFamily="2" charset="-122"/>
                      </a:endParaRPr>
                    </a:p>
                  </a:txBody>
                  <a:tcPr anchor="ctr" horzOverflow="overflow">
                    <a:lnL w="12700" cap="flat" cmpd="sng" algn="ctr">
                      <a:solidFill>
                        <a:srgbClr val="003300"/>
                      </a:solidFill>
                      <a:prstDash val="solid"/>
                      <a:round/>
                      <a:headEnd type="none" w="med" len="med"/>
                      <a:tailEnd type="none" w="med" len="med"/>
                    </a:lnL>
                    <a:lnR w="12700" cap="flat" cmpd="sng" algn="ctr">
                      <a:solidFill>
                        <a:srgbClr val="003300"/>
                      </a:solidFill>
                      <a:prstDash val="solid"/>
                      <a:round/>
                      <a:headEnd type="none" w="med" len="med"/>
                      <a:tailEnd type="none" w="med" len="med"/>
                    </a:lnR>
                    <a:lnT w="12700" cap="flat" cmpd="sng" algn="ctr">
                      <a:solidFill>
                        <a:srgbClr val="003300"/>
                      </a:solidFill>
                      <a:prstDash val="solid"/>
                      <a:round/>
                      <a:headEnd type="none" w="med" len="med"/>
                      <a:tailEnd type="none" w="med" len="med"/>
                    </a:lnT>
                    <a:lnB w="12700" cap="flat" cmpd="sng" algn="ctr">
                      <a:solidFill>
                        <a:srgbClr val="00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37824240"/>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6C226D34-B858-4B96-BEB7-652CD815141F}"/>
              </a:ext>
            </a:extLst>
          </p:cNvPr>
          <p:cNvSpPr>
            <a:spLocks noGrp="1" noChangeArrowheads="1"/>
          </p:cNvSpPr>
          <p:nvPr>
            <p:ph idx="1"/>
          </p:nvPr>
        </p:nvSpPr>
        <p:spPr bwMode="auto">
          <a:xfrm>
            <a:off x="767408" y="1211426"/>
            <a:ext cx="10489355" cy="1008063"/>
          </a:xfrm>
          <a:solidFill>
            <a:srgbClr val="FFFFFF"/>
          </a:solidFill>
          <a:ln algn="ctr">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90000"/>
              </a:lnSpc>
              <a:buClr>
                <a:srgbClr val="CC0000"/>
              </a:buClr>
              <a:buSzPct val="80000"/>
              <a:buFont typeface="Wingdings" panose="05000000000000000000" pitchFamily="2" charset="2"/>
              <a:buChar char="p"/>
            </a:pPr>
            <a:r>
              <a:rPr lang="zh-CN" altLang="en-US">
                <a:solidFill>
                  <a:schemeClr val="hlink"/>
                </a:solidFill>
                <a:latin typeface="华文中宋" panose="02010600040101010101" pitchFamily="2" charset="-122"/>
                <a:ea typeface="华文中宋" panose="02010600040101010101" pitchFamily="2" charset="-122"/>
              </a:rPr>
              <a:t>对于</a:t>
            </a:r>
            <a:r>
              <a:rPr lang="en-US" altLang="zh-CN">
                <a:solidFill>
                  <a:schemeClr val="hlink"/>
                </a:solidFill>
                <a:latin typeface="华文中宋" panose="02010600040101010101" pitchFamily="2" charset="-122"/>
                <a:ea typeface="华文中宋" panose="02010600040101010101" pitchFamily="2" charset="-122"/>
              </a:rPr>
              <a:t>ifstream</a:t>
            </a:r>
            <a:r>
              <a:rPr lang="zh-CN" altLang="en-US">
                <a:solidFill>
                  <a:schemeClr val="hlink"/>
                </a:solidFill>
                <a:latin typeface="华文中宋" panose="02010600040101010101" pitchFamily="2" charset="-122"/>
                <a:ea typeface="华文中宋" panose="02010600040101010101" pitchFamily="2" charset="-122"/>
              </a:rPr>
              <a:t>流，</a:t>
            </a:r>
            <a:r>
              <a:rPr lang="en-US" altLang="zh-CN">
                <a:solidFill>
                  <a:schemeClr val="hlink"/>
                </a:solidFill>
                <a:latin typeface="华文中宋" panose="02010600040101010101" pitchFamily="2" charset="-122"/>
                <a:ea typeface="华文中宋" panose="02010600040101010101" pitchFamily="2" charset="-122"/>
              </a:rPr>
              <a:t>mode</a:t>
            </a:r>
            <a:r>
              <a:rPr lang="zh-CN" altLang="en-US">
                <a:solidFill>
                  <a:schemeClr val="hlink"/>
                </a:solidFill>
                <a:latin typeface="华文中宋" panose="02010600040101010101" pitchFamily="2" charset="-122"/>
                <a:ea typeface="华文中宋" panose="02010600040101010101" pitchFamily="2" charset="-122"/>
              </a:rPr>
              <a:t>的默认值为</a:t>
            </a:r>
            <a:r>
              <a:rPr lang="en-US" altLang="zh-CN">
                <a:solidFill>
                  <a:schemeClr val="hlink"/>
                </a:solidFill>
                <a:latin typeface="华文中宋" panose="02010600040101010101" pitchFamily="2" charset="-122"/>
                <a:ea typeface="华文中宋" panose="02010600040101010101" pitchFamily="2" charset="-122"/>
              </a:rPr>
              <a:t>ios</a:t>
            </a:r>
            <a:r>
              <a:rPr lang="en-US" altLang="zh-CN">
                <a:solidFill>
                  <a:schemeClr val="hlink"/>
                </a:solidFill>
                <a:latin typeface="华文中宋" panose="02010600040101010101" pitchFamily="2" charset="-122"/>
                <a:ea typeface="华文中宋" panose="02010600040101010101" pitchFamily="2" charset="-122"/>
                <a:cs typeface="Courier New" panose="02070309020205020404" pitchFamily="49" charset="0"/>
              </a:rPr>
              <a:t>::</a:t>
            </a:r>
            <a:r>
              <a:rPr lang="en-US" altLang="zh-CN">
                <a:solidFill>
                  <a:schemeClr val="hlink"/>
                </a:solidFill>
                <a:latin typeface="华文中宋" panose="02010600040101010101" pitchFamily="2" charset="-122"/>
                <a:ea typeface="华文中宋" panose="02010600040101010101" pitchFamily="2" charset="-122"/>
              </a:rPr>
              <a:t>in</a:t>
            </a:r>
            <a:r>
              <a:rPr lang="zh-CN" altLang="en-US">
                <a:solidFill>
                  <a:schemeClr val="hlink"/>
                </a:solidFill>
                <a:latin typeface="华文中宋" panose="02010600040101010101" pitchFamily="2" charset="-122"/>
                <a:ea typeface="华文中宋" panose="02010600040101010101" pitchFamily="2" charset="-122"/>
              </a:rPr>
              <a:t>；</a:t>
            </a:r>
          </a:p>
          <a:p>
            <a:pPr algn="just" eaLnBrk="1" hangingPunct="1">
              <a:lnSpc>
                <a:spcPct val="90000"/>
              </a:lnSpc>
              <a:buClr>
                <a:srgbClr val="CC0000"/>
              </a:buClr>
              <a:buSzPct val="80000"/>
              <a:buFont typeface="Wingdings" panose="05000000000000000000" pitchFamily="2" charset="2"/>
              <a:buChar char="p"/>
            </a:pPr>
            <a:r>
              <a:rPr lang="zh-CN" altLang="en-US">
                <a:solidFill>
                  <a:schemeClr val="hlink"/>
                </a:solidFill>
                <a:latin typeface="华文中宋" panose="02010600040101010101" pitchFamily="2" charset="-122"/>
                <a:ea typeface="华文中宋" panose="02010600040101010101" pitchFamily="2" charset="-122"/>
              </a:rPr>
              <a:t>对于</a:t>
            </a:r>
            <a:r>
              <a:rPr lang="en-US" altLang="zh-CN">
                <a:solidFill>
                  <a:schemeClr val="hlink"/>
                </a:solidFill>
                <a:latin typeface="华文中宋" panose="02010600040101010101" pitchFamily="2" charset="-122"/>
                <a:ea typeface="华文中宋" panose="02010600040101010101" pitchFamily="2" charset="-122"/>
              </a:rPr>
              <a:t>ofstream</a:t>
            </a:r>
            <a:r>
              <a:rPr lang="zh-CN" altLang="en-US">
                <a:solidFill>
                  <a:schemeClr val="hlink"/>
                </a:solidFill>
                <a:latin typeface="华文中宋" panose="02010600040101010101" pitchFamily="2" charset="-122"/>
                <a:ea typeface="华文中宋" panose="02010600040101010101" pitchFamily="2" charset="-122"/>
              </a:rPr>
              <a:t>流，</a:t>
            </a:r>
            <a:r>
              <a:rPr lang="en-US" altLang="zh-CN">
                <a:solidFill>
                  <a:schemeClr val="hlink"/>
                </a:solidFill>
                <a:latin typeface="华文中宋" panose="02010600040101010101" pitchFamily="2" charset="-122"/>
                <a:ea typeface="华文中宋" panose="02010600040101010101" pitchFamily="2" charset="-122"/>
              </a:rPr>
              <a:t>mode</a:t>
            </a:r>
            <a:r>
              <a:rPr lang="zh-CN" altLang="en-US">
                <a:solidFill>
                  <a:schemeClr val="hlink"/>
                </a:solidFill>
                <a:latin typeface="华文中宋" panose="02010600040101010101" pitchFamily="2" charset="-122"/>
                <a:ea typeface="华文中宋" panose="02010600040101010101" pitchFamily="2" charset="-122"/>
              </a:rPr>
              <a:t>的默认值为</a:t>
            </a:r>
            <a:r>
              <a:rPr lang="en-US" altLang="zh-CN">
                <a:solidFill>
                  <a:schemeClr val="hlink"/>
                </a:solidFill>
                <a:latin typeface="华文中宋" panose="02010600040101010101" pitchFamily="2" charset="-122"/>
                <a:ea typeface="华文中宋" panose="02010600040101010101" pitchFamily="2" charset="-122"/>
              </a:rPr>
              <a:t>ios::out</a:t>
            </a:r>
            <a:r>
              <a:rPr lang="zh-CN" altLang="en-US">
                <a:solidFill>
                  <a:schemeClr val="hlink"/>
                </a:solidFill>
                <a:latin typeface="华文中宋" panose="02010600040101010101" pitchFamily="2" charset="-122"/>
                <a:ea typeface="华文中宋" panose="02010600040101010101" pitchFamily="2" charset="-122"/>
              </a:rPr>
              <a:t>。</a:t>
            </a:r>
          </a:p>
        </p:txBody>
      </p:sp>
      <p:sp>
        <p:nvSpPr>
          <p:cNvPr id="22530" name="灯片编号占位符 3">
            <a:extLst>
              <a:ext uri="{FF2B5EF4-FFF2-40B4-BE49-F238E27FC236}">
                <a16:creationId xmlns:a16="http://schemas.microsoft.com/office/drawing/2014/main" id="{963A8DDD-DBBC-4DD7-BDF2-7BC4EF9EFC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69CF6A6C-5B7C-4694-BB4C-78BE874095B4}" type="slidenum">
              <a:rPr lang="en-US" altLang="zh-CN" sz="1800">
                <a:solidFill>
                  <a:srgbClr val="FF3300"/>
                </a:solidFill>
                <a:latin typeface="Times New Roman" panose="02020603050405020304" pitchFamily="18" charset="0"/>
              </a:rPr>
              <a:pPr eaLnBrk="1" hangingPunct="1"/>
              <a:t>22</a:t>
            </a:fld>
            <a:endParaRPr lang="en-US" altLang="zh-CN" sz="1800">
              <a:solidFill>
                <a:srgbClr val="FF3300"/>
              </a:solidFill>
              <a:latin typeface="Times New Roman" panose="02020603050405020304" pitchFamily="18" charset="0"/>
            </a:endParaRPr>
          </a:p>
        </p:txBody>
      </p:sp>
      <p:sp>
        <p:nvSpPr>
          <p:cNvPr id="353283" name="Rectangle 3">
            <a:extLst>
              <a:ext uri="{FF2B5EF4-FFF2-40B4-BE49-F238E27FC236}">
                <a16:creationId xmlns:a16="http://schemas.microsoft.com/office/drawing/2014/main" id="{284F6EB8-0677-4117-9AC0-D4B9D1A12610}"/>
              </a:ext>
            </a:extLst>
          </p:cNvPr>
          <p:cNvSpPr>
            <a:spLocks noChangeArrowheads="1"/>
          </p:cNvSpPr>
          <p:nvPr/>
        </p:nvSpPr>
        <p:spPr bwMode="auto">
          <a:xfrm>
            <a:off x="791220" y="2415146"/>
            <a:ext cx="10489355" cy="1582737"/>
          </a:xfrm>
          <a:prstGeom prst="rect">
            <a:avLst/>
          </a:prstGeom>
          <a:solidFill>
            <a:srgbClr val="FFFFFF"/>
          </a:solidFill>
          <a:ln w="9525" algn="ctr">
            <a:solidFill>
              <a:srgbClr val="000000"/>
            </a:solidFill>
            <a:miter lim="800000"/>
            <a:headEnd/>
            <a:tailEnd/>
          </a:ln>
        </p:spPr>
        <p:txBody>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just" eaLnBrk="1" hangingPunct="1">
              <a:lnSpc>
                <a:spcPct val="90000"/>
              </a:lnSpc>
              <a:spcBef>
                <a:spcPct val="20000"/>
              </a:spcBef>
              <a:buClr>
                <a:srgbClr val="CC0000"/>
              </a:buClr>
              <a:buSzPct val="80000"/>
              <a:buFont typeface="Wingdings" panose="05000000000000000000" pitchFamily="2" charset="2"/>
              <a:buChar char="p"/>
            </a:pPr>
            <a:r>
              <a:rPr lang="en-US" altLang="zh-CN" sz="2800" b="0">
                <a:solidFill>
                  <a:schemeClr val="hlink"/>
                </a:solidFill>
                <a:latin typeface="华文中宋" panose="02010600040101010101" pitchFamily="2" charset="-122"/>
                <a:ea typeface="华文中宋" panose="02010600040101010101" pitchFamily="2" charset="-122"/>
              </a:rPr>
              <a:t>Prot</a:t>
            </a:r>
            <a:r>
              <a:rPr lang="zh-CN" altLang="en-US" sz="2800" b="0">
                <a:solidFill>
                  <a:schemeClr val="hlink"/>
                </a:solidFill>
                <a:latin typeface="华文中宋" panose="02010600040101010101" pitchFamily="2" charset="-122"/>
                <a:ea typeface="华文中宋" panose="02010600040101010101" pitchFamily="2" charset="-122"/>
              </a:rPr>
              <a:t>：文件的访问方式，取值为：</a:t>
            </a:r>
          </a:p>
          <a:p>
            <a:pPr algn="just" eaLnBrk="1" hangingPunct="1">
              <a:lnSpc>
                <a:spcPct val="90000"/>
              </a:lnSpc>
              <a:spcBef>
                <a:spcPct val="20000"/>
              </a:spcBef>
              <a:buClr>
                <a:srgbClr val="CC0000"/>
              </a:buClr>
              <a:buSzPct val="80000"/>
              <a:buFont typeface="Wingdings" panose="05000000000000000000" pitchFamily="2" charset="2"/>
              <a:buNone/>
            </a:pPr>
            <a:r>
              <a:rPr lang="zh-CN" altLang="en-US" sz="2800" b="0">
                <a:solidFill>
                  <a:schemeClr val="hlink"/>
                </a:solidFill>
                <a:latin typeface="华文中宋" panose="02010600040101010101" pitchFamily="2" charset="-122"/>
                <a:ea typeface="华文中宋" panose="02010600040101010101" pitchFamily="2" charset="-122"/>
              </a:rPr>
              <a:t>		</a:t>
            </a:r>
            <a:r>
              <a:rPr lang="en-US" altLang="zh-CN" sz="2800" b="0">
                <a:solidFill>
                  <a:schemeClr val="hlink"/>
                </a:solidFill>
                <a:latin typeface="华文中宋" panose="02010600040101010101" pitchFamily="2" charset="-122"/>
                <a:ea typeface="华文中宋" panose="02010600040101010101" pitchFamily="2" charset="-122"/>
              </a:rPr>
              <a:t>0    </a:t>
            </a:r>
            <a:r>
              <a:rPr lang="zh-CN" altLang="en-US" sz="2800" b="0">
                <a:solidFill>
                  <a:schemeClr val="hlink"/>
                </a:solidFill>
                <a:latin typeface="华文中宋" panose="02010600040101010101" pitchFamily="2" charset="-122"/>
                <a:ea typeface="华文中宋" panose="02010600040101010101" pitchFamily="2" charset="-122"/>
              </a:rPr>
              <a:t>普通文件　　</a:t>
            </a:r>
            <a:r>
              <a:rPr lang="en-US" altLang="zh-CN" sz="2800" b="0">
                <a:solidFill>
                  <a:schemeClr val="hlink"/>
                </a:solidFill>
                <a:latin typeface="华文中宋" panose="02010600040101010101" pitchFamily="2" charset="-122"/>
                <a:ea typeface="华文中宋" panose="02010600040101010101" pitchFamily="2" charset="-122"/>
              </a:rPr>
              <a:t>1    </a:t>
            </a:r>
            <a:r>
              <a:rPr lang="zh-CN" altLang="en-US" sz="2800" b="0">
                <a:solidFill>
                  <a:schemeClr val="hlink"/>
                </a:solidFill>
                <a:latin typeface="华文中宋" panose="02010600040101010101" pitchFamily="2" charset="-122"/>
                <a:ea typeface="华文中宋" panose="02010600040101010101" pitchFamily="2" charset="-122"/>
              </a:rPr>
              <a:t>只读文件</a:t>
            </a:r>
          </a:p>
          <a:p>
            <a:pPr algn="just" eaLnBrk="1" hangingPunct="1">
              <a:lnSpc>
                <a:spcPct val="90000"/>
              </a:lnSpc>
              <a:spcBef>
                <a:spcPct val="20000"/>
              </a:spcBef>
              <a:buClr>
                <a:srgbClr val="CC0000"/>
              </a:buClr>
              <a:buSzPct val="80000"/>
              <a:buFont typeface="Wingdings" panose="05000000000000000000" pitchFamily="2" charset="2"/>
              <a:buNone/>
            </a:pPr>
            <a:r>
              <a:rPr lang="zh-CN" altLang="en-US" sz="2800" b="0">
                <a:solidFill>
                  <a:schemeClr val="hlink"/>
                </a:solidFill>
                <a:latin typeface="华文中宋" panose="02010600040101010101" pitchFamily="2" charset="-122"/>
                <a:ea typeface="华文中宋" panose="02010600040101010101" pitchFamily="2" charset="-122"/>
              </a:rPr>
              <a:t> 		</a:t>
            </a:r>
            <a:r>
              <a:rPr lang="en-US" altLang="zh-CN" sz="2800" b="0">
                <a:solidFill>
                  <a:schemeClr val="hlink"/>
                </a:solidFill>
                <a:latin typeface="华文中宋" panose="02010600040101010101" pitchFamily="2" charset="-122"/>
                <a:ea typeface="华文中宋" panose="02010600040101010101" pitchFamily="2" charset="-122"/>
              </a:rPr>
              <a:t>2    </a:t>
            </a:r>
            <a:r>
              <a:rPr lang="zh-CN" altLang="en-US" sz="2800" b="0">
                <a:solidFill>
                  <a:schemeClr val="hlink"/>
                </a:solidFill>
                <a:latin typeface="华文中宋" panose="02010600040101010101" pitchFamily="2" charset="-122"/>
                <a:ea typeface="华文中宋" panose="02010600040101010101" pitchFamily="2" charset="-122"/>
              </a:rPr>
              <a:t>隐含文件    </a:t>
            </a:r>
            <a:r>
              <a:rPr lang="en-US" altLang="zh-CN" sz="2800" b="0">
                <a:solidFill>
                  <a:schemeClr val="hlink"/>
                </a:solidFill>
                <a:latin typeface="华文中宋" panose="02010600040101010101" pitchFamily="2" charset="-122"/>
                <a:ea typeface="华文中宋" panose="02010600040101010101" pitchFamily="2" charset="-122"/>
              </a:rPr>
              <a:t>4    </a:t>
            </a:r>
            <a:r>
              <a:rPr lang="zh-CN" altLang="en-US" sz="2800" b="0">
                <a:solidFill>
                  <a:schemeClr val="hlink"/>
                </a:solidFill>
                <a:latin typeface="华文中宋" panose="02010600040101010101" pitchFamily="2" charset="-122"/>
                <a:ea typeface="华文中宋" panose="02010600040101010101" pitchFamily="2" charset="-122"/>
              </a:rPr>
              <a:t>系统文件	</a:t>
            </a:r>
          </a:p>
        </p:txBody>
      </p:sp>
      <p:sp>
        <p:nvSpPr>
          <p:cNvPr id="353284" name="Rectangle 4">
            <a:extLst>
              <a:ext uri="{FF2B5EF4-FFF2-40B4-BE49-F238E27FC236}">
                <a16:creationId xmlns:a16="http://schemas.microsoft.com/office/drawing/2014/main" id="{A9C363B5-F97B-4BD2-84A8-A650DB7857C4}"/>
              </a:ext>
            </a:extLst>
          </p:cNvPr>
          <p:cNvSpPr>
            <a:spLocks noChangeArrowheads="1"/>
          </p:cNvSpPr>
          <p:nvPr/>
        </p:nvSpPr>
        <p:spPr bwMode="auto">
          <a:xfrm>
            <a:off x="2106613" y="45085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just" eaLnBrk="1" hangingPunct="1">
              <a:lnSpc>
                <a:spcPct val="90000"/>
              </a:lnSpc>
              <a:spcBef>
                <a:spcPct val="20000"/>
              </a:spcBef>
              <a:buClr>
                <a:schemeClr val="hlink"/>
              </a:buClr>
              <a:buSzPct val="50000"/>
              <a:buFont typeface="Monotype Sorts" pitchFamily="2" charset="2"/>
              <a:buChar char="n"/>
            </a:pPr>
            <a:endParaRPr lang="zh-CN" altLang="zh-CN" sz="2400" b="0">
              <a:solidFill>
                <a:schemeClr val="accent2"/>
              </a:solidFill>
              <a:latin typeface="华文中宋" panose="02010600040101010101" pitchFamily="2" charset="-122"/>
              <a:ea typeface="华文中宋" panose="02010600040101010101" pitchFamily="2" charset="-122"/>
            </a:endParaRPr>
          </a:p>
        </p:txBody>
      </p:sp>
      <p:sp>
        <p:nvSpPr>
          <p:cNvPr id="353285" name="Rectangle 5">
            <a:extLst>
              <a:ext uri="{FF2B5EF4-FFF2-40B4-BE49-F238E27FC236}">
                <a16:creationId xmlns:a16="http://schemas.microsoft.com/office/drawing/2014/main" id="{8992BE1D-B770-4738-99D8-32D7FAE8D336}"/>
              </a:ext>
            </a:extLst>
          </p:cNvPr>
          <p:cNvSpPr>
            <a:spLocks noChangeArrowheads="1"/>
          </p:cNvSpPr>
          <p:nvPr/>
        </p:nvSpPr>
        <p:spPr bwMode="auto">
          <a:xfrm>
            <a:off x="806501" y="4186292"/>
            <a:ext cx="10450262" cy="1582738"/>
          </a:xfrm>
          <a:prstGeom prst="rect">
            <a:avLst/>
          </a:prstGeom>
          <a:solidFill>
            <a:srgbClr val="FFFFFF"/>
          </a:solidFill>
          <a:ln w="9525" algn="ctr">
            <a:solidFill>
              <a:srgbClr val="000000"/>
            </a:solidFill>
            <a:miter lim="800000"/>
            <a:headEnd/>
            <a:tailEnd/>
          </a:ln>
        </p:spPr>
        <p:txBody>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buClr>
                <a:srgbClr val="CC0000"/>
              </a:buClr>
              <a:buSzPct val="80000"/>
              <a:buFont typeface="Wingdings" panose="05000000000000000000" pitchFamily="2" charset="2"/>
              <a:buChar char="p"/>
            </a:pPr>
            <a:r>
              <a:rPr lang="en-US" altLang="zh-CN" sz="2800" b="0" dirty="0">
                <a:solidFill>
                  <a:schemeClr val="hlink"/>
                </a:solidFill>
                <a:latin typeface="华文中宋" panose="02010600040101010101" pitchFamily="2" charset="-122"/>
                <a:ea typeface="华文中宋" panose="02010600040101010101" pitchFamily="2" charset="-122"/>
              </a:rPr>
              <a:t>mode</a:t>
            </a:r>
            <a:r>
              <a:rPr lang="zh-CN" altLang="en-US" sz="2800" b="0" dirty="0">
                <a:solidFill>
                  <a:schemeClr val="hlink"/>
                </a:solidFill>
                <a:latin typeface="华文中宋" panose="02010600040101010101" pitchFamily="2" charset="-122"/>
                <a:ea typeface="华文中宋" panose="02010600040101010101" pitchFamily="2" charset="-122"/>
              </a:rPr>
              <a:t>的符号常量可以“</a:t>
            </a:r>
            <a:r>
              <a:rPr lang="en-US" altLang="zh-CN" sz="2800" b="0" dirty="0">
                <a:solidFill>
                  <a:schemeClr val="hlink"/>
                </a:solidFill>
                <a:latin typeface="华文中宋" panose="02010600040101010101" pitchFamily="2" charset="-122"/>
                <a:ea typeface="华文中宋" panose="02010600040101010101" pitchFamily="2" charset="-122"/>
              </a:rPr>
              <a:t>|”</a:t>
            </a:r>
            <a:r>
              <a:rPr lang="zh-CN" altLang="en-US" sz="2800" b="0" dirty="0">
                <a:solidFill>
                  <a:schemeClr val="hlink"/>
                </a:solidFill>
                <a:latin typeface="华文中宋" panose="02010600040101010101" pitchFamily="2" charset="-122"/>
                <a:ea typeface="华文中宋" panose="02010600040101010101" pitchFamily="2" charset="-122"/>
              </a:rPr>
              <a:t>组合在一起，</a:t>
            </a:r>
          </a:p>
          <a:p>
            <a:pPr eaLnBrk="1" hangingPunct="1">
              <a:buClr>
                <a:srgbClr val="CC0000"/>
              </a:buClr>
              <a:buSzPct val="80000"/>
              <a:buFont typeface="Wingdings" panose="05000000000000000000" pitchFamily="2" charset="2"/>
              <a:buNone/>
            </a:pPr>
            <a:r>
              <a:rPr lang="zh-CN" altLang="en-US" sz="2800" b="0" dirty="0">
                <a:solidFill>
                  <a:schemeClr val="hlink"/>
                </a:solidFill>
                <a:latin typeface="华文中宋" panose="02010600040101010101" pitchFamily="2" charset="-122"/>
                <a:ea typeface="华文中宋" panose="02010600040101010101" pitchFamily="2" charset="-122"/>
              </a:rPr>
              <a:t>   </a:t>
            </a:r>
            <a:r>
              <a:rPr lang="en-US" altLang="zh-CN" sz="2800" b="0" dirty="0" err="1">
                <a:solidFill>
                  <a:schemeClr val="hlink"/>
                </a:solidFill>
                <a:latin typeface="华文中宋" panose="02010600040101010101" pitchFamily="2" charset="-122"/>
                <a:ea typeface="华文中宋" panose="02010600040101010101" pitchFamily="2" charset="-122"/>
              </a:rPr>
              <a:t>ios</a:t>
            </a:r>
            <a:r>
              <a:rPr lang="en-US" altLang="zh-CN" sz="2800" b="0" dirty="0">
                <a:solidFill>
                  <a:schemeClr val="hlink"/>
                </a:solidFill>
                <a:latin typeface="华文中宋" panose="02010600040101010101" pitchFamily="2" charset="-122"/>
                <a:ea typeface="华文中宋" panose="02010600040101010101" pitchFamily="2" charset="-122"/>
                <a:cs typeface="Courier New" panose="02070309020205020404" pitchFamily="49" charset="0"/>
              </a:rPr>
              <a:t>::</a:t>
            </a:r>
            <a:r>
              <a:rPr lang="en-US" altLang="zh-CN" sz="2800" b="0" dirty="0">
                <a:solidFill>
                  <a:schemeClr val="hlink"/>
                </a:solidFill>
                <a:latin typeface="华文中宋" panose="02010600040101010101" pitchFamily="2" charset="-122"/>
                <a:ea typeface="华文中宋" panose="02010600040101010101" pitchFamily="2" charset="-122"/>
              </a:rPr>
              <a:t>in| </a:t>
            </a:r>
            <a:r>
              <a:rPr lang="en-US" altLang="zh-CN" sz="2800" b="0" dirty="0" err="1">
                <a:solidFill>
                  <a:schemeClr val="hlink"/>
                </a:solidFill>
                <a:latin typeface="华文中宋" panose="02010600040101010101" pitchFamily="2" charset="-122"/>
                <a:ea typeface="华文中宋" panose="02010600040101010101" pitchFamily="2" charset="-122"/>
              </a:rPr>
              <a:t>ios</a:t>
            </a:r>
            <a:r>
              <a:rPr lang="en-US" altLang="zh-CN" sz="2800" b="0" dirty="0">
                <a:solidFill>
                  <a:schemeClr val="hlink"/>
                </a:solidFill>
                <a:latin typeface="华文中宋" panose="02010600040101010101" pitchFamily="2" charset="-122"/>
                <a:ea typeface="华文中宋" panose="02010600040101010101" pitchFamily="2" charset="-122"/>
              </a:rPr>
              <a:t>::in| </a:t>
            </a:r>
            <a:r>
              <a:rPr lang="en-US" altLang="zh-CN" sz="2800" b="0" dirty="0" err="1">
                <a:solidFill>
                  <a:schemeClr val="hlink"/>
                </a:solidFill>
                <a:latin typeface="华文中宋" panose="02010600040101010101" pitchFamily="2" charset="-122"/>
                <a:ea typeface="华文中宋" panose="02010600040101010101" pitchFamily="2" charset="-122"/>
              </a:rPr>
              <a:t>ios</a:t>
            </a:r>
            <a:r>
              <a:rPr lang="en-US" altLang="zh-CN" sz="2800" b="0" dirty="0">
                <a:solidFill>
                  <a:schemeClr val="hlink"/>
                </a:solidFill>
                <a:latin typeface="华文中宋" panose="02010600040101010101" pitchFamily="2" charset="-122"/>
                <a:ea typeface="华文中宋" panose="02010600040101010101" pitchFamily="2" charset="-122"/>
              </a:rPr>
              <a:t>::binary</a:t>
            </a:r>
            <a:r>
              <a:rPr lang="zh-CN" altLang="en-US" sz="2800" b="0" dirty="0">
                <a:solidFill>
                  <a:schemeClr val="hlink"/>
                </a:solidFill>
                <a:latin typeface="华文中宋" panose="02010600040101010101" pitchFamily="2" charset="-122"/>
                <a:ea typeface="华文中宋" panose="02010600040101010101" pitchFamily="2" charset="-122"/>
              </a:rPr>
              <a:t>	</a:t>
            </a:r>
            <a:endParaRPr lang="en-US" altLang="zh-CN" sz="2800" b="0" dirty="0">
              <a:solidFill>
                <a:schemeClr val="hlink"/>
              </a:solidFill>
              <a:latin typeface="华文中宋" panose="02010600040101010101" pitchFamily="2" charset="-122"/>
              <a:ea typeface="华文中宋" panose="02010600040101010101" pitchFamily="2" charset="-122"/>
            </a:endParaRPr>
          </a:p>
        </p:txBody>
      </p:sp>
      <p:sp>
        <p:nvSpPr>
          <p:cNvPr id="7" name="Rectangle 2">
            <a:extLst>
              <a:ext uri="{FF2B5EF4-FFF2-40B4-BE49-F238E27FC236}">
                <a16:creationId xmlns:a16="http://schemas.microsoft.com/office/drawing/2014/main" id="{56F77E5A-B220-4971-BFE9-69A5714A35C4}"/>
              </a:ext>
            </a:extLst>
          </p:cNvPr>
          <p:cNvSpPr>
            <a:spLocks noGrp="1" noChangeArrowheads="1"/>
          </p:cNvSpPr>
          <p:nvPr>
            <p:ph type="title"/>
          </p:nvPr>
        </p:nvSpPr>
        <p:spPr bwMode="auto">
          <a:xfrm>
            <a:off x="1847528" y="211635"/>
            <a:ext cx="8229600" cy="769441"/>
          </a:xfrm>
          <a:solidFill>
            <a:srgbClr val="FFFFFF"/>
          </a:solidFill>
          <a:ln w="9525">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dirty="0">
                <a:solidFill>
                  <a:srgbClr val="33CC33"/>
                </a:solidFill>
                <a:latin typeface="华文中宋" panose="02010600040101010101" pitchFamily="2" charset="-122"/>
                <a:ea typeface="华文中宋" panose="02010600040101010101" pitchFamily="2" charset="-122"/>
              </a:rPr>
              <a:t>相关参数说明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3282">
                                            <p:bg/>
                                          </p:spTgt>
                                        </p:tgtEl>
                                        <p:attrNameLst>
                                          <p:attrName>style.visibility</p:attrName>
                                        </p:attrNameLst>
                                      </p:cBhvr>
                                      <p:to>
                                        <p:strVal val="visible"/>
                                      </p:to>
                                    </p:set>
                                    <p:anim calcmode="lin" valueType="num">
                                      <p:cBhvr additive="base">
                                        <p:cTn id="7" dur="500" fill="hold"/>
                                        <p:tgtEl>
                                          <p:spTgt spid="35328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2">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3282">
                                            <p:txEl>
                                              <p:pRg st="0" end="0"/>
                                            </p:txEl>
                                          </p:spTgt>
                                        </p:tgtEl>
                                        <p:attrNameLst>
                                          <p:attrName>style.visibility</p:attrName>
                                        </p:attrNameLst>
                                      </p:cBhvr>
                                      <p:to>
                                        <p:strVal val="visible"/>
                                      </p:to>
                                    </p:set>
                                    <p:anim calcmode="lin" valueType="num">
                                      <p:cBhvr additive="base">
                                        <p:cTn id="13" dur="500" fill="hold"/>
                                        <p:tgtEl>
                                          <p:spTgt spid="3532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32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3282">
                                            <p:txEl>
                                              <p:pRg st="1" end="1"/>
                                            </p:txEl>
                                          </p:spTgt>
                                        </p:tgtEl>
                                        <p:attrNameLst>
                                          <p:attrName>style.visibility</p:attrName>
                                        </p:attrNameLst>
                                      </p:cBhvr>
                                      <p:to>
                                        <p:strVal val="visible"/>
                                      </p:to>
                                    </p:set>
                                    <p:anim calcmode="lin" valueType="num">
                                      <p:cBhvr additive="base">
                                        <p:cTn id="19" dur="500" fill="hold"/>
                                        <p:tgtEl>
                                          <p:spTgt spid="35328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32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353283"/>
                                        </p:tgtEl>
                                        <p:attrNameLst>
                                          <p:attrName>style.visibility</p:attrName>
                                        </p:attrNameLst>
                                      </p:cBhvr>
                                      <p:to>
                                        <p:strVal val="visible"/>
                                      </p:to>
                                    </p:set>
                                    <p:anim calcmode="lin" valueType="num">
                                      <p:cBhvr>
                                        <p:cTn id="25" dur="1000" fill="hold"/>
                                        <p:tgtEl>
                                          <p:spTgt spid="353283"/>
                                        </p:tgtEl>
                                        <p:attrNameLst>
                                          <p:attrName>ppt_w</p:attrName>
                                        </p:attrNameLst>
                                      </p:cBhvr>
                                      <p:tavLst>
                                        <p:tav tm="0">
                                          <p:val>
                                            <p:fltVal val="0"/>
                                          </p:val>
                                        </p:tav>
                                        <p:tav tm="100000">
                                          <p:val>
                                            <p:strVal val="#ppt_w"/>
                                          </p:val>
                                        </p:tav>
                                      </p:tavLst>
                                    </p:anim>
                                    <p:anim calcmode="lin" valueType="num">
                                      <p:cBhvr>
                                        <p:cTn id="26" dur="1000" fill="hold"/>
                                        <p:tgtEl>
                                          <p:spTgt spid="353283"/>
                                        </p:tgtEl>
                                        <p:attrNameLst>
                                          <p:attrName>ppt_h</p:attrName>
                                        </p:attrNameLst>
                                      </p:cBhvr>
                                      <p:tavLst>
                                        <p:tav tm="0">
                                          <p:val>
                                            <p:fltVal val="0"/>
                                          </p:val>
                                        </p:tav>
                                        <p:tav tm="100000">
                                          <p:val>
                                            <p:strVal val="#ppt_h"/>
                                          </p:val>
                                        </p:tav>
                                      </p:tavLst>
                                    </p:anim>
                                    <p:anim calcmode="lin" valueType="num">
                                      <p:cBhvr>
                                        <p:cTn id="27" dur="1000" fill="hold"/>
                                        <p:tgtEl>
                                          <p:spTgt spid="35328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532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nodePh="1">
                                  <p:stCondLst>
                                    <p:cond delay="0"/>
                                  </p:stCondLst>
                                  <p:endCondLst>
                                    <p:cond evt="begin" delay="0">
                                      <p:tn val="31"/>
                                    </p:cond>
                                  </p:endCondLst>
                                  <p:iterate type="lt">
                                    <p:tmPct val="50000"/>
                                  </p:iterate>
                                  <p:childTnLst>
                                    <p:set>
                                      <p:cBhvr>
                                        <p:cTn id="32" dur="1" fill="hold">
                                          <p:stCondLst>
                                            <p:cond delay="0"/>
                                          </p:stCondLst>
                                        </p:cTn>
                                        <p:tgtEl>
                                          <p:spTgt spid="353284"/>
                                        </p:tgtEl>
                                        <p:attrNameLst>
                                          <p:attrName>style.visibility</p:attrName>
                                        </p:attrNameLst>
                                      </p:cBhvr>
                                      <p:to>
                                        <p:strVal val="visible"/>
                                      </p:to>
                                    </p:set>
                                    <p:anim calcmode="discrete" valueType="clr">
                                      <p:cBhvr override="childStyle">
                                        <p:cTn id="33" dur="80"/>
                                        <p:tgtEl>
                                          <p:spTgt spid="353284"/>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53284"/>
                                        </p:tgtEl>
                                        <p:attrNameLst>
                                          <p:attrName>fillcolor</p:attrName>
                                        </p:attrNameLst>
                                      </p:cBhvr>
                                      <p:tavLst>
                                        <p:tav tm="0">
                                          <p:val>
                                            <p:clrVal>
                                              <a:schemeClr val="accent2"/>
                                            </p:clrVal>
                                          </p:val>
                                        </p:tav>
                                        <p:tav tm="50000">
                                          <p:val>
                                            <p:clrVal>
                                              <a:schemeClr val="hlink"/>
                                            </p:clrVal>
                                          </p:val>
                                        </p:tav>
                                      </p:tavLst>
                                    </p:anim>
                                    <p:set>
                                      <p:cBhvr>
                                        <p:cTn id="35" dur="80"/>
                                        <p:tgtEl>
                                          <p:spTgt spid="353284"/>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353285"/>
                                        </p:tgtEl>
                                        <p:attrNameLst>
                                          <p:attrName>style.visibility</p:attrName>
                                        </p:attrNameLst>
                                      </p:cBhvr>
                                      <p:to>
                                        <p:strVal val="visible"/>
                                      </p:to>
                                    </p:set>
                                    <p:anim calcmode="lin" valueType="num">
                                      <p:cBhvr>
                                        <p:cTn id="40" dur="1000" fill="hold"/>
                                        <p:tgtEl>
                                          <p:spTgt spid="353285"/>
                                        </p:tgtEl>
                                        <p:attrNameLst>
                                          <p:attrName>ppt_w</p:attrName>
                                        </p:attrNameLst>
                                      </p:cBhvr>
                                      <p:tavLst>
                                        <p:tav tm="0">
                                          <p:val>
                                            <p:fltVal val="0"/>
                                          </p:val>
                                        </p:tav>
                                        <p:tav tm="100000">
                                          <p:val>
                                            <p:strVal val="#ppt_w"/>
                                          </p:val>
                                        </p:tav>
                                      </p:tavLst>
                                    </p:anim>
                                    <p:anim calcmode="lin" valueType="num">
                                      <p:cBhvr>
                                        <p:cTn id="41" dur="1000" fill="hold"/>
                                        <p:tgtEl>
                                          <p:spTgt spid="353285"/>
                                        </p:tgtEl>
                                        <p:attrNameLst>
                                          <p:attrName>ppt_h</p:attrName>
                                        </p:attrNameLst>
                                      </p:cBhvr>
                                      <p:tavLst>
                                        <p:tav tm="0">
                                          <p:val>
                                            <p:fltVal val="0"/>
                                          </p:val>
                                        </p:tav>
                                        <p:tav tm="100000">
                                          <p:val>
                                            <p:strVal val="#ppt_h"/>
                                          </p:val>
                                        </p:tav>
                                      </p:tavLst>
                                    </p:anim>
                                    <p:anim calcmode="lin" valueType="num">
                                      <p:cBhvr>
                                        <p:cTn id="42" dur="1000" fill="hold"/>
                                        <p:tgtEl>
                                          <p:spTgt spid="353285"/>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3532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build="p" animBg="1"/>
      <p:bldP spid="353283" grpId="0" animBg="1"/>
      <p:bldP spid="353284" grpId="0"/>
      <p:bldP spid="3532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32868017-58BA-4392-B9D5-32F89B97708E}"/>
              </a:ext>
            </a:extLst>
          </p:cNvPr>
          <p:cNvSpPr>
            <a:spLocks noGrp="1" noChangeArrowheads="1"/>
          </p:cNvSpPr>
          <p:nvPr>
            <p:ph type="title"/>
          </p:nvPr>
        </p:nvSpPr>
        <p:spPr bwMode="auto">
          <a:xfrm>
            <a:off x="1974796" y="322521"/>
            <a:ext cx="8229600" cy="49282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latin typeface="华文中宋" panose="02010600040101010101" pitchFamily="2" charset="-122"/>
                <a:ea typeface="华文中宋" panose="02010600040101010101" pitchFamily="2" charset="-122"/>
              </a:rPr>
              <a:t>文件的读写方法</a:t>
            </a:r>
          </a:p>
        </p:txBody>
      </p:sp>
      <p:sp>
        <p:nvSpPr>
          <p:cNvPr id="23556" name="Rectangle 3">
            <a:extLst>
              <a:ext uri="{FF2B5EF4-FFF2-40B4-BE49-F238E27FC236}">
                <a16:creationId xmlns:a16="http://schemas.microsoft.com/office/drawing/2014/main" id="{7BABE452-AC88-401B-8329-55D146F3B398}"/>
              </a:ext>
            </a:extLst>
          </p:cNvPr>
          <p:cNvSpPr>
            <a:spLocks noGrp="1" noChangeArrowheads="1"/>
          </p:cNvSpPr>
          <p:nvPr>
            <p:ph idx="1"/>
          </p:nvPr>
        </p:nvSpPr>
        <p:spPr bwMode="auto">
          <a:xfrm>
            <a:off x="853704" y="1268760"/>
            <a:ext cx="10786912" cy="27269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eaLnBrk="1" hangingPunct="1">
              <a:buClr>
                <a:srgbClr val="CC0000"/>
              </a:buClr>
              <a:buSzPct val="80000"/>
              <a:buFont typeface="Wingdings" panose="05000000000000000000" pitchFamily="2" charset="2"/>
              <a:buChar char="p"/>
            </a:pPr>
            <a:r>
              <a:rPr lang="en-US" altLang="zh-CN"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(1)</a:t>
            </a:r>
            <a:r>
              <a:rPr lang="zh-CN" altLang="en-US"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使用流运算符直接读写</a:t>
            </a: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可以直接使用流的“</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&lt;&lt;”</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和 “</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&gt;&gt;”</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，完成文件的字符转换工作。</a:t>
            </a:r>
          </a:p>
          <a:p>
            <a:pPr eaLnBrk="1" hangingPunct="1">
              <a:buClr>
                <a:srgbClr val="CC0000"/>
              </a:buClr>
              <a:buSzPct val="80000"/>
              <a:buFont typeface="Wingdings" panose="05000000000000000000" pitchFamily="2" charset="2"/>
              <a:buChar char="p"/>
            </a:pPr>
            <a:r>
              <a:rPr lang="en-US" altLang="zh-CN"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(2)</a:t>
            </a:r>
            <a:r>
              <a:rPr lang="zh-CN" altLang="en-US" sz="32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使用流成员函数</a:t>
            </a: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输出流成员函数为：</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put</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函数、</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write</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函数</a:t>
            </a:r>
          </a:p>
          <a:p>
            <a:pPr lvl="1" eaLnBrk="1" hangingPunct="1">
              <a:buClr>
                <a:srgbClr val="174523"/>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输入流成员函数有：</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get</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函数、</a:t>
            </a:r>
            <a:r>
              <a:rPr lang="en-US" altLang="zh-CN" sz="2800" dirty="0" err="1">
                <a:solidFill>
                  <a:schemeClr val="hlink"/>
                </a:solidFill>
                <a:latin typeface="华文中宋" panose="02010600040101010101" pitchFamily="2" charset="-122"/>
                <a:ea typeface="华文中宋" panose="02010600040101010101" pitchFamily="2" charset="-122"/>
                <a:cs typeface="Arial" panose="020B0604020202020204" pitchFamily="34" charset="0"/>
              </a:rPr>
              <a:t>getline</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函数、</a:t>
            </a:r>
            <a:r>
              <a:rPr lang="en-US" altLang="zh-CN"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read</a:t>
            </a:r>
            <a:r>
              <a:rPr lang="zh-CN" altLang="en-US" sz="2800" dirty="0">
                <a:solidFill>
                  <a:schemeClr val="hlink"/>
                </a:solidFill>
                <a:latin typeface="华文中宋" panose="02010600040101010101" pitchFamily="2" charset="-122"/>
                <a:ea typeface="华文中宋" panose="02010600040101010101" pitchFamily="2" charset="-122"/>
                <a:cs typeface="Arial" panose="020B0604020202020204" pitchFamily="34" charset="0"/>
              </a:rPr>
              <a:t>函数</a:t>
            </a:r>
          </a:p>
        </p:txBody>
      </p:sp>
      <p:sp>
        <p:nvSpPr>
          <p:cNvPr id="23554" name="灯片编号占位符 3">
            <a:extLst>
              <a:ext uri="{FF2B5EF4-FFF2-40B4-BE49-F238E27FC236}">
                <a16:creationId xmlns:a16="http://schemas.microsoft.com/office/drawing/2014/main" id="{216179D0-CC8E-4254-BC4D-2CCCCD4101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F822688A-C584-4BB1-A744-772D81C77459}" type="slidenum">
              <a:rPr lang="en-US" altLang="zh-CN" sz="1800">
                <a:solidFill>
                  <a:srgbClr val="FF3300"/>
                </a:solidFill>
                <a:latin typeface="Times New Roman" panose="02020603050405020304" pitchFamily="18" charset="0"/>
              </a:rPr>
              <a:pPr eaLnBrk="1" hangingPunct="1"/>
              <a:t>23</a:t>
            </a:fld>
            <a:endParaRPr lang="en-US" altLang="zh-CN" sz="1800">
              <a:solidFill>
                <a:srgbClr val="FF3300"/>
              </a:solidFill>
              <a:latin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5">
            <a:extLst>
              <a:ext uri="{FF2B5EF4-FFF2-40B4-BE49-F238E27FC236}">
                <a16:creationId xmlns:a16="http://schemas.microsoft.com/office/drawing/2014/main" id="{26DA506F-6FEB-4171-9026-70C8654A73A1}"/>
              </a:ext>
            </a:extLst>
          </p:cNvPr>
          <p:cNvSpPr>
            <a:spLocks noGrp="1" noChangeArrowheads="1"/>
          </p:cNvSpPr>
          <p:nvPr>
            <p:ph type="title"/>
          </p:nvPr>
        </p:nvSpPr>
        <p:spPr bwMode="auto">
          <a:xfrm>
            <a:off x="2001837" y="175751"/>
            <a:ext cx="7542213" cy="49135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ea typeface="华文中宋" panose="02010600040101010101" pitchFamily="2" charset="-122"/>
              </a:rPr>
              <a:t>文本文件的读写操作</a:t>
            </a:r>
          </a:p>
        </p:txBody>
      </p:sp>
      <p:sp>
        <p:nvSpPr>
          <p:cNvPr id="24578" name="灯片编号占位符 3">
            <a:extLst>
              <a:ext uri="{FF2B5EF4-FFF2-40B4-BE49-F238E27FC236}">
                <a16:creationId xmlns:a16="http://schemas.microsoft.com/office/drawing/2014/main" id="{19BE8E5E-0686-4100-91D2-13C631EBB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D14C0561-6E2D-4621-9526-3B8C605F8B18}" type="slidenum">
              <a:rPr lang="en-US" altLang="zh-CN" sz="1800">
                <a:solidFill>
                  <a:srgbClr val="FF3300"/>
                </a:solidFill>
                <a:latin typeface="Times New Roman" panose="02020603050405020304" pitchFamily="18" charset="0"/>
              </a:rPr>
              <a:pPr eaLnBrk="1" hangingPunct="1"/>
              <a:t>24</a:t>
            </a:fld>
            <a:endParaRPr lang="en-US" altLang="zh-CN" sz="1800">
              <a:solidFill>
                <a:srgbClr val="FF3300"/>
              </a:solidFill>
              <a:latin typeface="Times New Roman" panose="02020603050405020304" pitchFamily="18" charset="0"/>
            </a:endParaRPr>
          </a:p>
        </p:txBody>
      </p:sp>
      <p:sp>
        <p:nvSpPr>
          <p:cNvPr id="355331" name="Text Box 3">
            <a:extLst>
              <a:ext uri="{FF2B5EF4-FFF2-40B4-BE49-F238E27FC236}">
                <a16:creationId xmlns:a16="http://schemas.microsoft.com/office/drawing/2014/main" id="{97EDA76A-8D25-4146-8A95-23780D7572C7}"/>
              </a:ext>
            </a:extLst>
          </p:cNvPr>
          <p:cNvSpPr txBox="1">
            <a:spLocks noChangeArrowheads="1"/>
          </p:cNvSpPr>
          <p:nvPr/>
        </p:nvSpPr>
        <p:spPr bwMode="auto">
          <a:xfrm>
            <a:off x="301656" y="1154832"/>
            <a:ext cx="11194943" cy="5242186"/>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90000"/>
              </a:lnSpc>
              <a:buClr>
                <a:schemeClr val="hlink"/>
              </a:buClr>
              <a:buSzPct val="80000"/>
              <a:buFont typeface="Wingdings" panose="05000000000000000000" pitchFamily="2" charset="2"/>
              <a:buChar char="p"/>
            </a:pPr>
            <a:r>
              <a:rPr lang="en-US" altLang="zh-CN" sz="3200" dirty="0">
                <a:solidFill>
                  <a:srgbClr val="CC0000"/>
                </a:solidFill>
              </a:rPr>
              <a:t>[</a:t>
            </a:r>
            <a:r>
              <a:rPr lang="zh-CN" altLang="en-US" sz="3200" dirty="0">
                <a:solidFill>
                  <a:srgbClr val="CC0000"/>
                </a:solidFill>
              </a:rPr>
              <a:t>例</a:t>
            </a:r>
            <a:r>
              <a:rPr lang="en-US" altLang="zh-CN" sz="3200" dirty="0">
                <a:solidFill>
                  <a:srgbClr val="CC0000"/>
                </a:solidFill>
              </a:rPr>
              <a:t>9-18]</a:t>
            </a:r>
            <a:r>
              <a:rPr lang="zh-CN" altLang="en-US" sz="3200" dirty="0">
                <a:solidFill>
                  <a:srgbClr val="CC0000"/>
                </a:solidFill>
              </a:rPr>
              <a:t>：使用流的</a:t>
            </a:r>
            <a:r>
              <a:rPr lang="zh-CN" altLang="en-US" sz="3200" dirty="0">
                <a:solidFill>
                  <a:srgbClr val="CC0000"/>
                </a:solidFill>
                <a:latin typeface="Times New Roman" panose="02020603050405020304" pitchFamily="18" charset="0"/>
              </a:rPr>
              <a:t>“</a:t>
            </a:r>
            <a:r>
              <a:rPr lang="en-US" altLang="zh-CN" sz="3200" dirty="0">
                <a:solidFill>
                  <a:srgbClr val="CC0000"/>
                </a:solidFill>
              </a:rPr>
              <a:t>&lt;&lt;</a:t>
            </a:r>
            <a:r>
              <a:rPr lang="en-US" altLang="zh-CN" sz="3200" dirty="0">
                <a:solidFill>
                  <a:srgbClr val="CC0000"/>
                </a:solidFill>
                <a:latin typeface="Times New Roman" panose="02020603050405020304" pitchFamily="18" charset="0"/>
              </a:rPr>
              <a:t>”</a:t>
            </a:r>
            <a:r>
              <a:rPr lang="zh-CN" altLang="en-US" sz="3200" dirty="0">
                <a:solidFill>
                  <a:srgbClr val="CC0000"/>
                </a:solidFill>
              </a:rPr>
              <a:t>和 </a:t>
            </a:r>
            <a:r>
              <a:rPr lang="zh-CN" altLang="en-US" sz="3200" dirty="0">
                <a:solidFill>
                  <a:srgbClr val="CC0000"/>
                </a:solidFill>
                <a:latin typeface="Times New Roman" panose="02020603050405020304" pitchFamily="18" charset="0"/>
              </a:rPr>
              <a:t>“</a:t>
            </a:r>
            <a:r>
              <a:rPr lang="en-US" altLang="zh-CN" sz="3200" dirty="0">
                <a:solidFill>
                  <a:srgbClr val="CC0000"/>
                </a:solidFill>
              </a:rPr>
              <a:t>&gt;&gt;</a:t>
            </a:r>
            <a:r>
              <a:rPr lang="en-US" altLang="zh-CN" sz="3200" dirty="0">
                <a:solidFill>
                  <a:srgbClr val="CC0000"/>
                </a:solidFill>
                <a:latin typeface="Times New Roman" panose="02020603050405020304" pitchFamily="18" charset="0"/>
              </a:rPr>
              <a:t>”</a:t>
            </a:r>
            <a:r>
              <a:rPr lang="en-US" altLang="zh-CN" sz="3200" dirty="0">
                <a:solidFill>
                  <a:srgbClr val="CC0000"/>
                </a:solidFill>
              </a:rPr>
              <a:t> </a:t>
            </a:r>
            <a:r>
              <a:rPr lang="zh-CN" altLang="en-US" sz="3200" dirty="0">
                <a:solidFill>
                  <a:srgbClr val="CC0000"/>
                </a:solidFill>
              </a:rPr>
              <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#include &lt;</a:t>
            </a:r>
            <a:r>
              <a:rPr lang="en-US" altLang="zh-CN" sz="2800" b="0" dirty="0" err="1">
                <a:solidFill>
                  <a:schemeClr val="hlink"/>
                </a:solidFill>
                <a:latin typeface="Times New Roman" panose="02020603050405020304" pitchFamily="18" charset="0"/>
                <a:ea typeface="楷体_GB2312" pitchFamily="49" charset="-122"/>
              </a:rPr>
              <a:t>fstream.h</a:t>
            </a:r>
            <a:r>
              <a:rPr lang="en-US" altLang="zh-CN" sz="2800" b="0" dirty="0">
                <a:solidFill>
                  <a:schemeClr val="hlink"/>
                </a:solidFill>
                <a:latin typeface="Times New Roman" panose="02020603050405020304" pitchFamily="18" charset="0"/>
                <a:ea typeface="楷体_GB2312" pitchFamily="49" charset="-122"/>
              </a:rPr>
              <a:t>&gt;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#include &lt;</a:t>
            </a:r>
            <a:r>
              <a:rPr lang="en-US" altLang="zh-CN" sz="2800" b="0" dirty="0" err="1">
                <a:solidFill>
                  <a:schemeClr val="hlink"/>
                </a:solidFill>
                <a:latin typeface="Times New Roman" panose="02020603050405020304" pitchFamily="18" charset="0"/>
                <a:ea typeface="楷体_GB2312" pitchFamily="49" charset="-122"/>
              </a:rPr>
              <a:t>iostream.h</a:t>
            </a:r>
            <a:r>
              <a:rPr lang="en-US" altLang="zh-CN" sz="2800" b="0" dirty="0">
                <a:solidFill>
                  <a:schemeClr val="hlink"/>
                </a:solidFill>
                <a:latin typeface="Times New Roman" panose="02020603050405020304" pitchFamily="18" charset="0"/>
                <a:ea typeface="楷体_GB2312" pitchFamily="49" charset="-122"/>
              </a:rPr>
              <a:t>&gt;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void main()</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ofstream</a:t>
            </a: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ostrm</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ostrm.open</a:t>
            </a:r>
            <a:r>
              <a:rPr lang="en-US" altLang="zh-CN" sz="2800" b="0" dirty="0">
                <a:solidFill>
                  <a:schemeClr val="hlink"/>
                </a:solidFill>
                <a:latin typeface="Times New Roman" panose="02020603050405020304" pitchFamily="18" charset="0"/>
                <a:ea typeface="楷体_GB2312" pitchFamily="49" charset="-122"/>
              </a:rPr>
              <a:t>("C:\\f1.dat");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ostrm</a:t>
            </a:r>
            <a:r>
              <a:rPr lang="en-US" altLang="zh-CN" sz="2800" b="0" dirty="0">
                <a:solidFill>
                  <a:schemeClr val="hlink"/>
                </a:solidFill>
                <a:latin typeface="Times New Roman" panose="02020603050405020304" pitchFamily="18" charset="0"/>
                <a:ea typeface="楷体_GB2312" pitchFamily="49" charset="-122"/>
              </a:rPr>
              <a:t>&lt;&lt;'M'&lt;&lt;</a:t>
            </a:r>
            <a:r>
              <a:rPr lang="en-US" altLang="zh-CN" sz="2800" b="0" dirty="0" err="1">
                <a:solidFill>
                  <a:schemeClr val="hlink"/>
                </a:solidFill>
                <a:latin typeface="Times New Roman" panose="02020603050405020304" pitchFamily="18" charset="0"/>
                <a:ea typeface="楷体_GB2312" pitchFamily="49" charset="-122"/>
              </a:rPr>
              <a:t>endl</a:t>
            </a: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ostrm</a:t>
            </a:r>
            <a:r>
              <a:rPr lang="en-US" altLang="zh-CN" sz="2800" b="0" dirty="0">
                <a:solidFill>
                  <a:schemeClr val="hlink"/>
                </a:solidFill>
                <a:latin typeface="Times New Roman" panose="02020603050405020304" pitchFamily="18" charset="0"/>
                <a:ea typeface="楷体_GB2312" pitchFamily="49" charset="-122"/>
              </a:rPr>
              <a:t>&lt;&lt;310.85&lt;&lt;</a:t>
            </a:r>
            <a:r>
              <a:rPr lang="en-US" altLang="zh-CN" sz="2800" b="0" dirty="0" err="1">
                <a:solidFill>
                  <a:schemeClr val="hlink"/>
                </a:solidFill>
                <a:latin typeface="Times New Roman" panose="02020603050405020304" pitchFamily="18" charset="0"/>
                <a:ea typeface="楷体_GB2312" pitchFamily="49" charset="-122"/>
              </a:rPr>
              <a:t>endl</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ostrm.close</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ifstream</a:t>
            </a:r>
            <a:r>
              <a:rPr lang="en-US" altLang="zh-CN" sz="2800" b="0" dirty="0">
                <a:solidFill>
                  <a:schemeClr val="hlink"/>
                </a:solidFill>
                <a:latin typeface="Times New Roman" panose="02020603050405020304" pitchFamily="18" charset="0"/>
                <a:ea typeface="楷体_GB2312" pitchFamily="49" charset="-122"/>
              </a:rPr>
              <a:t> istrm("C:\\f1.dat");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char n;    double d;</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istrm&gt;&gt;n&gt;&gt;d;</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cout</a:t>
            </a:r>
            <a:r>
              <a:rPr lang="en-US" altLang="zh-CN" sz="2800" b="0" dirty="0">
                <a:solidFill>
                  <a:schemeClr val="hlink"/>
                </a:solidFill>
                <a:latin typeface="Times New Roman" panose="02020603050405020304" pitchFamily="18" charset="0"/>
                <a:ea typeface="楷体_GB2312" pitchFamily="49" charset="-122"/>
              </a:rPr>
              <a:t>&lt;&lt;n&lt;&lt;", "&lt;&lt;d&lt;&lt;</a:t>
            </a:r>
            <a:r>
              <a:rPr lang="en-US" altLang="zh-CN" sz="2800" b="0" dirty="0" err="1">
                <a:solidFill>
                  <a:schemeClr val="hlink"/>
                </a:solidFill>
                <a:latin typeface="Times New Roman" panose="02020603050405020304" pitchFamily="18" charset="0"/>
                <a:ea typeface="楷体_GB2312" pitchFamily="49" charset="-122"/>
              </a:rPr>
              <a:t>endl</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90000"/>
              </a:lnSpc>
              <a:buClr>
                <a:schemeClr val="bg2"/>
              </a:buClr>
              <a:buFont typeface="Monotype Sorts"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istrm.close</a:t>
            </a:r>
            <a:r>
              <a:rPr lang="en-US" altLang="zh-CN" sz="2800" b="0" dirty="0">
                <a:solidFill>
                  <a:schemeClr val="hlink"/>
                </a:solidFill>
                <a:latin typeface="Times New Roman" panose="02020603050405020304" pitchFamily="18" charset="0"/>
                <a:ea typeface="楷体_GB2312" pitchFamily="49" charset="-122"/>
              </a:rPr>
              <a:t>();}</a:t>
            </a:r>
          </a:p>
        </p:txBody>
      </p:sp>
      <p:sp>
        <p:nvSpPr>
          <p:cNvPr id="355332" name="Text Box 4">
            <a:extLst>
              <a:ext uri="{FF2B5EF4-FFF2-40B4-BE49-F238E27FC236}">
                <a16:creationId xmlns:a16="http://schemas.microsoft.com/office/drawing/2014/main" id="{C66A857C-A624-4AA9-AEF6-5D27427C21C2}"/>
              </a:ext>
            </a:extLst>
          </p:cNvPr>
          <p:cNvSpPr txBox="1">
            <a:spLocks noChangeArrowheads="1"/>
          </p:cNvSpPr>
          <p:nvPr/>
        </p:nvSpPr>
        <p:spPr bwMode="auto">
          <a:xfrm>
            <a:off x="8544272" y="4913809"/>
            <a:ext cx="2608263" cy="1030649"/>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8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输出：</a:t>
            </a:r>
          </a:p>
          <a:p>
            <a:pPr eaLnBrk="1" hangingPunct="1">
              <a:lnSpc>
                <a:spcPct val="4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M,310.85</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5331"/>
                                        </p:tgtEl>
                                        <p:attrNameLst>
                                          <p:attrName>style.visibility</p:attrName>
                                        </p:attrNameLst>
                                      </p:cBhvr>
                                      <p:to>
                                        <p:strVal val="visible"/>
                                      </p:to>
                                    </p:set>
                                    <p:animEffect transition="in" filter="strips(downRight)">
                                      <p:cBhvr>
                                        <p:cTn id="7" dur="500"/>
                                        <p:tgtEl>
                                          <p:spTgt spid="355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5332"/>
                                        </p:tgtEl>
                                        <p:attrNameLst>
                                          <p:attrName>style.visibility</p:attrName>
                                        </p:attrNameLst>
                                      </p:cBhvr>
                                      <p:to>
                                        <p:strVal val="visible"/>
                                      </p:to>
                                    </p:set>
                                    <p:animEffect transition="in" filter="blinds(horizontal)">
                                      <p:cBhvr>
                                        <p:cTn id="12" dur="500"/>
                                        <p:tgtEl>
                                          <p:spTgt spid="35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animBg="1" autoUpdateAnimBg="0"/>
      <p:bldP spid="35533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0FA2BDD-D9D0-4D26-BE77-2C97B1FF20AF}"/>
              </a:ext>
            </a:extLst>
          </p:cNvPr>
          <p:cNvSpPr>
            <a:spLocks noGrp="1" noChangeArrowheads="1"/>
          </p:cNvSpPr>
          <p:nvPr>
            <p:ph type="title"/>
          </p:nvPr>
        </p:nvSpPr>
        <p:spPr bwMode="auto">
          <a:xfrm>
            <a:off x="2063552" y="336812"/>
            <a:ext cx="7542213" cy="50334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rPr>
              <a:t>文本文件的读写操作</a:t>
            </a:r>
          </a:p>
        </p:txBody>
      </p:sp>
      <p:sp>
        <p:nvSpPr>
          <p:cNvPr id="25602" name="灯片编号占位符 3">
            <a:extLst>
              <a:ext uri="{FF2B5EF4-FFF2-40B4-BE49-F238E27FC236}">
                <a16:creationId xmlns:a16="http://schemas.microsoft.com/office/drawing/2014/main" id="{C52B7F09-F7BA-4C10-A7A1-627DA5FD76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AB4897BE-BE9C-4CE7-A103-C02185D0615C}" type="slidenum">
              <a:rPr lang="en-US" altLang="zh-CN" sz="1800">
                <a:solidFill>
                  <a:srgbClr val="FF3300"/>
                </a:solidFill>
                <a:latin typeface="Times New Roman" panose="02020603050405020304" pitchFamily="18" charset="0"/>
              </a:rPr>
              <a:pPr eaLnBrk="1" hangingPunct="1"/>
              <a:t>25</a:t>
            </a:fld>
            <a:endParaRPr lang="en-US" altLang="zh-CN" sz="1800">
              <a:solidFill>
                <a:srgbClr val="FF3300"/>
              </a:solidFill>
              <a:latin typeface="Times New Roman" panose="02020603050405020304" pitchFamily="18" charset="0"/>
            </a:endParaRPr>
          </a:p>
        </p:txBody>
      </p:sp>
      <p:sp>
        <p:nvSpPr>
          <p:cNvPr id="356356" name="Text Box 4">
            <a:extLst>
              <a:ext uri="{FF2B5EF4-FFF2-40B4-BE49-F238E27FC236}">
                <a16:creationId xmlns:a16="http://schemas.microsoft.com/office/drawing/2014/main" id="{C4C8FC95-6323-4F01-8929-1E994E5BA01D}"/>
              </a:ext>
            </a:extLst>
          </p:cNvPr>
          <p:cNvSpPr txBox="1">
            <a:spLocks noChangeArrowheads="1"/>
          </p:cNvSpPr>
          <p:nvPr/>
        </p:nvSpPr>
        <p:spPr bwMode="auto">
          <a:xfrm>
            <a:off x="479376" y="1124744"/>
            <a:ext cx="10931036" cy="5069831"/>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90000"/>
              </a:lnSpc>
              <a:buClr>
                <a:schemeClr val="hlink"/>
              </a:buClr>
              <a:buSzPct val="80000"/>
            </a:pPr>
            <a:r>
              <a:rPr lang="en-US" altLang="zh-CN" sz="3200" dirty="0">
                <a:solidFill>
                  <a:srgbClr val="CC0000"/>
                </a:solidFill>
              </a:rPr>
              <a:t>[</a:t>
            </a:r>
            <a:r>
              <a:rPr lang="zh-CN" altLang="en-US" sz="3200" dirty="0">
                <a:solidFill>
                  <a:srgbClr val="CC0000"/>
                </a:solidFill>
              </a:rPr>
              <a:t>例</a:t>
            </a:r>
            <a:r>
              <a:rPr lang="en-US" altLang="zh-CN" sz="3200" dirty="0">
                <a:solidFill>
                  <a:srgbClr val="CC0000"/>
                </a:solidFill>
              </a:rPr>
              <a:t>9-19]</a:t>
            </a:r>
            <a:r>
              <a:rPr lang="zh-CN" altLang="en-US" sz="3200" dirty="0">
                <a:solidFill>
                  <a:srgbClr val="CC0000"/>
                </a:solidFill>
              </a:rPr>
              <a:t>：文本文件写。</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#include &lt;</a:t>
            </a:r>
            <a:r>
              <a:rPr lang="en-US" altLang="zh-CN" sz="2800" b="0" dirty="0" err="1">
                <a:solidFill>
                  <a:schemeClr val="hlink"/>
                </a:solidFill>
                <a:latin typeface="Times New Roman" panose="02020603050405020304" pitchFamily="18" charset="0"/>
                <a:ea typeface="楷体_GB2312" pitchFamily="49" charset="-122"/>
              </a:rPr>
              <a:t>iostream.h</a:t>
            </a:r>
            <a:r>
              <a:rPr lang="en-US" altLang="zh-CN" sz="2800" b="0" dirty="0">
                <a:solidFill>
                  <a:schemeClr val="hlink"/>
                </a:solidFill>
                <a:latin typeface="Times New Roman" panose="02020603050405020304" pitchFamily="18" charset="0"/>
                <a:ea typeface="楷体_GB2312" pitchFamily="49" charset="-122"/>
              </a:rPr>
              <a:t>&gt;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#include &lt;</a:t>
            </a:r>
            <a:r>
              <a:rPr lang="en-US" altLang="zh-CN" sz="2800" b="0" dirty="0" err="1">
                <a:solidFill>
                  <a:schemeClr val="hlink"/>
                </a:solidFill>
                <a:latin typeface="Times New Roman" panose="02020603050405020304" pitchFamily="18" charset="0"/>
                <a:ea typeface="楷体_GB2312" pitchFamily="49" charset="-122"/>
              </a:rPr>
              <a:t>fstream.h</a:t>
            </a:r>
            <a:r>
              <a:rPr lang="en-US" altLang="zh-CN" sz="2800" b="0" dirty="0">
                <a:solidFill>
                  <a:schemeClr val="hlink"/>
                </a:solidFill>
                <a:latin typeface="Times New Roman" panose="02020603050405020304" pitchFamily="18" charset="0"/>
                <a:ea typeface="楷体_GB2312" pitchFamily="49" charset="-122"/>
              </a:rPr>
              <a:t>&gt;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#include &lt;</a:t>
            </a:r>
            <a:r>
              <a:rPr lang="en-US" altLang="zh-CN" sz="2800" b="0" dirty="0" err="1">
                <a:solidFill>
                  <a:schemeClr val="hlink"/>
                </a:solidFill>
                <a:latin typeface="Times New Roman" panose="02020603050405020304" pitchFamily="18" charset="0"/>
                <a:ea typeface="楷体_GB2312" pitchFamily="49" charset="-122"/>
              </a:rPr>
              <a:t>stdlib.h</a:t>
            </a:r>
            <a:r>
              <a:rPr lang="en-US" altLang="zh-CN" sz="2800" b="0" dirty="0">
                <a:solidFill>
                  <a:schemeClr val="hlink"/>
                </a:solidFill>
                <a:latin typeface="Times New Roman" panose="02020603050405020304" pitchFamily="18" charset="0"/>
                <a:ea typeface="楷体_GB2312" pitchFamily="49" charset="-122"/>
              </a:rPr>
              <a:t>&gt;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void main()</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fstream</a:t>
            </a: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outfile</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outfile.open</a:t>
            </a:r>
            <a:r>
              <a:rPr lang="en-US" altLang="zh-CN" sz="2800" b="0" dirty="0">
                <a:solidFill>
                  <a:schemeClr val="hlink"/>
                </a:solidFill>
                <a:latin typeface="Times New Roman" panose="02020603050405020304" pitchFamily="18" charset="0"/>
                <a:ea typeface="楷体_GB2312" pitchFamily="49" charset="-122"/>
              </a:rPr>
              <a:t>("f2.dat",ios::out);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if(!</a:t>
            </a:r>
            <a:r>
              <a:rPr lang="en-US" altLang="zh-CN" sz="2800" b="0" dirty="0" err="1">
                <a:solidFill>
                  <a:schemeClr val="hlink"/>
                </a:solidFill>
                <a:latin typeface="Times New Roman" panose="02020603050405020304" pitchFamily="18" charset="0"/>
                <a:ea typeface="楷体_GB2312" pitchFamily="49" charset="-122"/>
              </a:rPr>
              <a:t>outfile</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  </a:t>
            </a:r>
            <a:r>
              <a:rPr lang="en-US" altLang="zh-CN" sz="2800" b="0" dirty="0" err="1">
                <a:solidFill>
                  <a:schemeClr val="hlink"/>
                </a:solidFill>
                <a:latin typeface="Times New Roman" panose="02020603050405020304" pitchFamily="18" charset="0"/>
                <a:ea typeface="楷体_GB2312" pitchFamily="49" charset="-122"/>
              </a:rPr>
              <a:t>cout</a:t>
            </a:r>
            <a:r>
              <a:rPr lang="en-US" altLang="zh-CN" sz="2800" b="0" dirty="0">
                <a:solidFill>
                  <a:schemeClr val="hlink"/>
                </a:solidFill>
                <a:latin typeface="Times New Roman" panose="02020603050405020304" pitchFamily="18" charset="0"/>
                <a:ea typeface="楷体_GB2312" pitchFamily="49" charset="-122"/>
              </a:rPr>
              <a:t>&lt;&lt;"f2.dat can't open. "&lt;&lt;</a:t>
            </a:r>
            <a:r>
              <a:rPr lang="en-US" altLang="zh-CN" sz="2800" b="0" dirty="0" err="1">
                <a:solidFill>
                  <a:schemeClr val="hlink"/>
                </a:solidFill>
                <a:latin typeface="Times New Roman" panose="02020603050405020304" pitchFamily="18" charset="0"/>
                <a:ea typeface="楷体_GB2312" pitchFamily="49" charset="-122"/>
              </a:rPr>
              <a:t>endl</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abort();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outfile</a:t>
            </a:r>
            <a:r>
              <a:rPr lang="en-US" altLang="zh-CN" sz="2800" b="0" dirty="0">
                <a:solidFill>
                  <a:schemeClr val="hlink"/>
                </a:solidFill>
                <a:latin typeface="Times New Roman" panose="02020603050405020304" pitchFamily="18" charset="0"/>
                <a:ea typeface="楷体_GB2312" pitchFamily="49" charset="-122"/>
              </a:rPr>
              <a:t>&lt;&lt;"this is a program. "&lt;&lt;</a:t>
            </a:r>
            <a:r>
              <a:rPr lang="en-US" altLang="zh-CN" sz="2800" b="0" dirty="0" err="1">
                <a:solidFill>
                  <a:schemeClr val="hlink"/>
                </a:solidFill>
                <a:latin typeface="Times New Roman" panose="02020603050405020304" pitchFamily="18" charset="0"/>
                <a:ea typeface="楷体_GB2312" pitchFamily="49" charset="-122"/>
              </a:rPr>
              <a:t>endl</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    </a:t>
            </a:r>
            <a:r>
              <a:rPr lang="en-US" altLang="zh-CN" sz="2800" b="0" dirty="0" err="1">
                <a:solidFill>
                  <a:schemeClr val="hlink"/>
                </a:solidFill>
                <a:latin typeface="Times New Roman" panose="02020603050405020304" pitchFamily="18" charset="0"/>
                <a:ea typeface="楷体_GB2312" pitchFamily="49" charset="-122"/>
              </a:rPr>
              <a:t>outfile.close</a:t>
            </a:r>
            <a:r>
              <a:rPr lang="en-US" altLang="zh-CN" sz="2800" b="0" dirty="0">
                <a:solidFill>
                  <a:schemeClr val="hlink"/>
                </a:solidFill>
                <a:latin typeface="Times New Roman" panose="02020603050405020304" pitchFamily="18" charset="0"/>
                <a:ea typeface="楷体_GB2312" pitchFamily="49" charset="-122"/>
              </a:rPr>
              <a:t>();</a:t>
            </a:r>
          </a:p>
          <a:p>
            <a:pPr lvl="1" eaLnBrk="1" hangingPunct="1">
              <a:lnSpc>
                <a:spcPct val="80000"/>
              </a:lnSpc>
              <a:buClr>
                <a:srgbClr val="CC0000"/>
              </a:buClr>
              <a:buSzPct val="80000"/>
              <a:buFont typeface="Wingdings" panose="05000000000000000000" pitchFamily="2" charset="2"/>
              <a:buNone/>
            </a:pPr>
            <a:r>
              <a:rPr lang="en-US" altLang="zh-CN" sz="2800" b="0" dirty="0">
                <a:solidFill>
                  <a:schemeClr val="hlink"/>
                </a:solidFill>
                <a:latin typeface="Times New Roman" panose="02020603050405020304" pitchFamily="18" charset="0"/>
                <a:ea typeface="楷体_GB2312" pitchFamily="49" charset="-122"/>
              </a:rPr>
              <a:t>}</a:t>
            </a:r>
          </a:p>
        </p:txBody>
      </p:sp>
      <p:sp>
        <p:nvSpPr>
          <p:cNvPr id="356357" name="AutoShape 5">
            <a:extLst>
              <a:ext uri="{FF2B5EF4-FFF2-40B4-BE49-F238E27FC236}">
                <a16:creationId xmlns:a16="http://schemas.microsoft.com/office/drawing/2014/main" id="{4929D85C-1868-4F19-8952-364699F70BB4}"/>
              </a:ext>
            </a:extLst>
          </p:cNvPr>
          <p:cNvSpPr>
            <a:spLocks noChangeArrowheads="1"/>
          </p:cNvSpPr>
          <p:nvPr/>
        </p:nvSpPr>
        <p:spPr bwMode="auto">
          <a:xfrm>
            <a:off x="3791744" y="4437112"/>
            <a:ext cx="1752600" cy="649288"/>
          </a:xfrm>
          <a:prstGeom prst="cloudCallout">
            <a:avLst>
              <a:gd name="adj1" fmla="val -99366"/>
              <a:gd name="adj2" fmla="val -11856"/>
            </a:avLst>
          </a:prstGeom>
          <a:gradFill rotWithShape="0">
            <a:gsLst>
              <a:gs pos="0">
                <a:schemeClr val="accent1"/>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zh-CN" altLang="en-US" sz="2800" b="0" dirty="0">
                <a:solidFill>
                  <a:srgbClr val="B6042A"/>
                </a:solidFill>
                <a:latin typeface="Times New Roman" panose="02020603050405020304" pitchFamily="18" charset="0"/>
                <a:ea typeface="楷体_GB2312" pitchFamily="49" charset="-122"/>
              </a:rPr>
              <a:t>退出程序</a:t>
            </a:r>
            <a:endParaRPr lang="zh-CN" altLang="en-US" sz="3200" dirty="0">
              <a:solidFill>
                <a:schemeClr val="tx1"/>
              </a:solidFill>
              <a:latin typeface="Times New Roman" panose="02020603050405020304" pitchFamily="18" charset="0"/>
              <a:ea typeface="楷体_GB2312" pitchFamily="49" charset="-122"/>
            </a:endParaRPr>
          </a:p>
        </p:txBody>
      </p:sp>
      <p:sp>
        <p:nvSpPr>
          <p:cNvPr id="25606" name="AutoShape 6">
            <a:extLst>
              <a:ext uri="{FF2B5EF4-FFF2-40B4-BE49-F238E27FC236}">
                <a16:creationId xmlns:a16="http://schemas.microsoft.com/office/drawing/2014/main" id="{25C913B7-BD7F-4446-9099-127220024572}"/>
              </a:ext>
            </a:extLst>
          </p:cNvPr>
          <p:cNvSpPr>
            <a:spLocks noChangeArrowheads="1"/>
          </p:cNvSpPr>
          <p:nvPr/>
        </p:nvSpPr>
        <p:spPr bwMode="auto">
          <a:xfrm>
            <a:off x="4511824" y="1772816"/>
            <a:ext cx="3457575" cy="865187"/>
          </a:xfrm>
          <a:prstGeom prst="wedgeRoundRectCallout">
            <a:avLst>
              <a:gd name="adj1" fmla="val -58630"/>
              <a:gd name="adj2" fmla="val 123213"/>
              <a:gd name="adj3" fmla="val 16667"/>
            </a:avLst>
          </a:prstGeom>
          <a:solidFill>
            <a:schemeClr val="accent1"/>
          </a:solidFill>
          <a:ln w="9525">
            <a:solidFill>
              <a:schemeClr val="tx1"/>
            </a:solidFill>
            <a:miter lim="800000"/>
            <a:headEnd/>
            <a:tailEnd/>
          </a:ln>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r>
              <a:rPr lang="zh-CN" altLang="en-US" sz="2400" dirty="0">
                <a:solidFill>
                  <a:schemeClr val="tx1"/>
                </a:solidFill>
                <a:latin typeface="Times New Roman" panose="02020603050405020304" pitchFamily="18" charset="0"/>
              </a:rPr>
              <a:t>要指定具体路径，否则在当前目录！</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strips(downRight)">
                                      <p:cBhvr>
                                        <p:cTn id="7" dur="500"/>
                                        <p:tgtEl>
                                          <p:spTgt spid="356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6357"/>
                                        </p:tgtEl>
                                        <p:attrNameLst>
                                          <p:attrName>style.visibility</p:attrName>
                                        </p:attrNameLst>
                                      </p:cBhvr>
                                      <p:to>
                                        <p:strVal val="visible"/>
                                      </p:to>
                                    </p:set>
                                    <p:animEffect transition="in" filter="blinds(horizontal)">
                                      <p:cBhvr>
                                        <p:cTn id="12"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autoUpdateAnimBg="0"/>
      <p:bldP spid="35635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06907527-1E32-40CA-9810-DE7C11BFD277}"/>
              </a:ext>
            </a:extLst>
          </p:cNvPr>
          <p:cNvSpPr>
            <a:spLocks noGrp="1" noChangeArrowheads="1"/>
          </p:cNvSpPr>
          <p:nvPr>
            <p:ph idx="1"/>
          </p:nvPr>
        </p:nvSpPr>
        <p:spPr bwMode="auto">
          <a:xfrm>
            <a:off x="1055440" y="1268760"/>
            <a:ext cx="7510463" cy="212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eaLnBrk="1" hangingPunct="1">
              <a:lnSpc>
                <a:spcPct val="150000"/>
              </a:lnSpc>
              <a:spcBef>
                <a:spcPct val="0"/>
              </a:spcBef>
              <a:buClr>
                <a:srgbClr val="CC0000"/>
              </a:buClr>
              <a:buSzPct val="80000"/>
              <a:buFont typeface="Wingdings" panose="05000000000000000000" pitchFamily="2" charset="2"/>
              <a:buChar char="p"/>
            </a:pPr>
            <a:r>
              <a:rPr lang="en-US" altLang="zh-CN" b="1" kern="1200" dirty="0">
                <a:latin typeface="华文中宋" panose="02010600040101010101" pitchFamily="2" charset="-122"/>
                <a:ea typeface="华文中宋" panose="02010600040101010101" pitchFamily="2" charset="-122"/>
              </a:rPr>
              <a:t>[</a:t>
            </a:r>
            <a:r>
              <a:rPr lang="zh-CN" altLang="en-US" b="1" kern="1200" dirty="0">
                <a:latin typeface="华文中宋" panose="02010600040101010101" pitchFamily="2" charset="-122"/>
                <a:ea typeface="华文中宋" panose="02010600040101010101" pitchFamily="2" charset="-122"/>
              </a:rPr>
              <a:t>例</a:t>
            </a:r>
            <a:r>
              <a:rPr lang="en-US" altLang="zh-CN" b="1" kern="1200" dirty="0">
                <a:latin typeface="华文中宋" panose="02010600040101010101" pitchFamily="2" charset="-122"/>
                <a:ea typeface="华文中宋" panose="02010600040101010101" pitchFamily="2" charset="-122"/>
              </a:rPr>
              <a:t>20]</a:t>
            </a:r>
            <a:r>
              <a:rPr lang="zh-CN" altLang="en-US" b="1" kern="1200" dirty="0">
                <a:latin typeface="华文中宋" panose="02010600040101010101" pitchFamily="2" charset="-122"/>
                <a:ea typeface="华文中宋" panose="02010600040101010101" pitchFamily="2" charset="-122"/>
              </a:rPr>
              <a:t>从文本文件中读出字符串信息</a:t>
            </a:r>
          </a:p>
          <a:p>
            <a:pPr eaLnBrk="1" hangingPunct="1">
              <a:lnSpc>
                <a:spcPct val="150000"/>
              </a:lnSpc>
              <a:spcBef>
                <a:spcPct val="0"/>
              </a:spcBef>
              <a:buClr>
                <a:srgbClr val="CC0000"/>
              </a:buClr>
              <a:buSzPct val="80000"/>
              <a:buFont typeface="Wingdings" panose="05000000000000000000" pitchFamily="2" charset="2"/>
              <a:buChar char="p"/>
            </a:pPr>
            <a:r>
              <a:rPr lang="en-US" altLang="zh-CN" b="1" kern="1200" dirty="0">
                <a:latin typeface="华文中宋" panose="02010600040101010101" pitchFamily="2" charset="-122"/>
                <a:ea typeface="华文中宋" panose="02010600040101010101" pitchFamily="2" charset="-122"/>
              </a:rPr>
              <a:t>[</a:t>
            </a:r>
            <a:r>
              <a:rPr lang="zh-CN" altLang="en-US" b="1" kern="1200" dirty="0">
                <a:latin typeface="华文中宋" panose="02010600040101010101" pitchFamily="2" charset="-122"/>
                <a:ea typeface="华文中宋" panose="02010600040101010101" pitchFamily="2" charset="-122"/>
              </a:rPr>
              <a:t>例</a:t>
            </a:r>
            <a:r>
              <a:rPr lang="en-US" altLang="zh-CN" b="1" kern="1200" dirty="0">
                <a:latin typeface="华文中宋" panose="02010600040101010101" pitchFamily="2" charset="-122"/>
                <a:ea typeface="华文中宋" panose="02010600040101010101" pitchFamily="2" charset="-122"/>
              </a:rPr>
              <a:t>21]</a:t>
            </a:r>
            <a:r>
              <a:rPr lang="zh-CN" altLang="en-US" b="1" kern="1200" dirty="0">
                <a:latin typeface="华文中宋" panose="02010600040101010101" pitchFamily="2" charset="-122"/>
                <a:ea typeface="华文中宋" panose="02010600040101010101" pitchFamily="2" charset="-122"/>
              </a:rPr>
              <a:t>使用</a:t>
            </a:r>
            <a:r>
              <a:rPr lang="en-US" altLang="zh-CN" b="1" kern="1200" dirty="0">
                <a:latin typeface="华文中宋" panose="02010600040101010101" pitchFamily="2" charset="-122"/>
                <a:ea typeface="华文中宋" panose="02010600040101010101" pitchFamily="2" charset="-122"/>
              </a:rPr>
              <a:t>get()</a:t>
            </a:r>
            <a:r>
              <a:rPr lang="zh-CN" altLang="zh-CN" b="1" kern="1200" dirty="0">
                <a:latin typeface="华文中宋" panose="02010600040101010101" pitchFamily="2" charset="-122"/>
                <a:ea typeface="华文中宋" panose="02010600040101010101" pitchFamily="2" charset="-122"/>
              </a:rPr>
              <a:t>和</a:t>
            </a:r>
            <a:r>
              <a:rPr lang="en-US" altLang="zh-CN" b="1" kern="1200" dirty="0">
                <a:latin typeface="华文中宋" panose="02010600040101010101" pitchFamily="2" charset="-122"/>
                <a:ea typeface="华文中宋" panose="02010600040101010101" pitchFamily="2" charset="-122"/>
              </a:rPr>
              <a:t>put()</a:t>
            </a:r>
            <a:r>
              <a:rPr lang="zh-CN" altLang="zh-CN" b="1" kern="1200" dirty="0">
                <a:latin typeface="华文中宋" panose="02010600040101010101" pitchFamily="2" charset="-122"/>
                <a:ea typeface="华文中宋" panose="02010600040101010101" pitchFamily="2" charset="-122"/>
              </a:rPr>
              <a:t>函数读写文件</a:t>
            </a:r>
            <a:endParaRPr lang="zh-CN" altLang="en-US" b="1" kern="1200" dirty="0">
              <a:latin typeface="华文中宋" panose="02010600040101010101" pitchFamily="2" charset="-122"/>
              <a:ea typeface="华文中宋" panose="02010600040101010101" pitchFamily="2" charset="-122"/>
            </a:endParaRPr>
          </a:p>
          <a:p>
            <a:pPr eaLnBrk="1" hangingPunct="1">
              <a:lnSpc>
                <a:spcPct val="150000"/>
              </a:lnSpc>
              <a:spcBef>
                <a:spcPct val="0"/>
              </a:spcBef>
              <a:buClr>
                <a:srgbClr val="CC0000"/>
              </a:buClr>
              <a:buSzPct val="80000"/>
              <a:buFont typeface="Wingdings" panose="05000000000000000000" pitchFamily="2" charset="2"/>
              <a:buChar char="p"/>
            </a:pPr>
            <a:r>
              <a:rPr lang="en-US" altLang="zh-CN" b="1" kern="1200" dirty="0">
                <a:latin typeface="华文中宋" panose="02010600040101010101" pitchFamily="2" charset="-122"/>
                <a:ea typeface="华文中宋" panose="02010600040101010101" pitchFamily="2" charset="-122"/>
              </a:rPr>
              <a:t>[</a:t>
            </a:r>
            <a:r>
              <a:rPr lang="zh-CN" altLang="en-US" b="1" kern="1200" dirty="0">
                <a:latin typeface="华文中宋" panose="02010600040101010101" pitchFamily="2" charset="-122"/>
                <a:ea typeface="华文中宋" panose="02010600040101010101" pitchFamily="2" charset="-122"/>
              </a:rPr>
              <a:t>例</a:t>
            </a:r>
            <a:r>
              <a:rPr lang="en-US" altLang="zh-CN" b="1" kern="1200" dirty="0">
                <a:latin typeface="华文中宋" panose="02010600040101010101" pitchFamily="2" charset="-122"/>
                <a:ea typeface="华文中宋" panose="02010600040101010101" pitchFamily="2" charset="-122"/>
              </a:rPr>
              <a:t>22]</a:t>
            </a:r>
            <a:r>
              <a:rPr lang="zh-CN" altLang="en-US" b="1" kern="1200" dirty="0">
                <a:latin typeface="华文中宋" panose="02010600040101010101" pitchFamily="2" charset="-122"/>
                <a:ea typeface="华文中宋" panose="02010600040101010101" pitchFamily="2" charset="-122"/>
              </a:rPr>
              <a:t>将一</a:t>
            </a:r>
            <a:r>
              <a:rPr lang="zh-CN" altLang="zh-CN" b="1" kern="1200" dirty="0">
                <a:latin typeface="华文中宋" panose="02010600040101010101" pitchFamily="2" charset="-122"/>
                <a:ea typeface="华文中宋" panose="02010600040101010101" pitchFamily="2" charset="-122"/>
              </a:rPr>
              <a:t>文件内容拷贝到另一文件</a:t>
            </a:r>
            <a:endParaRPr lang="zh-CN" altLang="en-US" b="1" kern="1200" dirty="0">
              <a:latin typeface="华文中宋" panose="02010600040101010101" pitchFamily="2" charset="-122"/>
              <a:ea typeface="华文中宋" panose="02010600040101010101" pitchFamily="2" charset="-122"/>
            </a:endParaRPr>
          </a:p>
        </p:txBody>
      </p:sp>
      <p:sp>
        <p:nvSpPr>
          <p:cNvPr id="26626" name="灯片编号占位符 3">
            <a:extLst>
              <a:ext uri="{FF2B5EF4-FFF2-40B4-BE49-F238E27FC236}">
                <a16:creationId xmlns:a16="http://schemas.microsoft.com/office/drawing/2014/main" id="{69772823-6A9B-4B5C-8EDB-56CF43E443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7C4A645E-2AD7-44BC-9DC6-7285ACAFBEA4}" type="slidenum">
              <a:rPr lang="en-US" altLang="zh-CN" sz="1800">
                <a:solidFill>
                  <a:srgbClr val="FF3300"/>
                </a:solidFill>
                <a:latin typeface="Times New Roman" panose="02020603050405020304" pitchFamily="18" charset="0"/>
              </a:rPr>
              <a:pPr eaLnBrk="1" hangingPunct="1"/>
              <a:t>26</a:t>
            </a:fld>
            <a:endParaRPr lang="en-US" altLang="zh-CN" sz="1800">
              <a:solidFill>
                <a:srgbClr val="FF3300"/>
              </a:solidFill>
              <a:latin typeface="Times New Roman" panose="02020603050405020304" pitchFamily="18" charset="0"/>
            </a:endParaRPr>
          </a:p>
        </p:txBody>
      </p:sp>
      <p:sp>
        <p:nvSpPr>
          <p:cNvPr id="357379" name="Rectangle 3">
            <a:extLst>
              <a:ext uri="{FF2B5EF4-FFF2-40B4-BE49-F238E27FC236}">
                <a16:creationId xmlns:a16="http://schemas.microsoft.com/office/drawing/2014/main" id="{D0196911-0A7C-48E9-8C4B-9FAC628D516F}"/>
              </a:ext>
            </a:extLst>
          </p:cNvPr>
          <p:cNvSpPr>
            <a:spLocks noChangeArrowheads="1"/>
          </p:cNvSpPr>
          <p:nvPr/>
        </p:nvSpPr>
        <p:spPr bwMode="auto">
          <a:xfrm>
            <a:off x="2373314" y="5589588"/>
            <a:ext cx="63579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endParaRPr lang="zh-CN" altLang="zh-CN" sz="2400" b="0">
              <a:solidFill>
                <a:schemeClr val="tx1"/>
              </a:solidFill>
              <a:latin typeface="Arial" panose="020B0604020202020204" pitchFamily="34" charset="0"/>
            </a:endParaRPr>
          </a:p>
        </p:txBody>
      </p:sp>
      <p:sp>
        <p:nvSpPr>
          <p:cNvPr id="5" name="Rectangle 2">
            <a:extLst>
              <a:ext uri="{FF2B5EF4-FFF2-40B4-BE49-F238E27FC236}">
                <a16:creationId xmlns:a16="http://schemas.microsoft.com/office/drawing/2014/main" id="{B387DC16-467E-4445-B624-C9BFC09A9A74}"/>
              </a:ext>
            </a:extLst>
          </p:cNvPr>
          <p:cNvSpPr>
            <a:spLocks noGrp="1" noChangeArrowheads="1"/>
          </p:cNvSpPr>
          <p:nvPr>
            <p:ph type="title"/>
          </p:nvPr>
        </p:nvSpPr>
        <p:spPr bwMode="auto">
          <a:xfrm>
            <a:off x="2063552" y="336812"/>
            <a:ext cx="7542213" cy="50334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rPr>
              <a:t>文本文件的读写操作</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7378">
                                            <p:txEl>
                                              <p:pRg st="0" end="0"/>
                                            </p:txEl>
                                          </p:spTgt>
                                        </p:tgtEl>
                                        <p:attrNameLst>
                                          <p:attrName>style.visibility</p:attrName>
                                        </p:attrNameLst>
                                      </p:cBhvr>
                                      <p:to>
                                        <p:strVal val="visible"/>
                                      </p:to>
                                    </p:set>
                                    <p:animEffect transition="in" filter="box(out)">
                                      <p:cBhvr>
                                        <p:cTn id="7" dur="500"/>
                                        <p:tgtEl>
                                          <p:spTgt spid="357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7378">
                                            <p:txEl>
                                              <p:pRg st="1" end="1"/>
                                            </p:txEl>
                                          </p:spTgt>
                                        </p:tgtEl>
                                        <p:attrNameLst>
                                          <p:attrName>style.visibility</p:attrName>
                                        </p:attrNameLst>
                                      </p:cBhvr>
                                      <p:to>
                                        <p:strVal val="visible"/>
                                      </p:to>
                                    </p:set>
                                    <p:animEffect transition="in" filter="box(out)">
                                      <p:cBhvr>
                                        <p:cTn id="12" dur="500"/>
                                        <p:tgtEl>
                                          <p:spTgt spid="357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7378">
                                            <p:txEl>
                                              <p:pRg st="2" end="2"/>
                                            </p:txEl>
                                          </p:spTgt>
                                        </p:tgtEl>
                                        <p:attrNameLst>
                                          <p:attrName>style.visibility</p:attrName>
                                        </p:attrNameLst>
                                      </p:cBhvr>
                                      <p:to>
                                        <p:strVal val="visible"/>
                                      </p:to>
                                    </p:set>
                                    <p:animEffect transition="in" filter="box(out)">
                                      <p:cBhvr>
                                        <p:cTn id="17" dur="500"/>
                                        <p:tgtEl>
                                          <p:spTgt spid="3573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nodePh="1">
                                  <p:stCondLst>
                                    <p:cond delay="0"/>
                                  </p:stCondLst>
                                  <p:endCondLst>
                                    <p:cond evt="begin" delay="0">
                                      <p:tn val="20"/>
                                    </p:cond>
                                  </p:endCondLst>
                                  <p:childTnLst>
                                    <p:set>
                                      <p:cBhvr>
                                        <p:cTn id="21" dur="1" fill="hold">
                                          <p:stCondLst>
                                            <p:cond delay="0"/>
                                          </p:stCondLst>
                                        </p:cTn>
                                        <p:tgtEl>
                                          <p:spTgt spid="357379">
                                            <p:txEl>
                                              <p:pRg st="0" end="0"/>
                                            </p:txEl>
                                          </p:spTgt>
                                        </p:tgtEl>
                                        <p:attrNameLst>
                                          <p:attrName>style.visibility</p:attrName>
                                        </p:attrNameLst>
                                      </p:cBhvr>
                                      <p:to>
                                        <p:strVal val="visible"/>
                                      </p:to>
                                    </p:set>
                                    <p:animEffect transition="in" filter="box(out)">
                                      <p:cBhvr>
                                        <p:cTn id="22" dur="500"/>
                                        <p:tgtEl>
                                          <p:spTgt spid="357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build="p" autoUpdateAnimBg="0"/>
      <p:bldP spid="35737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13C8C25B-F9F5-4AA4-9589-B511E0715D07}"/>
              </a:ext>
            </a:extLst>
          </p:cNvPr>
          <p:cNvSpPr>
            <a:spLocks noGrp="1" noChangeArrowheads="1"/>
          </p:cNvSpPr>
          <p:nvPr>
            <p:ph type="title"/>
          </p:nvPr>
        </p:nvSpPr>
        <p:spPr bwMode="auto">
          <a:xfrm>
            <a:off x="2210594" y="208825"/>
            <a:ext cx="7807325" cy="769441"/>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r>
              <a:rPr lang="zh-CN" altLang="en-US" dirty="0">
                <a:solidFill>
                  <a:srgbClr val="33CC33"/>
                </a:solidFill>
              </a:rPr>
              <a:t>二进制文件的读写操作</a:t>
            </a:r>
          </a:p>
        </p:txBody>
      </p:sp>
      <p:sp>
        <p:nvSpPr>
          <p:cNvPr id="27650" name="灯片编号占位符 3">
            <a:extLst>
              <a:ext uri="{FF2B5EF4-FFF2-40B4-BE49-F238E27FC236}">
                <a16:creationId xmlns:a16="http://schemas.microsoft.com/office/drawing/2014/main" id="{F9D3F464-70B4-41E0-BAAF-2E31816C20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913EAF26-1EA1-45CC-9410-3BC5C308CEFB}" type="slidenum">
              <a:rPr lang="en-US" altLang="zh-CN" sz="1800">
                <a:solidFill>
                  <a:srgbClr val="FF3300"/>
                </a:solidFill>
                <a:latin typeface="Times New Roman" panose="02020603050405020304" pitchFamily="18" charset="0"/>
              </a:rPr>
              <a:pPr eaLnBrk="1" hangingPunct="1"/>
              <a:t>27</a:t>
            </a:fld>
            <a:endParaRPr lang="en-US" altLang="zh-CN" sz="1800">
              <a:solidFill>
                <a:srgbClr val="FF3300"/>
              </a:solidFill>
              <a:latin typeface="Times New Roman" panose="02020603050405020304" pitchFamily="18" charset="0"/>
            </a:endParaRPr>
          </a:p>
        </p:txBody>
      </p:sp>
      <p:sp>
        <p:nvSpPr>
          <p:cNvPr id="358403" name="Rectangle 3">
            <a:extLst>
              <a:ext uri="{FF2B5EF4-FFF2-40B4-BE49-F238E27FC236}">
                <a16:creationId xmlns:a16="http://schemas.microsoft.com/office/drawing/2014/main" id="{EE94B6AC-62F2-4E26-9531-ADEE6B4CA256}"/>
              </a:ext>
            </a:extLst>
          </p:cNvPr>
          <p:cNvSpPr>
            <a:spLocks noChangeArrowheads="1"/>
          </p:cNvSpPr>
          <p:nvPr/>
        </p:nvSpPr>
        <p:spPr bwMode="auto">
          <a:xfrm>
            <a:off x="839416" y="1268413"/>
            <a:ext cx="10441160" cy="1022350"/>
          </a:xfrm>
          <a:prstGeom prst="rect">
            <a:avLst/>
          </a:prstGeom>
          <a:solidFill>
            <a:srgbClr val="CCFFFF"/>
          </a:solidFill>
          <a:ln w="9525">
            <a:solidFill>
              <a:schemeClr val="hlink"/>
            </a:solidFill>
            <a:miter lim="800000"/>
            <a:headEnd/>
            <a:tailEnd/>
          </a:ln>
        </p:spPr>
        <p:txBody>
          <a:bodyPr wrap="square" lIns="0" tIns="0" rIns="0" bIns="0" anchor="ctr">
            <a:spAutoFit/>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rPr>
              <a:t>用</a:t>
            </a:r>
            <a:r>
              <a:rPr lang="en-US" altLang="zh-CN" sz="2800" dirty="0">
                <a:solidFill>
                  <a:schemeClr val="hlink"/>
                </a:solidFill>
                <a:latin typeface="华文中宋" panose="02010600040101010101" pitchFamily="2" charset="-122"/>
                <a:ea typeface="华文中宋" panose="02010600040101010101" pitchFamily="2" charset="-122"/>
              </a:rPr>
              <a:t>write()</a:t>
            </a:r>
            <a:r>
              <a:rPr lang="zh-CN" altLang="en-US" sz="2800" dirty="0">
                <a:solidFill>
                  <a:schemeClr val="hlink"/>
                </a:solidFill>
                <a:latin typeface="华文中宋" panose="02010600040101010101" pitchFamily="2" charset="-122"/>
                <a:ea typeface="华文中宋" panose="02010600040101010101" pitchFamily="2" charset="-122"/>
              </a:rPr>
              <a:t>往文件写入</a:t>
            </a:r>
            <a:r>
              <a:rPr lang="en-US" altLang="zh-CN" sz="2800" dirty="0">
                <a:solidFill>
                  <a:schemeClr val="hlink"/>
                </a:solidFill>
                <a:latin typeface="华文中宋" panose="02010600040101010101" pitchFamily="2" charset="-122"/>
                <a:ea typeface="华文中宋" panose="02010600040101010101" pitchFamily="2" charset="-122"/>
              </a:rPr>
              <a:t>n</a:t>
            </a:r>
            <a:r>
              <a:rPr lang="zh-CN" altLang="zh-CN" sz="2800" dirty="0">
                <a:solidFill>
                  <a:schemeClr val="hlink"/>
                </a:solidFill>
                <a:latin typeface="华文中宋" panose="02010600040101010101" pitchFamily="2" charset="-122"/>
                <a:ea typeface="华文中宋" panose="02010600040101010101" pitchFamily="2" charset="-122"/>
              </a:rPr>
              <a:t>个字</a:t>
            </a:r>
            <a:r>
              <a:rPr lang="zh-CN" altLang="en-US" sz="2800" dirty="0">
                <a:solidFill>
                  <a:schemeClr val="hlink"/>
                </a:solidFill>
                <a:latin typeface="华文中宋" panose="02010600040101010101" pitchFamily="2" charset="-122"/>
                <a:ea typeface="华文中宋" panose="02010600040101010101" pitchFamily="2" charset="-122"/>
              </a:rPr>
              <a:t>节</a:t>
            </a:r>
          </a:p>
          <a:p>
            <a:pPr eaLnBrk="1" hangingPunct="1">
              <a:spcBef>
                <a:spcPct val="20000"/>
              </a:spcBef>
              <a:buClr>
                <a:schemeClr val="hlink"/>
              </a:buClr>
              <a:buSzPct val="50000"/>
              <a:buFont typeface="Monotype Sorts" pitchFamily="2" charset="2"/>
              <a:buNone/>
            </a:pPr>
            <a:r>
              <a:rPr lang="zh-CN" altLang="en-US" sz="2800" b="0" dirty="0">
                <a:solidFill>
                  <a:schemeClr val="tx2"/>
                </a:solidFill>
                <a:latin typeface="Times New Roman" panose="02020603050405020304" pitchFamily="18" charset="0"/>
                <a:ea typeface="楷体_GB2312" pitchFamily="49" charset="-122"/>
              </a:rPr>
              <a:t>    原型：</a:t>
            </a:r>
            <a:r>
              <a:rPr lang="en-US" altLang="zh-CN" sz="3200" b="0" dirty="0" err="1">
                <a:solidFill>
                  <a:schemeClr val="tx2"/>
                </a:solidFill>
                <a:latin typeface="Times New Roman" panose="02020603050405020304" pitchFamily="18" charset="0"/>
                <a:ea typeface="楷体_GB2312" pitchFamily="49" charset="-122"/>
              </a:rPr>
              <a:t>ostream</a:t>
            </a:r>
            <a:r>
              <a:rPr lang="en-US" altLang="zh-CN" sz="3200" b="0" dirty="0">
                <a:solidFill>
                  <a:schemeClr val="tx2"/>
                </a:solidFill>
                <a:latin typeface="Times New Roman" panose="02020603050405020304" pitchFamily="18" charset="0"/>
                <a:ea typeface="楷体_GB2312" pitchFamily="49" charset="-122"/>
              </a:rPr>
              <a:t>&amp; </a:t>
            </a:r>
            <a:r>
              <a:rPr lang="en-US" altLang="zh-CN" sz="3200" b="0" dirty="0" err="1">
                <a:solidFill>
                  <a:schemeClr val="tx2"/>
                </a:solidFill>
                <a:latin typeface="Times New Roman" panose="02020603050405020304" pitchFamily="18" charset="0"/>
                <a:ea typeface="楷体_GB2312" pitchFamily="49" charset="-122"/>
              </a:rPr>
              <a:t>ostream</a:t>
            </a:r>
            <a:r>
              <a:rPr lang="en-US" altLang="zh-CN" sz="3200" b="0" dirty="0">
                <a:solidFill>
                  <a:schemeClr val="tx2"/>
                </a:solidFill>
                <a:latin typeface="Times New Roman" panose="02020603050405020304" pitchFamily="18" charset="0"/>
                <a:ea typeface="楷体_GB2312" pitchFamily="49" charset="-122"/>
              </a:rPr>
              <a:t>::write(</a:t>
            </a:r>
            <a:r>
              <a:rPr lang="en-US" altLang="zh-CN" sz="3200" dirty="0">
                <a:solidFill>
                  <a:srgbClr val="FF3300"/>
                </a:solidFill>
                <a:latin typeface="Times New Roman" panose="02020603050405020304" pitchFamily="18" charset="0"/>
                <a:ea typeface="楷体_GB2312" pitchFamily="49" charset="-122"/>
              </a:rPr>
              <a:t>char *</a:t>
            </a:r>
            <a:r>
              <a:rPr lang="en-US" altLang="zh-CN" sz="3200" b="0" dirty="0" err="1">
                <a:solidFill>
                  <a:schemeClr val="tx2"/>
                </a:solidFill>
                <a:latin typeface="Times New Roman" panose="02020603050405020304" pitchFamily="18" charset="0"/>
                <a:ea typeface="楷体_GB2312" pitchFamily="49" charset="-122"/>
              </a:rPr>
              <a:t>buf</a:t>
            </a:r>
            <a:r>
              <a:rPr lang="en-US" altLang="zh-CN" sz="3200" b="0" dirty="0">
                <a:solidFill>
                  <a:schemeClr val="tx2"/>
                </a:solidFill>
                <a:latin typeface="Times New Roman" panose="02020603050405020304" pitchFamily="18" charset="0"/>
                <a:ea typeface="楷体_GB2312" pitchFamily="49" charset="-122"/>
              </a:rPr>
              <a:t>  ,int n);</a:t>
            </a:r>
            <a:endParaRPr lang="en-US" altLang="zh-CN" sz="3200" b="0" dirty="0">
              <a:solidFill>
                <a:schemeClr val="hlink"/>
              </a:solidFill>
              <a:latin typeface="Times New Roman" panose="02020603050405020304" pitchFamily="18" charset="0"/>
              <a:ea typeface="华文中宋" panose="02010600040101010101" pitchFamily="2" charset="-122"/>
            </a:endParaRPr>
          </a:p>
        </p:txBody>
      </p:sp>
      <p:sp>
        <p:nvSpPr>
          <p:cNvPr id="358406" name="AutoShape 6">
            <a:extLst>
              <a:ext uri="{FF2B5EF4-FFF2-40B4-BE49-F238E27FC236}">
                <a16:creationId xmlns:a16="http://schemas.microsoft.com/office/drawing/2014/main" id="{E15FD6A7-3DEE-4E0F-ABB9-F321CA08567E}"/>
              </a:ext>
            </a:extLst>
          </p:cNvPr>
          <p:cNvSpPr>
            <a:spLocks noChangeArrowheads="1"/>
          </p:cNvSpPr>
          <p:nvPr/>
        </p:nvSpPr>
        <p:spPr bwMode="auto">
          <a:xfrm rot="10800000">
            <a:off x="8112126" y="2997201"/>
            <a:ext cx="2327275" cy="504825"/>
          </a:xfrm>
          <a:prstGeom prst="wedgeRectCallout">
            <a:avLst>
              <a:gd name="adj1" fmla="val 17694"/>
              <a:gd name="adj2" fmla="val 218236"/>
            </a:avLst>
          </a:prstGeom>
          <a:solidFill>
            <a:schemeClr val="folHlink"/>
          </a:solidFill>
          <a:ln w="9525">
            <a:solidFill>
              <a:schemeClr val="tx1"/>
            </a:solidFill>
            <a:miter lim="800000"/>
            <a:headEnd/>
            <a:tailEnd/>
          </a:ln>
        </p:spPr>
        <p:txBody>
          <a:bodyPr rot="10800000"/>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r>
              <a:rPr lang="zh-CN" altLang="en-US" sz="2800">
                <a:solidFill>
                  <a:srgbClr val="FF3300"/>
                </a:solidFill>
                <a:latin typeface="Times New Roman" panose="02020603050405020304" pitchFamily="18" charset="0"/>
              </a:rPr>
              <a:t>写</a:t>
            </a:r>
            <a:r>
              <a:rPr lang="en-US" altLang="zh-CN" sz="2800">
                <a:solidFill>
                  <a:srgbClr val="FF3300"/>
                </a:solidFill>
                <a:latin typeface="Times New Roman" panose="02020603050405020304" pitchFamily="18" charset="0"/>
              </a:rPr>
              <a:t>n</a:t>
            </a:r>
            <a:r>
              <a:rPr lang="zh-CN" altLang="en-US" sz="2800">
                <a:solidFill>
                  <a:srgbClr val="FF3300"/>
                </a:solidFill>
                <a:latin typeface="Times New Roman" panose="02020603050405020304" pitchFamily="18" charset="0"/>
              </a:rPr>
              <a:t>个字节</a:t>
            </a:r>
          </a:p>
        </p:txBody>
      </p:sp>
      <p:sp>
        <p:nvSpPr>
          <p:cNvPr id="358407" name="AutoShape 7">
            <a:extLst>
              <a:ext uri="{FF2B5EF4-FFF2-40B4-BE49-F238E27FC236}">
                <a16:creationId xmlns:a16="http://schemas.microsoft.com/office/drawing/2014/main" id="{54392739-8ACA-4C54-AA1D-4E001ABC0DFF}"/>
              </a:ext>
            </a:extLst>
          </p:cNvPr>
          <p:cNvSpPr>
            <a:spLocks noChangeArrowheads="1"/>
          </p:cNvSpPr>
          <p:nvPr/>
        </p:nvSpPr>
        <p:spPr bwMode="auto">
          <a:xfrm>
            <a:off x="3648076" y="2852738"/>
            <a:ext cx="3173413" cy="647700"/>
          </a:xfrm>
          <a:prstGeom prst="wedgeRoundRectCallout">
            <a:avLst>
              <a:gd name="adj1" fmla="val 61505"/>
              <a:gd name="adj2" fmla="val -138481"/>
              <a:gd name="adj3" fmla="val 16667"/>
            </a:avLst>
          </a:prstGeom>
          <a:solidFill>
            <a:srgbClr val="F9DA67"/>
          </a:solidFill>
          <a:ln w="9525">
            <a:solidFill>
              <a:schemeClr val="tx1"/>
            </a:solidFill>
            <a:miter lim="800000"/>
            <a:headEnd/>
            <a:tailEnd/>
          </a:ln>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r>
              <a:rPr lang="zh-CN" altLang="en-US" sz="2800">
                <a:solidFill>
                  <a:schemeClr val="tx1"/>
                </a:solidFill>
                <a:latin typeface="Times New Roman" panose="02020603050405020304" pitchFamily="18" charset="0"/>
              </a:rPr>
              <a:t>转换成</a:t>
            </a:r>
            <a:r>
              <a:rPr lang="en-US" altLang="zh-CN" sz="2800">
                <a:solidFill>
                  <a:srgbClr val="FF3300"/>
                </a:solidFill>
                <a:latin typeface="Times New Roman" panose="02020603050405020304" pitchFamily="18" charset="0"/>
              </a:rPr>
              <a:t>char *</a:t>
            </a:r>
          </a:p>
        </p:txBody>
      </p:sp>
      <p:sp>
        <p:nvSpPr>
          <p:cNvPr id="358408" name="Rectangle 8">
            <a:extLst>
              <a:ext uri="{FF2B5EF4-FFF2-40B4-BE49-F238E27FC236}">
                <a16:creationId xmlns:a16="http://schemas.microsoft.com/office/drawing/2014/main" id="{E265D191-FB2E-4C2D-975A-3FC38CB46EDC}"/>
              </a:ext>
            </a:extLst>
          </p:cNvPr>
          <p:cNvSpPr>
            <a:spLocks noChangeArrowheads="1"/>
          </p:cNvSpPr>
          <p:nvPr/>
        </p:nvSpPr>
        <p:spPr bwMode="auto">
          <a:xfrm>
            <a:off x="895350" y="3695701"/>
            <a:ext cx="10385226" cy="1022350"/>
          </a:xfrm>
          <a:prstGeom prst="rect">
            <a:avLst/>
          </a:prstGeom>
          <a:solidFill>
            <a:srgbClr val="CCFFFF"/>
          </a:solidFill>
          <a:ln w="9525" algn="ctr">
            <a:solidFill>
              <a:schemeClr val="hlink"/>
            </a:solidFill>
            <a:miter lim="800000"/>
            <a:headEnd/>
            <a:tailEnd/>
          </a:ln>
        </p:spPr>
        <p:txBody>
          <a:bodyPr wrap="square" lIns="0" tIns="0" rIns="0" bIns="0" anchor="ctr">
            <a:spAutoFit/>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p"/>
            </a:pPr>
            <a:r>
              <a:rPr lang="zh-CN" altLang="en-US" sz="2800" dirty="0">
                <a:solidFill>
                  <a:schemeClr val="hlink"/>
                </a:solidFill>
                <a:latin typeface="华文中宋" panose="02010600040101010101" pitchFamily="2" charset="-122"/>
                <a:ea typeface="华文中宋" panose="02010600040101010101" pitchFamily="2" charset="-122"/>
              </a:rPr>
              <a:t>用</a:t>
            </a:r>
            <a:r>
              <a:rPr lang="en-US" altLang="zh-CN" sz="2800" dirty="0">
                <a:solidFill>
                  <a:schemeClr val="hlink"/>
                </a:solidFill>
                <a:latin typeface="华文中宋" panose="02010600040101010101" pitchFamily="2" charset="-122"/>
                <a:ea typeface="华文中宋" panose="02010600040101010101" pitchFamily="2" charset="-122"/>
              </a:rPr>
              <a:t>read()</a:t>
            </a:r>
            <a:r>
              <a:rPr lang="zh-CN" altLang="en-US" sz="2800" dirty="0">
                <a:solidFill>
                  <a:schemeClr val="hlink"/>
                </a:solidFill>
                <a:latin typeface="华文中宋" panose="02010600040101010101" pitchFamily="2" charset="-122"/>
                <a:ea typeface="华文中宋" panose="02010600040101010101" pitchFamily="2" charset="-122"/>
              </a:rPr>
              <a:t>从文件读取</a:t>
            </a:r>
            <a:r>
              <a:rPr lang="en-US" altLang="zh-CN" sz="2800" dirty="0">
                <a:solidFill>
                  <a:schemeClr val="hlink"/>
                </a:solidFill>
                <a:latin typeface="华文中宋" panose="02010600040101010101" pitchFamily="2" charset="-122"/>
                <a:ea typeface="华文中宋" panose="02010600040101010101" pitchFamily="2" charset="-122"/>
              </a:rPr>
              <a:t>n</a:t>
            </a:r>
            <a:r>
              <a:rPr lang="zh-CN" altLang="zh-CN" sz="2800" dirty="0">
                <a:solidFill>
                  <a:schemeClr val="hlink"/>
                </a:solidFill>
                <a:latin typeface="华文中宋" panose="02010600040101010101" pitchFamily="2" charset="-122"/>
                <a:ea typeface="华文中宋" panose="02010600040101010101" pitchFamily="2" charset="-122"/>
              </a:rPr>
              <a:t>个字</a:t>
            </a:r>
            <a:r>
              <a:rPr lang="zh-CN" altLang="en-US" sz="2800" dirty="0">
                <a:solidFill>
                  <a:schemeClr val="hlink"/>
                </a:solidFill>
                <a:latin typeface="华文中宋" panose="02010600040101010101" pitchFamily="2" charset="-122"/>
                <a:ea typeface="华文中宋" panose="02010600040101010101" pitchFamily="2" charset="-122"/>
              </a:rPr>
              <a:t>节</a:t>
            </a:r>
          </a:p>
          <a:p>
            <a:pPr eaLnBrk="1" hangingPunct="1">
              <a:spcBef>
                <a:spcPct val="20000"/>
              </a:spcBef>
              <a:buClr>
                <a:schemeClr val="hlink"/>
              </a:buClr>
              <a:buSzPct val="50000"/>
              <a:buFont typeface="Monotype Sorts" pitchFamily="2" charset="2"/>
              <a:buNone/>
            </a:pPr>
            <a:r>
              <a:rPr lang="zh-CN" altLang="en-US" sz="2800" b="0" dirty="0">
                <a:solidFill>
                  <a:schemeClr val="tx2"/>
                </a:solidFill>
                <a:latin typeface="Times New Roman" panose="02020603050405020304" pitchFamily="18" charset="0"/>
                <a:ea typeface="楷体_GB2312" pitchFamily="49" charset="-122"/>
              </a:rPr>
              <a:t>    原型</a:t>
            </a:r>
            <a:r>
              <a:rPr lang="zh-CN" altLang="en-US" sz="3200" b="0" dirty="0">
                <a:solidFill>
                  <a:schemeClr val="tx2"/>
                </a:solidFill>
                <a:latin typeface="Times New Roman" panose="02020603050405020304" pitchFamily="18" charset="0"/>
                <a:ea typeface="楷体_GB2312" pitchFamily="49" charset="-122"/>
              </a:rPr>
              <a:t>： </a:t>
            </a:r>
            <a:r>
              <a:rPr lang="en-US" altLang="zh-CN" sz="3200" b="0" dirty="0" err="1">
                <a:solidFill>
                  <a:schemeClr val="tx2"/>
                </a:solidFill>
                <a:latin typeface="Times New Roman" panose="02020603050405020304" pitchFamily="18" charset="0"/>
                <a:ea typeface="楷体_GB2312" pitchFamily="49" charset="-122"/>
              </a:rPr>
              <a:t>istream</a:t>
            </a:r>
            <a:r>
              <a:rPr lang="en-US" altLang="zh-CN" sz="3200" b="0" dirty="0">
                <a:solidFill>
                  <a:schemeClr val="tx2"/>
                </a:solidFill>
                <a:latin typeface="Times New Roman" panose="02020603050405020304" pitchFamily="18" charset="0"/>
                <a:ea typeface="楷体_GB2312" pitchFamily="49" charset="-122"/>
              </a:rPr>
              <a:t>&amp; </a:t>
            </a:r>
            <a:r>
              <a:rPr lang="en-US" altLang="zh-CN" sz="3200" b="0" dirty="0" err="1">
                <a:solidFill>
                  <a:schemeClr val="tx2"/>
                </a:solidFill>
                <a:latin typeface="Times New Roman" panose="02020603050405020304" pitchFamily="18" charset="0"/>
                <a:ea typeface="楷体_GB2312" pitchFamily="49" charset="-122"/>
              </a:rPr>
              <a:t>istream</a:t>
            </a:r>
            <a:r>
              <a:rPr lang="en-US" altLang="zh-CN" sz="3200" b="0" dirty="0">
                <a:solidFill>
                  <a:schemeClr val="tx2"/>
                </a:solidFill>
                <a:latin typeface="Times New Roman" panose="02020603050405020304" pitchFamily="18" charset="0"/>
                <a:ea typeface="楷体_GB2312" pitchFamily="49" charset="-122"/>
              </a:rPr>
              <a:t>::read(char *</a:t>
            </a:r>
            <a:r>
              <a:rPr lang="en-US" altLang="zh-CN" sz="3200" b="0" dirty="0" err="1">
                <a:solidFill>
                  <a:schemeClr val="tx2"/>
                </a:solidFill>
                <a:latin typeface="Times New Roman" panose="02020603050405020304" pitchFamily="18" charset="0"/>
                <a:ea typeface="楷体_GB2312" pitchFamily="49" charset="-122"/>
              </a:rPr>
              <a:t>buf</a:t>
            </a:r>
            <a:r>
              <a:rPr lang="en-US" altLang="zh-CN" sz="3200" b="0" dirty="0">
                <a:solidFill>
                  <a:schemeClr val="tx2"/>
                </a:solidFill>
                <a:latin typeface="Times New Roman" panose="02020603050405020304" pitchFamily="18" charset="0"/>
                <a:ea typeface="楷体_GB2312" pitchFamily="49" charset="-122"/>
              </a:rPr>
              <a:t>, int n);</a:t>
            </a:r>
          </a:p>
        </p:txBody>
      </p:sp>
      <p:sp>
        <p:nvSpPr>
          <p:cNvPr id="358411" name="AutoShape 11">
            <a:extLst>
              <a:ext uri="{FF2B5EF4-FFF2-40B4-BE49-F238E27FC236}">
                <a16:creationId xmlns:a16="http://schemas.microsoft.com/office/drawing/2014/main" id="{437E2A3E-E492-4581-8864-4C6EDF5C83BE}"/>
              </a:ext>
            </a:extLst>
          </p:cNvPr>
          <p:cNvSpPr>
            <a:spLocks noChangeArrowheads="1"/>
          </p:cNvSpPr>
          <p:nvPr/>
        </p:nvSpPr>
        <p:spPr bwMode="auto">
          <a:xfrm rot="10800000">
            <a:off x="7896225" y="5373689"/>
            <a:ext cx="2520950" cy="503237"/>
          </a:xfrm>
          <a:prstGeom prst="wedgeRectCallout">
            <a:avLst>
              <a:gd name="adj1" fmla="val 18829"/>
              <a:gd name="adj2" fmla="val 194162"/>
            </a:avLst>
          </a:prstGeom>
          <a:solidFill>
            <a:schemeClr val="folHlink"/>
          </a:solidFill>
          <a:ln w="9525">
            <a:solidFill>
              <a:schemeClr val="tx1"/>
            </a:solidFill>
            <a:miter lim="800000"/>
            <a:headEnd/>
            <a:tailEnd/>
          </a:ln>
        </p:spPr>
        <p:txBody>
          <a:bodyPr rot="10800000"/>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r>
              <a:rPr lang="zh-CN" altLang="en-US" sz="2800">
                <a:solidFill>
                  <a:srgbClr val="FF3300"/>
                </a:solidFill>
                <a:latin typeface="Times New Roman" panose="02020603050405020304" pitchFamily="18" charset="0"/>
              </a:rPr>
              <a:t>读</a:t>
            </a:r>
            <a:r>
              <a:rPr lang="en-US" altLang="zh-CN" sz="2800">
                <a:solidFill>
                  <a:srgbClr val="FF3300"/>
                </a:solidFill>
                <a:latin typeface="Times New Roman" panose="02020603050405020304" pitchFamily="18" charset="0"/>
              </a:rPr>
              <a:t>n</a:t>
            </a:r>
            <a:r>
              <a:rPr lang="zh-CN" altLang="en-US" sz="2800">
                <a:solidFill>
                  <a:srgbClr val="FF3300"/>
                </a:solidFill>
                <a:latin typeface="Times New Roman" panose="02020603050405020304" pitchFamily="18" charset="0"/>
              </a:rPr>
              <a:t>个字节</a:t>
            </a:r>
          </a:p>
        </p:txBody>
      </p:sp>
      <p:sp>
        <p:nvSpPr>
          <p:cNvPr id="358412" name="AutoShape 12">
            <a:extLst>
              <a:ext uri="{FF2B5EF4-FFF2-40B4-BE49-F238E27FC236}">
                <a16:creationId xmlns:a16="http://schemas.microsoft.com/office/drawing/2014/main" id="{EBA0C349-79C9-45D7-A57C-2ACDE934E718}"/>
              </a:ext>
            </a:extLst>
          </p:cNvPr>
          <p:cNvSpPr>
            <a:spLocks noChangeArrowheads="1"/>
          </p:cNvSpPr>
          <p:nvPr/>
        </p:nvSpPr>
        <p:spPr bwMode="auto">
          <a:xfrm>
            <a:off x="2566989" y="5373688"/>
            <a:ext cx="4033837" cy="647700"/>
          </a:xfrm>
          <a:prstGeom prst="wedgeRoundRectCallout">
            <a:avLst>
              <a:gd name="adj1" fmla="val 68417"/>
              <a:gd name="adj2" fmla="val -166176"/>
              <a:gd name="adj3" fmla="val 16667"/>
            </a:avLst>
          </a:prstGeom>
          <a:solidFill>
            <a:srgbClr val="F9DA67"/>
          </a:solidFill>
          <a:ln w="9525">
            <a:solidFill>
              <a:schemeClr val="tx1"/>
            </a:solidFill>
            <a:miter lim="800000"/>
            <a:headEnd/>
            <a:tailEnd/>
          </a:ln>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r>
              <a:rPr lang="zh-CN" altLang="en-US" sz="2800">
                <a:solidFill>
                  <a:srgbClr val="FF3300"/>
                </a:solidFill>
                <a:latin typeface="Times New Roman" panose="02020603050405020304" pitchFamily="18" charset="0"/>
              </a:rPr>
              <a:t>从文件读取到</a:t>
            </a:r>
            <a:r>
              <a:rPr lang="en-US" altLang="zh-CN" sz="2800">
                <a:solidFill>
                  <a:srgbClr val="FF3300"/>
                </a:solidFill>
                <a:latin typeface="Times New Roman" panose="02020603050405020304" pitchFamily="18" charset="0"/>
              </a:rPr>
              <a:t>buf</a:t>
            </a:r>
            <a:r>
              <a:rPr lang="zh-CN" altLang="en-US" sz="2800">
                <a:solidFill>
                  <a:srgbClr val="FF3300"/>
                </a:solidFill>
                <a:latin typeface="Times New Roman" panose="02020603050405020304" pitchFamily="18" charset="0"/>
              </a:rPr>
              <a:t>中去</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box(out)">
                                      <p:cBhvr>
                                        <p:cTn id="7" dur="500"/>
                                        <p:tgtEl>
                                          <p:spTgt spid="358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58406"/>
                                        </p:tgtEl>
                                        <p:attrNameLst>
                                          <p:attrName>style.visibility</p:attrName>
                                        </p:attrNameLst>
                                      </p:cBhvr>
                                      <p:to>
                                        <p:strVal val="visible"/>
                                      </p:to>
                                    </p:set>
                                    <p:animEffect transition="in" filter="slide(fromBottom)">
                                      <p:cBhvr>
                                        <p:cTn id="12" dur="500"/>
                                        <p:tgtEl>
                                          <p:spTgt spid="358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3" presetClass="entr" presetSubtype="0" fill="hold" grpId="0" nodeType="clickEffect">
                                  <p:stCondLst>
                                    <p:cond delay="0"/>
                                  </p:stCondLst>
                                  <p:childTnLst>
                                    <p:set>
                                      <p:cBhvr>
                                        <p:cTn id="16" dur="1" fill="hold">
                                          <p:stCondLst>
                                            <p:cond delay="0"/>
                                          </p:stCondLst>
                                        </p:cTn>
                                        <p:tgtEl>
                                          <p:spTgt spid="358407"/>
                                        </p:tgtEl>
                                        <p:attrNameLst>
                                          <p:attrName>style.visibility</p:attrName>
                                        </p:attrNameLst>
                                      </p:cBhvr>
                                      <p:to>
                                        <p:strVal val="visible"/>
                                      </p:to>
                                    </p:set>
                                    <p:animEffect transition="in" filter="fade">
                                      <p:cBhvr>
                                        <p:cTn id="17" dur="100"/>
                                        <p:tgtEl>
                                          <p:spTgt spid="358407"/>
                                        </p:tgtEl>
                                      </p:cBhvr>
                                    </p:animEffect>
                                    <p:anim calcmode="lin" valueType="num">
                                      <p:cBhvr>
                                        <p:cTn id="18" dur="400" fill="hold"/>
                                        <p:tgtEl>
                                          <p:spTgt spid="358407"/>
                                        </p:tgtEl>
                                        <p:attrNameLst>
                                          <p:attrName>ppt_x</p:attrName>
                                        </p:attrNameLst>
                                      </p:cBhvr>
                                      <p:tavLst>
                                        <p:tav tm="0">
                                          <p:val>
                                            <p:strVal val="#ppt_x"/>
                                          </p:val>
                                        </p:tav>
                                        <p:tav tm="100000">
                                          <p:val>
                                            <p:strVal val="#ppt_x"/>
                                          </p:val>
                                        </p:tav>
                                      </p:tavLst>
                                    </p:anim>
                                    <p:anim calcmode="lin" valueType="num">
                                      <p:cBhvr>
                                        <p:cTn id="19" dur="400" fill="hold"/>
                                        <p:tgtEl>
                                          <p:spTgt spid="358407"/>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35840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35840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58408"/>
                                        </p:tgtEl>
                                        <p:attrNameLst>
                                          <p:attrName>style.visibility</p:attrName>
                                        </p:attrNameLst>
                                      </p:cBhvr>
                                      <p:to>
                                        <p:strVal val="visible"/>
                                      </p:to>
                                    </p:set>
                                    <p:animEffect transition="in" filter="box(out)">
                                      <p:cBhvr>
                                        <p:cTn id="26" dur="500"/>
                                        <p:tgtEl>
                                          <p:spTgt spid="3584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58411"/>
                                        </p:tgtEl>
                                        <p:attrNameLst>
                                          <p:attrName>style.visibility</p:attrName>
                                        </p:attrNameLst>
                                      </p:cBhvr>
                                      <p:to>
                                        <p:strVal val="visible"/>
                                      </p:to>
                                    </p:set>
                                    <p:animEffect transition="in" filter="slide(fromBottom)">
                                      <p:cBhvr>
                                        <p:cTn id="31" dur="500"/>
                                        <p:tgtEl>
                                          <p:spTgt spid="3584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3" presetClass="entr" presetSubtype="0" fill="hold" grpId="0" nodeType="clickEffect">
                                  <p:stCondLst>
                                    <p:cond delay="0"/>
                                  </p:stCondLst>
                                  <p:childTnLst>
                                    <p:set>
                                      <p:cBhvr>
                                        <p:cTn id="35" dur="1" fill="hold">
                                          <p:stCondLst>
                                            <p:cond delay="0"/>
                                          </p:stCondLst>
                                        </p:cTn>
                                        <p:tgtEl>
                                          <p:spTgt spid="358412"/>
                                        </p:tgtEl>
                                        <p:attrNameLst>
                                          <p:attrName>style.visibility</p:attrName>
                                        </p:attrNameLst>
                                      </p:cBhvr>
                                      <p:to>
                                        <p:strVal val="visible"/>
                                      </p:to>
                                    </p:set>
                                    <p:animEffect transition="in" filter="fade">
                                      <p:cBhvr>
                                        <p:cTn id="36" dur="100"/>
                                        <p:tgtEl>
                                          <p:spTgt spid="358412"/>
                                        </p:tgtEl>
                                      </p:cBhvr>
                                    </p:animEffect>
                                    <p:anim calcmode="lin" valueType="num">
                                      <p:cBhvr>
                                        <p:cTn id="37" dur="400" fill="hold"/>
                                        <p:tgtEl>
                                          <p:spTgt spid="358412"/>
                                        </p:tgtEl>
                                        <p:attrNameLst>
                                          <p:attrName>ppt_x</p:attrName>
                                        </p:attrNameLst>
                                      </p:cBhvr>
                                      <p:tavLst>
                                        <p:tav tm="0">
                                          <p:val>
                                            <p:strVal val="#ppt_x"/>
                                          </p:val>
                                        </p:tav>
                                        <p:tav tm="100000">
                                          <p:val>
                                            <p:strVal val="#ppt_x"/>
                                          </p:val>
                                        </p:tav>
                                      </p:tavLst>
                                    </p:anim>
                                    <p:anim calcmode="lin" valueType="num">
                                      <p:cBhvr>
                                        <p:cTn id="38" dur="400" fill="hold"/>
                                        <p:tgtEl>
                                          <p:spTgt spid="358412"/>
                                        </p:tgtEl>
                                        <p:attrNameLst>
                                          <p:attrName>ppt_y</p:attrName>
                                        </p:attrNameLst>
                                      </p:cBhvr>
                                      <p:tavLst>
                                        <p:tav tm="0">
                                          <p:val>
                                            <p:strVal val="#ppt_y+0.31"/>
                                          </p:val>
                                        </p:tav>
                                        <p:tav tm="100000">
                                          <p:val>
                                            <p:strVal val="#ppt_y+0.31"/>
                                          </p:val>
                                        </p:tav>
                                      </p:tavLst>
                                    </p:anim>
                                    <p:anim calcmode="lin" valueType="num">
                                      <p:cBhvr>
                                        <p:cTn id="39" dur="600" decel="50000" fill="hold">
                                          <p:stCondLst>
                                            <p:cond delay="400"/>
                                          </p:stCondLst>
                                        </p:cTn>
                                        <p:tgtEl>
                                          <p:spTgt spid="3584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0" dur="600" decel="50000" fill="hold">
                                          <p:stCondLst>
                                            <p:cond delay="400"/>
                                          </p:stCondLst>
                                        </p:cTn>
                                        <p:tgtEl>
                                          <p:spTgt spid="3584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autoUpdateAnimBg="0"/>
      <p:bldP spid="358406" grpId="0" animBg="1"/>
      <p:bldP spid="358407" grpId="0" animBg="1"/>
      <p:bldP spid="358408" grpId="0" animBg="1" autoUpdateAnimBg="0"/>
      <p:bldP spid="358411" grpId="0" animBg="1"/>
      <p:bldP spid="3584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BAAFB3D4-728F-4A61-848D-6DB02CC5F44B}"/>
              </a:ext>
            </a:extLst>
          </p:cNvPr>
          <p:cNvSpPr>
            <a:spLocks noGrp="1" noChangeArrowheads="1"/>
          </p:cNvSpPr>
          <p:nvPr>
            <p:ph idx="1"/>
          </p:nvPr>
        </p:nvSpPr>
        <p:spPr bwMode="auto">
          <a:xfrm>
            <a:off x="1002808" y="3770167"/>
            <a:ext cx="7646987" cy="708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eaLnBrk="1" hangingPunct="1">
              <a:buClr>
                <a:srgbClr val="CC0000"/>
              </a:buClr>
              <a:buSzPct val="80000"/>
              <a:buFont typeface="Wingdings" panose="05000000000000000000" pitchFamily="2" charset="2"/>
              <a:buChar char="p"/>
            </a:pPr>
            <a:r>
              <a:rPr lang="en-US" altLang="zh-CN" sz="3200" dirty="0">
                <a:solidFill>
                  <a:schemeClr val="hlink"/>
                </a:solidFill>
                <a:latin typeface="宋体" panose="02010600030101010101" pitchFamily="2" charset="-122"/>
              </a:rPr>
              <a:t>[</a:t>
            </a:r>
            <a:r>
              <a:rPr lang="zh-CN" altLang="en-US" sz="3200" dirty="0">
                <a:solidFill>
                  <a:schemeClr val="hlink"/>
                </a:solidFill>
                <a:latin typeface="宋体" panose="02010600030101010101" pitchFamily="2" charset="-122"/>
              </a:rPr>
              <a:t>例</a:t>
            </a:r>
            <a:r>
              <a:rPr lang="en-US" altLang="zh-CN" sz="3200" dirty="0">
                <a:solidFill>
                  <a:schemeClr val="hlink"/>
                </a:solidFill>
                <a:latin typeface="宋体" panose="02010600030101010101" pitchFamily="2" charset="-122"/>
              </a:rPr>
              <a:t>23]</a:t>
            </a:r>
            <a:r>
              <a:rPr lang="zh-CN" altLang="en-US" sz="3200" dirty="0">
                <a:solidFill>
                  <a:schemeClr val="hlink"/>
                </a:solidFill>
                <a:latin typeface="宋体" panose="02010600030101010101" pitchFamily="2" charset="-122"/>
              </a:rPr>
              <a:t>对一二进制</a:t>
            </a:r>
            <a:r>
              <a:rPr lang="zh-CN" altLang="zh-CN" sz="3200" dirty="0">
                <a:solidFill>
                  <a:schemeClr val="hlink"/>
                </a:solidFill>
                <a:latin typeface="宋体" panose="02010600030101010101" pitchFamily="2" charset="-122"/>
              </a:rPr>
              <a:t>文件进行读写操作</a:t>
            </a:r>
            <a:endParaRPr lang="zh-CN" altLang="en-US" sz="3200" dirty="0">
              <a:solidFill>
                <a:schemeClr val="hlink"/>
              </a:solidFill>
              <a:latin typeface="宋体" panose="02010600030101010101" pitchFamily="2" charset="-122"/>
            </a:endParaRPr>
          </a:p>
        </p:txBody>
      </p:sp>
      <p:sp>
        <p:nvSpPr>
          <p:cNvPr id="28674" name="灯片编号占位符 3">
            <a:extLst>
              <a:ext uri="{FF2B5EF4-FFF2-40B4-BE49-F238E27FC236}">
                <a16:creationId xmlns:a16="http://schemas.microsoft.com/office/drawing/2014/main" id="{36C5F7BF-57D5-4C93-995A-A4D86A5A33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A8685A69-70B3-4F7A-8C05-0C488C96259D}" type="slidenum">
              <a:rPr lang="en-US" altLang="zh-CN" sz="1800">
                <a:solidFill>
                  <a:srgbClr val="FF3300"/>
                </a:solidFill>
                <a:latin typeface="Times New Roman" panose="02020603050405020304" pitchFamily="18" charset="0"/>
              </a:rPr>
              <a:pPr eaLnBrk="1" hangingPunct="1"/>
              <a:t>28</a:t>
            </a:fld>
            <a:endParaRPr lang="en-US" altLang="zh-CN" sz="1800">
              <a:solidFill>
                <a:srgbClr val="FF3300"/>
              </a:solidFill>
              <a:latin typeface="Times New Roman" panose="02020603050405020304" pitchFamily="18" charset="0"/>
            </a:endParaRPr>
          </a:p>
        </p:txBody>
      </p:sp>
      <p:sp>
        <p:nvSpPr>
          <p:cNvPr id="359427" name="Rectangle 3">
            <a:extLst>
              <a:ext uri="{FF2B5EF4-FFF2-40B4-BE49-F238E27FC236}">
                <a16:creationId xmlns:a16="http://schemas.microsoft.com/office/drawing/2014/main" id="{2D815927-6E7F-4C01-A43A-DAA12AD98F13}"/>
              </a:ext>
            </a:extLst>
          </p:cNvPr>
          <p:cNvSpPr>
            <a:spLocks noChangeArrowheads="1"/>
          </p:cNvSpPr>
          <p:nvPr/>
        </p:nvSpPr>
        <p:spPr bwMode="auto">
          <a:xfrm>
            <a:off x="1208096" y="4543157"/>
            <a:ext cx="4572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spcBef>
                <a:spcPct val="20000"/>
              </a:spcBef>
              <a:buClr>
                <a:schemeClr val="hlink"/>
              </a:buClr>
              <a:buSzPct val="50000"/>
            </a:pPr>
            <a:r>
              <a:rPr lang="zh-CN" altLang="en-US" sz="3200" b="0" dirty="0">
                <a:solidFill>
                  <a:srgbClr val="B6042A"/>
                </a:solidFill>
                <a:latin typeface="Arial" panose="020B0604020202020204" pitchFamily="34" charset="0"/>
              </a:rPr>
              <a:t>输</a:t>
            </a:r>
          </a:p>
          <a:p>
            <a:pPr algn="ctr" eaLnBrk="1" hangingPunct="1">
              <a:spcBef>
                <a:spcPct val="20000"/>
              </a:spcBef>
              <a:buClr>
                <a:schemeClr val="hlink"/>
              </a:buClr>
              <a:buSzPct val="50000"/>
              <a:buFont typeface="Monotype Sorts" pitchFamily="2" charset="2"/>
              <a:buChar char="n"/>
            </a:pPr>
            <a:endParaRPr lang="zh-CN" altLang="en-US" sz="3200" b="0" dirty="0">
              <a:solidFill>
                <a:srgbClr val="B6042A"/>
              </a:solidFill>
              <a:latin typeface="Arial" panose="020B0604020202020204" pitchFamily="34" charset="0"/>
            </a:endParaRPr>
          </a:p>
          <a:p>
            <a:pPr algn="ctr" eaLnBrk="1" hangingPunct="1">
              <a:spcBef>
                <a:spcPct val="20000"/>
              </a:spcBef>
              <a:buClr>
                <a:schemeClr val="hlink"/>
              </a:buClr>
              <a:buSzPct val="50000"/>
            </a:pPr>
            <a:r>
              <a:rPr lang="zh-CN" altLang="en-US" sz="3200" b="0" dirty="0">
                <a:solidFill>
                  <a:srgbClr val="B6042A"/>
                </a:solidFill>
                <a:latin typeface="Arial" panose="020B0604020202020204" pitchFamily="34" charset="0"/>
              </a:rPr>
              <a:t>出</a:t>
            </a:r>
            <a:endParaRPr lang="zh-CN" altLang="en-US" sz="3200" b="0" dirty="0">
              <a:solidFill>
                <a:schemeClr val="tx1"/>
              </a:solidFill>
              <a:latin typeface="Arial" panose="020B0604020202020204" pitchFamily="34" charset="0"/>
            </a:endParaRPr>
          </a:p>
        </p:txBody>
      </p:sp>
      <p:sp>
        <p:nvSpPr>
          <p:cNvPr id="359428" name="Text Box 4">
            <a:extLst>
              <a:ext uri="{FF2B5EF4-FFF2-40B4-BE49-F238E27FC236}">
                <a16:creationId xmlns:a16="http://schemas.microsoft.com/office/drawing/2014/main" id="{CFD18CC2-8A08-46E7-B18E-79C650B44AC5}"/>
              </a:ext>
            </a:extLst>
          </p:cNvPr>
          <p:cNvSpPr txBox="1">
            <a:spLocks noChangeArrowheads="1"/>
          </p:cNvSpPr>
          <p:nvPr/>
        </p:nvSpPr>
        <p:spPr bwMode="auto">
          <a:xfrm>
            <a:off x="1898659" y="4427047"/>
            <a:ext cx="6581775" cy="1781623"/>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8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Wang		1.65		25</a:t>
            </a:r>
          </a:p>
          <a:p>
            <a:pPr eaLnBrk="1" hangingPunct="1">
              <a:lnSpc>
                <a:spcPct val="3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Zhang		1.72		24</a:t>
            </a:r>
          </a:p>
          <a:p>
            <a:pPr eaLnBrk="1" hangingPunct="1">
              <a:lnSpc>
                <a:spcPct val="3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Li			1.69		21</a:t>
            </a:r>
          </a:p>
          <a:p>
            <a:pPr eaLnBrk="1" hangingPunct="1">
              <a:lnSpc>
                <a:spcPct val="30000"/>
              </a:lnSpc>
              <a:spcBef>
                <a:spcPct val="50000"/>
              </a:spcBef>
              <a:buClr>
                <a:schemeClr val="bg2"/>
              </a:buClr>
              <a:buFont typeface="Monotype Sorts" pitchFamily="2" charset="2"/>
              <a:buNone/>
            </a:pPr>
            <a:r>
              <a:rPr lang="zh-CN" altLang="en-US" sz="3200" b="0" dirty="0">
                <a:solidFill>
                  <a:srgbClr val="003399"/>
                </a:solidFill>
                <a:latin typeface="Times New Roman" panose="02020603050405020304" pitchFamily="18" charset="0"/>
                <a:ea typeface="楷体_GB2312" pitchFamily="49" charset="-122"/>
              </a:rPr>
              <a:t>　</a:t>
            </a:r>
            <a:r>
              <a:rPr lang="en-US" altLang="zh-CN" sz="3200" b="0" dirty="0">
                <a:solidFill>
                  <a:srgbClr val="003399"/>
                </a:solidFill>
                <a:latin typeface="Times New Roman" panose="02020603050405020304" pitchFamily="18" charset="0"/>
                <a:ea typeface="楷体_GB2312" pitchFamily="49" charset="-122"/>
              </a:rPr>
              <a:t>Huang		1.7		22</a:t>
            </a:r>
          </a:p>
        </p:txBody>
      </p:sp>
      <p:sp>
        <p:nvSpPr>
          <p:cNvPr id="359429" name="Rectangle 5">
            <a:extLst>
              <a:ext uri="{FF2B5EF4-FFF2-40B4-BE49-F238E27FC236}">
                <a16:creationId xmlns:a16="http://schemas.microsoft.com/office/drawing/2014/main" id="{3D7E3603-9170-4B95-B92E-3FC953908868}"/>
              </a:ext>
            </a:extLst>
          </p:cNvPr>
          <p:cNvSpPr>
            <a:spLocks noChangeArrowheads="1"/>
          </p:cNvSpPr>
          <p:nvPr/>
        </p:nvSpPr>
        <p:spPr bwMode="auto">
          <a:xfrm>
            <a:off x="623392" y="1148468"/>
            <a:ext cx="11161240" cy="1175706"/>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p>
            <a:pPr>
              <a:spcBef>
                <a:spcPct val="20000"/>
              </a:spcBef>
              <a:buClr>
                <a:srgbClr val="CC0000"/>
              </a:buClr>
              <a:buSzPct val="80000"/>
            </a:pPr>
            <a:r>
              <a:rPr lang="en-US" altLang="en-US" sz="3200" dirty="0">
                <a:solidFill>
                  <a:schemeClr val="tx1"/>
                </a:solidFill>
                <a:latin typeface="华文中宋" panose="02010600040101010101" pitchFamily="2" charset="-122"/>
                <a:ea typeface="华文中宋" panose="02010600040101010101" pitchFamily="2" charset="-122"/>
              </a:rPr>
              <a:t>struct person</a:t>
            </a:r>
          </a:p>
          <a:p>
            <a:pPr>
              <a:spcBef>
                <a:spcPct val="20000"/>
              </a:spcBef>
              <a:buClr>
                <a:srgbClr val="CC0000"/>
              </a:buClr>
              <a:buSzPct val="80000"/>
            </a:pPr>
            <a:r>
              <a:rPr lang="en-US" altLang="en-US" sz="3200" dirty="0">
                <a:solidFill>
                  <a:schemeClr val="tx1"/>
                </a:solidFill>
                <a:latin typeface="华文中宋" panose="02010600040101010101" pitchFamily="2" charset="-122"/>
                <a:ea typeface="华文中宋" panose="02010600040101010101" pitchFamily="2" charset="-122"/>
              </a:rPr>
              <a:t>{    char name[20];   double height;   </a:t>
            </a:r>
            <a:r>
              <a:rPr lang="en-US" altLang="zh-CN" sz="3200" dirty="0">
                <a:solidFill>
                  <a:schemeClr val="tx1"/>
                </a:solidFill>
                <a:latin typeface="华文中宋" panose="02010600040101010101" pitchFamily="2" charset="-122"/>
                <a:ea typeface="华文中宋" panose="02010600040101010101" pitchFamily="2" charset="-122"/>
              </a:rPr>
              <a:t>unsigned</a:t>
            </a:r>
            <a:r>
              <a:rPr lang="en-US" altLang="en-US" sz="3200" dirty="0">
                <a:solidFill>
                  <a:schemeClr val="tx1"/>
                </a:solidFill>
                <a:latin typeface="华文中宋" panose="02010600040101010101" pitchFamily="2" charset="-122"/>
                <a:ea typeface="华文中宋" panose="02010600040101010101" pitchFamily="2" charset="-122"/>
              </a:rPr>
              <a:t> int age;};</a:t>
            </a:r>
            <a:endParaRPr lang="en-US" altLang="zh-CN" sz="3200" dirty="0">
              <a:solidFill>
                <a:schemeClr val="tx1"/>
              </a:solidFill>
              <a:latin typeface="华文中宋" panose="02010600040101010101" pitchFamily="2" charset="-122"/>
              <a:ea typeface="华文中宋" panose="02010600040101010101" pitchFamily="2" charset="-122"/>
            </a:endParaRPr>
          </a:p>
        </p:txBody>
      </p:sp>
      <p:sp>
        <p:nvSpPr>
          <p:cNvPr id="359430" name="Rectangle 6">
            <a:extLst>
              <a:ext uri="{FF2B5EF4-FFF2-40B4-BE49-F238E27FC236}">
                <a16:creationId xmlns:a16="http://schemas.microsoft.com/office/drawing/2014/main" id="{7F9DEF19-C5B1-4B97-AE9F-EB9FD821A350}"/>
              </a:ext>
            </a:extLst>
          </p:cNvPr>
          <p:cNvSpPr>
            <a:spLocks noChangeArrowheads="1"/>
          </p:cNvSpPr>
          <p:nvPr/>
        </p:nvSpPr>
        <p:spPr bwMode="auto">
          <a:xfrm>
            <a:off x="623392" y="2529496"/>
            <a:ext cx="11161240" cy="1175706"/>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p>
            <a:pPr>
              <a:spcBef>
                <a:spcPct val="20000"/>
              </a:spcBef>
              <a:buClr>
                <a:srgbClr val="CC0000"/>
              </a:buClr>
              <a:buSzPct val="80000"/>
            </a:pPr>
            <a:r>
              <a:rPr lang="en-US" altLang="en-US" sz="3200" dirty="0">
                <a:solidFill>
                  <a:schemeClr val="tx1"/>
                </a:solidFill>
                <a:latin typeface="华文中宋" panose="02010600040101010101" pitchFamily="2" charset="-122"/>
                <a:ea typeface="华文中宋" panose="02010600040101010101" pitchFamily="2" charset="-122"/>
              </a:rPr>
              <a:t>struct person p</a:t>
            </a:r>
            <a:r>
              <a:rPr lang="en-US" altLang="zh-CN" sz="3200" dirty="0">
                <a:solidFill>
                  <a:schemeClr val="tx1"/>
                </a:solidFill>
                <a:latin typeface="华文中宋" panose="02010600040101010101" pitchFamily="2" charset="-122"/>
                <a:ea typeface="华文中宋" panose="02010600040101010101" pitchFamily="2" charset="-122"/>
              </a:rPr>
              <a:t>eople[6];         //</a:t>
            </a:r>
            <a:r>
              <a:rPr lang="zh-CN" altLang="en-US" sz="3200" dirty="0">
                <a:solidFill>
                  <a:schemeClr val="tx1"/>
                </a:solidFill>
                <a:latin typeface="华文中宋" panose="02010600040101010101" pitchFamily="2" charset="-122"/>
                <a:ea typeface="华文中宋" panose="02010600040101010101" pitchFamily="2" charset="-122"/>
              </a:rPr>
              <a:t>假设数组已经赋值</a:t>
            </a:r>
          </a:p>
          <a:p>
            <a:pPr>
              <a:spcBef>
                <a:spcPct val="20000"/>
              </a:spcBef>
              <a:buClr>
                <a:srgbClr val="CC0000"/>
              </a:buClr>
              <a:buSzPct val="80000"/>
            </a:pPr>
            <a:r>
              <a:rPr lang="en-US" altLang="en-US" sz="3200" dirty="0" err="1">
                <a:solidFill>
                  <a:schemeClr val="tx1"/>
                </a:solidFill>
                <a:latin typeface="华文中宋" panose="02010600040101010101" pitchFamily="2" charset="-122"/>
                <a:ea typeface="华文中宋" panose="02010600040101010101" pitchFamily="2" charset="-122"/>
              </a:rPr>
              <a:t>outfile.write</a:t>
            </a:r>
            <a:r>
              <a:rPr lang="en-US" altLang="en-US" sz="3200" dirty="0">
                <a:solidFill>
                  <a:schemeClr val="tx1"/>
                </a:solidFill>
                <a:latin typeface="华文中宋" panose="02010600040101010101" pitchFamily="2" charset="-122"/>
                <a:ea typeface="华文中宋" panose="02010600040101010101" pitchFamily="2" charset="-122"/>
              </a:rPr>
              <a:t>((char *)&amp;people[</a:t>
            </a:r>
            <a:r>
              <a:rPr lang="en-US" altLang="en-US" sz="3200" dirty="0" err="1">
                <a:solidFill>
                  <a:schemeClr val="tx1"/>
                </a:solidFill>
                <a:latin typeface="华文中宋" panose="02010600040101010101" pitchFamily="2" charset="-122"/>
                <a:ea typeface="华文中宋" panose="02010600040101010101" pitchFamily="2" charset="-122"/>
              </a:rPr>
              <a:t>i</a:t>
            </a:r>
            <a:r>
              <a:rPr lang="en-US" altLang="en-US" sz="3200" dirty="0">
                <a:solidFill>
                  <a:schemeClr val="tx1"/>
                </a:solidFill>
                <a:latin typeface="华文中宋" panose="02010600040101010101" pitchFamily="2" charset="-122"/>
                <a:ea typeface="华文中宋" panose="02010600040101010101" pitchFamily="2" charset="-122"/>
              </a:rPr>
              <a:t>],</a:t>
            </a:r>
            <a:r>
              <a:rPr lang="en-US" altLang="en-US" sz="3200" dirty="0" err="1">
                <a:solidFill>
                  <a:schemeClr val="tx1"/>
                </a:solidFill>
                <a:latin typeface="华文中宋" panose="02010600040101010101" pitchFamily="2" charset="-122"/>
                <a:ea typeface="华文中宋" panose="02010600040101010101" pitchFamily="2" charset="-122"/>
              </a:rPr>
              <a:t>sizeof</a:t>
            </a:r>
            <a:r>
              <a:rPr lang="en-US" altLang="en-US" sz="3200" dirty="0">
                <a:solidFill>
                  <a:schemeClr val="tx1"/>
                </a:solidFill>
                <a:latin typeface="华文中宋" panose="02010600040101010101" pitchFamily="2" charset="-122"/>
                <a:ea typeface="华文中宋" panose="02010600040101010101" pitchFamily="2" charset="-122"/>
              </a:rPr>
              <a:t>(people[</a:t>
            </a:r>
            <a:r>
              <a:rPr lang="en-US" altLang="en-US" sz="3200" dirty="0" err="1">
                <a:solidFill>
                  <a:schemeClr val="tx1"/>
                </a:solidFill>
                <a:latin typeface="华文中宋" panose="02010600040101010101" pitchFamily="2" charset="-122"/>
                <a:ea typeface="华文中宋" panose="02010600040101010101" pitchFamily="2" charset="-122"/>
              </a:rPr>
              <a:t>i</a:t>
            </a:r>
            <a:r>
              <a:rPr lang="en-US" altLang="en-US" sz="3200" dirty="0">
                <a:solidFill>
                  <a:schemeClr val="tx1"/>
                </a:solidFill>
                <a:latin typeface="华文中宋" panose="02010600040101010101" pitchFamily="2" charset="-122"/>
                <a:ea typeface="华文中宋" panose="02010600040101010101" pitchFamily="2" charset="-122"/>
              </a:rPr>
              <a:t>]));</a:t>
            </a:r>
            <a:endParaRPr lang="en-US" altLang="zh-CN" sz="3200" dirty="0">
              <a:solidFill>
                <a:schemeClr val="tx1"/>
              </a:solidFill>
              <a:latin typeface="华文中宋" panose="02010600040101010101" pitchFamily="2" charset="-122"/>
              <a:ea typeface="华文中宋" panose="02010600040101010101" pitchFamily="2" charset="-122"/>
            </a:endParaRPr>
          </a:p>
        </p:txBody>
      </p:sp>
      <p:sp>
        <p:nvSpPr>
          <p:cNvPr id="8" name="Rectangle 2">
            <a:extLst>
              <a:ext uri="{FF2B5EF4-FFF2-40B4-BE49-F238E27FC236}">
                <a16:creationId xmlns:a16="http://schemas.microsoft.com/office/drawing/2014/main" id="{0D9087F0-C97F-4FA7-ADF4-8F1D7CF58465}"/>
              </a:ext>
            </a:extLst>
          </p:cNvPr>
          <p:cNvSpPr>
            <a:spLocks noGrp="1" noChangeArrowheads="1"/>
          </p:cNvSpPr>
          <p:nvPr>
            <p:ph type="title"/>
          </p:nvPr>
        </p:nvSpPr>
        <p:spPr bwMode="auto">
          <a:xfrm>
            <a:off x="2210594" y="208825"/>
            <a:ext cx="7807325" cy="769441"/>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ctr" eaLnBrk="1" hangingPunct="1"/>
            <a:r>
              <a:rPr lang="zh-CN" altLang="en-US" dirty="0">
                <a:solidFill>
                  <a:srgbClr val="33CC33"/>
                </a:solidFill>
              </a:rPr>
              <a:t>二进制文件的读写操作</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9429">
                                            <p:txEl>
                                              <p:pRg st="0" end="0"/>
                                            </p:txEl>
                                          </p:spTgt>
                                        </p:tgtEl>
                                        <p:attrNameLst>
                                          <p:attrName>style.visibility</p:attrName>
                                        </p:attrNameLst>
                                      </p:cBhvr>
                                      <p:to>
                                        <p:strVal val="visible"/>
                                      </p:to>
                                    </p:set>
                                    <p:animEffect transition="in" filter="box(out)">
                                      <p:cBhvr>
                                        <p:cTn id="7" dur="500"/>
                                        <p:tgtEl>
                                          <p:spTgt spid="3594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9429">
                                            <p:txEl>
                                              <p:pRg st="1" end="1"/>
                                            </p:txEl>
                                          </p:spTgt>
                                        </p:tgtEl>
                                        <p:attrNameLst>
                                          <p:attrName>style.visibility</p:attrName>
                                        </p:attrNameLst>
                                      </p:cBhvr>
                                      <p:to>
                                        <p:strVal val="visible"/>
                                      </p:to>
                                    </p:set>
                                    <p:animEffect transition="in" filter="box(out)">
                                      <p:cBhvr>
                                        <p:cTn id="12" dur="500"/>
                                        <p:tgtEl>
                                          <p:spTgt spid="3594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9430">
                                            <p:txEl>
                                              <p:pRg st="0" end="0"/>
                                            </p:txEl>
                                          </p:spTgt>
                                        </p:tgtEl>
                                        <p:attrNameLst>
                                          <p:attrName>style.visibility</p:attrName>
                                        </p:attrNameLst>
                                      </p:cBhvr>
                                      <p:to>
                                        <p:strVal val="visible"/>
                                      </p:to>
                                    </p:set>
                                    <p:animEffect transition="in" filter="box(out)">
                                      <p:cBhvr>
                                        <p:cTn id="17" dur="500"/>
                                        <p:tgtEl>
                                          <p:spTgt spid="3594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9430">
                                            <p:txEl>
                                              <p:pRg st="1" end="1"/>
                                            </p:txEl>
                                          </p:spTgt>
                                        </p:tgtEl>
                                        <p:attrNameLst>
                                          <p:attrName>style.visibility</p:attrName>
                                        </p:attrNameLst>
                                      </p:cBhvr>
                                      <p:to>
                                        <p:strVal val="visible"/>
                                      </p:to>
                                    </p:set>
                                    <p:animEffect transition="in" filter="box(out)">
                                      <p:cBhvr>
                                        <p:cTn id="22" dur="500"/>
                                        <p:tgtEl>
                                          <p:spTgt spid="3594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9426">
                                            <p:txEl>
                                              <p:pRg st="0" end="0"/>
                                            </p:txEl>
                                          </p:spTgt>
                                        </p:tgtEl>
                                        <p:attrNameLst>
                                          <p:attrName>style.visibility</p:attrName>
                                        </p:attrNameLst>
                                      </p:cBhvr>
                                      <p:to>
                                        <p:strVal val="visible"/>
                                      </p:to>
                                    </p:set>
                                    <p:animEffect transition="in" filter="box(out)">
                                      <p:cBhvr>
                                        <p:cTn id="27" dur="500"/>
                                        <p:tgtEl>
                                          <p:spTgt spid="35942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59427"/>
                                        </p:tgtEl>
                                        <p:attrNameLst>
                                          <p:attrName>style.visibility</p:attrName>
                                        </p:attrNameLst>
                                      </p:cBhvr>
                                      <p:to>
                                        <p:strVal val="visible"/>
                                      </p:to>
                                    </p:set>
                                    <p:animEffect transition="in" filter="box(out)">
                                      <p:cBhvr>
                                        <p:cTn id="32" dur="500"/>
                                        <p:tgtEl>
                                          <p:spTgt spid="3594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359428"/>
                                        </p:tgtEl>
                                        <p:attrNameLst>
                                          <p:attrName>style.visibility</p:attrName>
                                        </p:attrNameLst>
                                      </p:cBhvr>
                                      <p:to>
                                        <p:strVal val="visible"/>
                                      </p:to>
                                    </p:set>
                                    <p:animEffect transition="in" filter="strips(upRight)">
                                      <p:cBhvr>
                                        <p:cTn id="37" dur="500"/>
                                        <p:tgtEl>
                                          <p:spTgt spid="35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autoUpdateAnimBg="0"/>
      <p:bldP spid="359427" grpId="0" autoUpdateAnimBg="0"/>
      <p:bldP spid="359428" grpId="0" animBg="1" autoUpdateAnimBg="0"/>
      <p:bldP spid="359429" grpId="0" build="p" autoUpdateAnimBg="0"/>
      <p:bldP spid="35943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F32AD433-00B2-4766-B8F2-CDE46DAD6408}"/>
              </a:ext>
            </a:extLst>
          </p:cNvPr>
          <p:cNvSpPr>
            <a:spLocks noGrp="1" noChangeArrowheads="1"/>
          </p:cNvSpPr>
          <p:nvPr>
            <p:ph type="title"/>
          </p:nvPr>
        </p:nvSpPr>
        <p:spPr bwMode="auto">
          <a:xfrm>
            <a:off x="2203586" y="281728"/>
            <a:ext cx="7742237" cy="5033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rPr>
              <a:t>随机访问数据文件</a:t>
            </a:r>
          </a:p>
        </p:txBody>
      </p:sp>
      <p:sp>
        <p:nvSpPr>
          <p:cNvPr id="29698" name="灯片编号占位符 3">
            <a:extLst>
              <a:ext uri="{FF2B5EF4-FFF2-40B4-BE49-F238E27FC236}">
                <a16:creationId xmlns:a16="http://schemas.microsoft.com/office/drawing/2014/main" id="{D3EB65AB-00EE-4CA3-99DD-C50F8CDE05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54923F87-75EA-445D-B9AA-B9C1D6891985}" type="slidenum">
              <a:rPr lang="en-US" altLang="zh-CN" sz="1800">
                <a:solidFill>
                  <a:srgbClr val="FF3300"/>
                </a:solidFill>
                <a:latin typeface="Times New Roman" panose="02020603050405020304" pitchFamily="18" charset="0"/>
              </a:rPr>
              <a:pPr eaLnBrk="1" hangingPunct="1"/>
              <a:t>29</a:t>
            </a:fld>
            <a:endParaRPr lang="en-US" altLang="zh-CN" sz="1800">
              <a:solidFill>
                <a:srgbClr val="FF3300"/>
              </a:solidFill>
              <a:latin typeface="Times New Roman" panose="02020603050405020304" pitchFamily="18" charset="0"/>
            </a:endParaRPr>
          </a:p>
        </p:txBody>
      </p:sp>
      <p:sp>
        <p:nvSpPr>
          <p:cNvPr id="360451" name="Rectangle 3">
            <a:extLst>
              <a:ext uri="{FF2B5EF4-FFF2-40B4-BE49-F238E27FC236}">
                <a16:creationId xmlns:a16="http://schemas.microsoft.com/office/drawing/2014/main" id="{782E8115-CFE1-4FBD-8013-665083F6D395}"/>
              </a:ext>
            </a:extLst>
          </p:cNvPr>
          <p:cNvSpPr>
            <a:spLocks noChangeArrowheads="1"/>
          </p:cNvSpPr>
          <p:nvPr/>
        </p:nvSpPr>
        <p:spPr bwMode="auto">
          <a:xfrm>
            <a:off x="407368" y="1262114"/>
            <a:ext cx="75549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p"/>
            </a:pPr>
            <a:r>
              <a:rPr lang="en-US" altLang="zh-CN" sz="3200" b="0" dirty="0">
                <a:solidFill>
                  <a:schemeClr val="hlink"/>
                </a:solidFill>
                <a:latin typeface="Arial" panose="020B0604020202020204" pitchFamily="34" charset="0"/>
              </a:rPr>
              <a:t>1</a:t>
            </a:r>
            <a:r>
              <a:rPr lang="zh-CN" altLang="en-US" sz="3200" b="0" dirty="0">
                <a:solidFill>
                  <a:schemeClr val="hlink"/>
                </a:solidFill>
                <a:latin typeface="Arial" panose="020B0604020202020204" pitchFamily="34" charset="0"/>
              </a:rPr>
              <a:t>、</a:t>
            </a:r>
            <a:r>
              <a:rPr lang="zh-CN" altLang="en-US" sz="3200" dirty="0">
                <a:solidFill>
                  <a:schemeClr val="hlink"/>
                </a:solidFill>
                <a:latin typeface="Arial" panose="020B0604020202020204" pitchFamily="34" charset="0"/>
              </a:rPr>
              <a:t>读</a:t>
            </a:r>
            <a:r>
              <a:rPr lang="zh-CN" altLang="en-US" sz="3200" b="0" dirty="0">
                <a:solidFill>
                  <a:schemeClr val="hlink"/>
                </a:solidFill>
                <a:latin typeface="Arial" panose="020B0604020202020204" pitchFamily="34" charset="0"/>
              </a:rPr>
              <a:t>文件指针（与</a:t>
            </a:r>
            <a:r>
              <a:rPr lang="en-US" altLang="zh-CN" sz="3200" b="0" dirty="0">
                <a:solidFill>
                  <a:schemeClr val="hlink"/>
                </a:solidFill>
                <a:latin typeface="Arial" panose="020B0604020202020204" pitchFamily="34" charset="0"/>
              </a:rPr>
              <a:t>get</a:t>
            </a:r>
            <a:r>
              <a:rPr lang="zh-CN" altLang="en-US" sz="3200" b="0" dirty="0">
                <a:solidFill>
                  <a:schemeClr val="hlink"/>
                </a:solidFill>
                <a:latin typeface="Arial" panose="020B0604020202020204" pitchFamily="34" charset="0"/>
              </a:rPr>
              <a:t>相对，所以有</a:t>
            </a:r>
            <a:r>
              <a:rPr lang="en-US" altLang="zh-CN" sz="3200" b="0" dirty="0">
                <a:solidFill>
                  <a:schemeClr val="hlink"/>
                </a:solidFill>
                <a:latin typeface="Arial" panose="020B0604020202020204" pitchFamily="34" charset="0"/>
              </a:rPr>
              <a:t>g</a:t>
            </a:r>
            <a:r>
              <a:rPr lang="zh-CN" altLang="en-US" sz="3200" b="0" dirty="0">
                <a:solidFill>
                  <a:schemeClr val="hlink"/>
                </a:solidFill>
                <a:latin typeface="Arial" panose="020B0604020202020204" pitchFamily="34" charset="0"/>
              </a:rPr>
              <a:t>）</a:t>
            </a:r>
          </a:p>
        </p:txBody>
      </p:sp>
      <p:sp>
        <p:nvSpPr>
          <p:cNvPr id="360452" name="Rectangle 4">
            <a:extLst>
              <a:ext uri="{FF2B5EF4-FFF2-40B4-BE49-F238E27FC236}">
                <a16:creationId xmlns:a16="http://schemas.microsoft.com/office/drawing/2014/main" id="{E7DCBB9F-78FB-4855-8B03-7F5B1FC8E1E7}"/>
              </a:ext>
            </a:extLst>
          </p:cNvPr>
          <p:cNvSpPr>
            <a:spLocks noChangeArrowheads="1"/>
          </p:cNvSpPr>
          <p:nvPr/>
        </p:nvSpPr>
        <p:spPr bwMode="auto">
          <a:xfrm>
            <a:off x="839416" y="1897620"/>
            <a:ext cx="10729192" cy="1766637"/>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istream&amp; istream::seekg(streampos);</a:t>
            </a:r>
          </a:p>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istream&amp; istream::seekg(streamoff,ios::seek_dir);</a:t>
            </a:r>
          </a:p>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streampos istream::tellg();//</a:t>
            </a:r>
            <a:r>
              <a:rPr lang="zh-CN" altLang="en-US" sz="3200">
                <a:solidFill>
                  <a:schemeClr val="tx1"/>
                </a:solidFill>
                <a:latin typeface="华文中宋" panose="02010600040101010101" pitchFamily="2" charset="-122"/>
                <a:ea typeface="华文中宋" panose="02010600040101010101" pitchFamily="2" charset="-122"/>
              </a:rPr>
              <a:t>获取当前指针位置</a:t>
            </a:r>
          </a:p>
        </p:txBody>
      </p:sp>
      <p:sp>
        <p:nvSpPr>
          <p:cNvPr id="360453" name="Rectangle 5">
            <a:extLst>
              <a:ext uri="{FF2B5EF4-FFF2-40B4-BE49-F238E27FC236}">
                <a16:creationId xmlns:a16="http://schemas.microsoft.com/office/drawing/2014/main" id="{657294C1-BA76-4A1D-8146-8AF9C5DC698B}"/>
              </a:ext>
            </a:extLst>
          </p:cNvPr>
          <p:cNvSpPr>
            <a:spLocks noChangeArrowheads="1"/>
          </p:cNvSpPr>
          <p:nvPr/>
        </p:nvSpPr>
        <p:spPr bwMode="auto">
          <a:xfrm>
            <a:off x="861304" y="3744931"/>
            <a:ext cx="511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r>
              <a:rPr lang="en-US" altLang="zh-CN" sz="2800" b="0" dirty="0" err="1">
                <a:solidFill>
                  <a:schemeClr val="hlink"/>
                </a:solidFill>
                <a:latin typeface="Arial" panose="020B0604020202020204" pitchFamily="34" charset="0"/>
              </a:rPr>
              <a:t>streampos</a:t>
            </a:r>
            <a:r>
              <a:rPr lang="zh-CN" altLang="zh-CN" sz="2800" b="0" dirty="0">
                <a:solidFill>
                  <a:schemeClr val="hlink"/>
                </a:solidFill>
                <a:latin typeface="Arial" panose="020B0604020202020204" pitchFamily="34" charset="0"/>
              </a:rPr>
              <a:t>为</a:t>
            </a:r>
            <a:r>
              <a:rPr lang="en-US" altLang="zh-CN" sz="2800" b="0" dirty="0">
                <a:solidFill>
                  <a:schemeClr val="hlink"/>
                </a:solidFill>
                <a:latin typeface="Arial" panose="020B0604020202020204" pitchFamily="34" charset="0"/>
              </a:rPr>
              <a:t>long</a:t>
            </a:r>
            <a:r>
              <a:rPr lang="zh-CN" altLang="zh-CN" sz="2800" b="0" dirty="0">
                <a:solidFill>
                  <a:schemeClr val="hlink"/>
                </a:solidFill>
                <a:latin typeface="Arial" panose="020B0604020202020204" pitchFamily="34" charset="0"/>
              </a:rPr>
              <a:t>型</a:t>
            </a:r>
            <a:r>
              <a:rPr lang="zh-CN" altLang="en-US" sz="2800" b="0" dirty="0">
                <a:solidFill>
                  <a:schemeClr val="hlink"/>
                </a:solidFill>
                <a:latin typeface="Arial" panose="020B0604020202020204" pitchFamily="34" charset="0"/>
              </a:rPr>
              <a:t>；</a:t>
            </a:r>
          </a:p>
        </p:txBody>
      </p:sp>
      <p:sp>
        <p:nvSpPr>
          <p:cNvPr id="360454" name="Rectangle 6">
            <a:extLst>
              <a:ext uri="{FF2B5EF4-FFF2-40B4-BE49-F238E27FC236}">
                <a16:creationId xmlns:a16="http://schemas.microsoft.com/office/drawing/2014/main" id="{C6633190-653A-4C54-BFAA-74541B737D89}"/>
              </a:ext>
            </a:extLst>
          </p:cNvPr>
          <p:cNvSpPr>
            <a:spLocks noChangeArrowheads="1"/>
          </p:cNvSpPr>
          <p:nvPr/>
        </p:nvSpPr>
        <p:spPr bwMode="auto">
          <a:xfrm>
            <a:off x="861305" y="4319606"/>
            <a:ext cx="505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r>
              <a:rPr lang="en-US" altLang="zh-CN" sz="2800" b="0" dirty="0">
                <a:solidFill>
                  <a:schemeClr val="hlink"/>
                </a:solidFill>
                <a:latin typeface="Arial" panose="020B0604020202020204" pitchFamily="34" charset="0"/>
              </a:rPr>
              <a:t>seek_dir</a:t>
            </a:r>
            <a:r>
              <a:rPr lang="zh-CN" altLang="zh-CN" sz="2800" b="0" dirty="0">
                <a:solidFill>
                  <a:schemeClr val="hlink"/>
                </a:solidFill>
                <a:latin typeface="Arial" panose="020B0604020202020204" pitchFamily="34" charset="0"/>
              </a:rPr>
              <a:t>的值：</a:t>
            </a:r>
            <a:endParaRPr lang="zh-CN" altLang="en-US" sz="2800" b="0" dirty="0">
              <a:solidFill>
                <a:schemeClr val="hlink"/>
              </a:solidFill>
              <a:latin typeface="Arial" panose="020B0604020202020204" pitchFamily="34" charset="0"/>
            </a:endParaRPr>
          </a:p>
        </p:txBody>
      </p:sp>
      <p:sp>
        <p:nvSpPr>
          <p:cNvPr id="360455" name="Rectangle 7">
            <a:extLst>
              <a:ext uri="{FF2B5EF4-FFF2-40B4-BE49-F238E27FC236}">
                <a16:creationId xmlns:a16="http://schemas.microsoft.com/office/drawing/2014/main" id="{0742B257-4B65-40EF-AA88-6D4BE9E2B2C2}"/>
              </a:ext>
            </a:extLst>
          </p:cNvPr>
          <p:cNvSpPr>
            <a:spLocks noChangeArrowheads="1"/>
          </p:cNvSpPr>
          <p:nvPr/>
        </p:nvSpPr>
        <p:spPr bwMode="auto">
          <a:xfrm>
            <a:off x="1543930" y="4892693"/>
            <a:ext cx="670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k"/>
            </a:pPr>
            <a:r>
              <a:rPr lang="en-US" altLang="zh-CN" sz="2800" b="0" dirty="0">
                <a:solidFill>
                  <a:schemeClr val="hlink"/>
                </a:solidFill>
                <a:latin typeface="Arial" panose="020B0604020202020204" pitchFamily="34" charset="0"/>
              </a:rPr>
              <a:t>cur=1</a:t>
            </a:r>
            <a:r>
              <a:rPr lang="zh-CN" altLang="en-US" sz="2800" b="0" dirty="0">
                <a:solidFill>
                  <a:schemeClr val="hlink"/>
                </a:solidFill>
                <a:latin typeface="Arial" panose="020B0604020202020204" pitchFamily="34" charset="0"/>
              </a:rPr>
              <a:t>，相对于当前读指针指定的位置；</a:t>
            </a:r>
          </a:p>
        </p:txBody>
      </p:sp>
      <p:sp>
        <p:nvSpPr>
          <p:cNvPr id="360456" name="Rectangle 8">
            <a:extLst>
              <a:ext uri="{FF2B5EF4-FFF2-40B4-BE49-F238E27FC236}">
                <a16:creationId xmlns:a16="http://schemas.microsoft.com/office/drawing/2014/main" id="{6934A784-1249-4135-984B-2808BA8AD9ED}"/>
              </a:ext>
            </a:extLst>
          </p:cNvPr>
          <p:cNvSpPr>
            <a:spLocks noChangeArrowheads="1"/>
          </p:cNvSpPr>
          <p:nvPr/>
        </p:nvSpPr>
        <p:spPr bwMode="auto">
          <a:xfrm>
            <a:off x="1582029" y="5502293"/>
            <a:ext cx="6265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k"/>
            </a:pPr>
            <a:r>
              <a:rPr lang="en-US" altLang="zh-CN" sz="2800" b="0" dirty="0">
                <a:solidFill>
                  <a:schemeClr val="hlink"/>
                </a:solidFill>
                <a:latin typeface="Arial" panose="020B0604020202020204" pitchFamily="34" charset="0"/>
              </a:rPr>
              <a:t>beg=0</a:t>
            </a:r>
            <a:r>
              <a:rPr lang="zh-CN" altLang="en-US" sz="2800" b="0" dirty="0">
                <a:solidFill>
                  <a:schemeClr val="hlink"/>
                </a:solidFill>
                <a:latin typeface="Arial" panose="020B0604020202020204" pitchFamily="34" charset="0"/>
              </a:rPr>
              <a:t>，相对于流的开始位置；</a:t>
            </a:r>
          </a:p>
        </p:txBody>
      </p:sp>
      <p:sp>
        <p:nvSpPr>
          <p:cNvPr id="360457" name="Rectangle 9">
            <a:extLst>
              <a:ext uri="{FF2B5EF4-FFF2-40B4-BE49-F238E27FC236}">
                <a16:creationId xmlns:a16="http://schemas.microsoft.com/office/drawing/2014/main" id="{8DC15F88-82B8-4426-AA24-82B7EB29285E}"/>
              </a:ext>
            </a:extLst>
          </p:cNvPr>
          <p:cNvSpPr>
            <a:spLocks noChangeArrowheads="1"/>
          </p:cNvSpPr>
          <p:nvPr/>
        </p:nvSpPr>
        <p:spPr bwMode="auto">
          <a:xfrm>
            <a:off x="1582029" y="6111893"/>
            <a:ext cx="6265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k"/>
            </a:pPr>
            <a:r>
              <a:rPr lang="en-US" altLang="zh-CN" sz="2800" b="0">
                <a:solidFill>
                  <a:schemeClr val="hlink"/>
                </a:solidFill>
                <a:latin typeface="Arial" panose="020B0604020202020204" pitchFamily="34" charset="0"/>
              </a:rPr>
              <a:t>end=2</a:t>
            </a:r>
            <a:r>
              <a:rPr lang="zh-CN" altLang="en-US" sz="2800" b="0">
                <a:solidFill>
                  <a:schemeClr val="hlink"/>
                </a:solidFill>
                <a:latin typeface="Arial" panose="020B0604020202020204" pitchFamily="34" charset="0"/>
              </a:rPr>
              <a:t>，相对于流的结尾位置；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animEffect transition="in" filter="box(out)">
                                      <p:cBhvr>
                                        <p:cTn id="7" dur="500"/>
                                        <p:tgtEl>
                                          <p:spTgt spid="360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52"/>
                                        </p:tgtEl>
                                        <p:attrNameLst>
                                          <p:attrName>style.visibility</p:attrName>
                                        </p:attrNameLst>
                                      </p:cBhvr>
                                      <p:to>
                                        <p:strVal val="visible"/>
                                      </p:to>
                                    </p:set>
                                    <p:animEffect transition="in" filter="blinds(vertical)">
                                      <p:cBhvr>
                                        <p:cTn id="12" dur="500"/>
                                        <p:tgtEl>
                                          <p:spTgt spid="360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0453"/>
                                        </p:tgtEl>
                                        <p:attrNameLst>
                                          <p:attrName>style.visibility</p:attrName>
                                        </p:attrNameLst>
                                      </p:cBhvr>
                                      <p:to>
                                        <p:strVal val="visible"/>
                                      </p:to>
                                    </p:set>
                                    <p:anim calcmode="lin" valueType="num">
                                      <p:cBhvr additive="base">
                                        <p:cTn id="17" dur="500" fill="hold"/>
                                        <p:tgtEl>
                                          <p:spTgt spid="360453"/>
                                        </p:tgtEl>
                                        <p:attrNameLst>
                                          <p:attrName>ppt_x</p:attrName>
                                        </p:attrNameLst>
                                      </p:cBhvr>
                                      <p:tavLst>
                                        <p:tav tm="0">
                                          <p:val>
                                            <p:strVal val="0-#ppt_w/2"/>
                                          </p:val>
                                        </p:tav>
                                        <p:tav tm="100000">
                                          <p:val>
                                            <p:strVal val="#ppt_x"/>
                                          </p:val>
                                        </p:tav>
                                      </p:tavLst>
                                    </p:anim>
                                    <p:anim calcmode="lin" valueType="num">
                                      <p:cBhvr additive="base">
                                        <p:cTn id="18" dur="500" fill="hold"/>
                                        <p:tgtEl>
                                          <p:spTgt spid="36045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0-#ppt_w/2"/>
                                          </p:val>
                                        </p:tav>
                                        <p:tav tm="100000">
                                          <p:val>
                                            <p:strVal val="#ppt_x"/>
                                          </p:val>
                                        </p:tav>
                                      </p:tavLst>
                                    </p:anim>
                                    <p:anim calcmode="lin" valueType="num">
                                      <p:cBhvr additive="base">
                                        <p:cTn id="24"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0455"/>
                                        </p:tgtEl>
                                        <p:attrNameLst>
                                          <p:attrName>style.visibility</p:attrName>
                                        </p:attrNameLst>
                                      </p:cBhvr>
                                      <p:to>
                                        <p:strVal val="visible"/>
                                      </p:to>
                                    </p:set>
                                    <p:animEffect transition="in" filter="blinds(horizontal)">
                                      <p:cBhvr>
                                        <p:cTn id="29" dur="500"/>
                                        <p:tgtEl>
                                          <p:spTgt spid="36045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0456"/>
                                        </p:tgtEl>
                                        <p:attrNameLst>
                                          <p:attrName>style.visibility</p:attrName>
                                        </p:attrNameLst>
                                      </p:cBhvr>
                                      <p:to>
                                        <p:strVal val="visible"/>
                                      </p:to>
                                    </p:set>
                                    <p:animEffect transition="in" filter="blinds(horizontal)">
                                      <p:cBhvr>
                                        <p:cTn id="34" dur="500"/>
                                        <p:tgtEl>
                                          <p:spTgt spid="36045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0457"/>
                                        </p:tgtEl>
                                        <p:attrNameLst>
                                          <p:attrName>style.visibility</p:attrName>
                                        </p:attrNameLst>
                                      </p:cBhvr>
                                      <p:to>
                                        <p:strVal val="visible"/>
                                      </p:to>
                                    </p:set>
                                    <p:animEffect transition="in" filter="blinds(horizontal)">
                                      <p:cBhvr>
                                        <p:cTn id="39" dur="500"/>
                                        <p:tgtEl>
                                          <p:spTgt spid="360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utoUpdateAnimBg="0"/>
      <p:bldP spid="360452" grpId="0" animBg="1" autoUpdateAnimBg="0"/>
      <p:bldP spid="360453" grpId="0" autoUpdateAnimBg="0"/>
      <p:bldP spid="360454" grpId="0" autoUpdateAnimBg="0"/>
      <p:bldP spid="360455" grpId="0" autoUpdateAnimBg="0"/>
      <p:bldP spid="360456" grpId="0" autoUpdateAnimBg="0"/>
      <p:bldP spid="3604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9425757" y="6397018"/>
            <a:ext cx="2540000" cy="366712"/>
          </a:xfrm>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F4EFFB23-4554-49ED-92E4-0CF039845BE7}" type="slidenum">
              <a:rPr kumimoji="1" lang="en-US" altLang="zh-CN" sz="1400" b="1" i="0" u="none" strike="noStrike" kern="1200" cap="none" spc="0" normalizeH="0" baseline="0" noProof="0">
                <a:ln>
                  <a:noFill/>
                </a:ln>
                <a:solidFill>
                  <a:srgbClr val="004C2B">
                    <a:lumMod val="75000"/>
                    <a:lumOff val="25000"/>
                  </a:srgbClr>
                </a:solidFill>
                <a:effectLst/>
                <a:uLnTx/>
                <a:uFillTx/>
                <a:latin typeface="Times New Roman" pitchFamily="18" charset="0"/>
                <a:ea typeface="宋体"/>
                <a:cs typeface="+mn-cs"/>
              </a:rPr>
              <a:pPr marL="0" marR="0" lvl="0" indent="0" algn="r" defTabSz="914400" rtl="0" eaLnBrk="1" fontAlgn="base" latinLnBrk="0" hangingPunct="1">
                <a:lnSpc>
                  <a:spcPct val="100000"/>
                </a:lnSpc>
                <a:spcBef>
                  <a:spcPct val="50000"/>
                </a:spcBef>
                <a:spcAft>
                  <a:spcPct val="0"/>
                </a:spcAft>
                <a:buClrTx/>
                <a:buSzTx/>
                <a:buFontTx/>
                <a:buNone/>
                <a:tabLst/>
                <a:defRPr/>
              </a:pPr>
              <a:t>3</a:t>
            </a:fld>
            <a:endParaRPr kumimoji="1" lang="en-US" altLang="zh-CN" sz="1400" b="1" i="0" u="none" strike="noStrike" kern="1200" cap="none" spc="0" normalizeH="0" baseline="0" noProof="0" dirty="0">
              <a:ln>
                <a:noFill/>
              </a:ln>
              <a:solidFill>
                <a:srgbClr val="004C2B">
                  <a:lumMod val="75000"/>
                  <a:lumOff val="25000"/>
                </a:srgbClr>
              </a:solidFill>
              <a:effectLst/>
              <a:uLnTx/>
              <a:uFillTx/>
              <a:latin typeface="Times New Roman" pitchFamily="18" charset="0"/>
              <a:ea typeface="宋体"/>
              <a:cs typeface="+mn-cs"/>
            </a:endParaRPr>
          </a:p>
        </p:txBody>
      </p:sp>
      <p:sp>
        <p:nvSpPr>
          <p:cNvPr id="278534" name="Rectangle 6"/>
          <p:cNvSpPr>
            <a:spLocks noChangeArrowheads="1"/>
          </p:cNvSpPr>
          <p:nvPr/>
        </p:nvSpPr>
        <p:spPr bwMode="auto">
          <a:xfrm>
            <a:off x="767408" y="1124744"/>
            <a:ext cx="10801200" cy="5230919"/>
          </a:xfrm>
          <a:prstGeom prst="rect">
            <a:avLst/>
          </a:prstGeom>
          <a:noFill/>
          <a:ln w="9525">
            <a:noFill/>
            <a:miter lim="800000"/>
            <a:headEnd/>
            <a:tailEnd/>
          </a:ln>
        </p:spPr>
        <p:txBody>
          <a:bodyPr wrap="square" lIns="0" tIns="0" rIns="0" bIns="0">
            <a:spAutoFit/>
          </a:bodyPr>
          <a:lstStyle/>
          <a:p>
            <a:pPr marL="457200" indent="-457200">
              <a:lnSpc>
                <a:spcPct val="110000"/>
              </a:lnSpc>
              <a:spcBef>
                <a:spcPct val="20000"/>
              </a:spcBef>
              <a:buClr>
                <a:srgbClr val="578963"/>
              </a:buClr>
              <a:buSzPct val="80000"/>
              <a:buFont typeface="Monotype Sorts" pitchFamily="2" charset="2"/>
              <a:buChar char="§"/>
              <a:defRPr/>
            </a:pPr>
            <a:r>
              <a:rPr kumimoji="0" lang="zh-CN" altLang="en-US" sz="3200" b="0" dirty="0">
                <a:solidFill>
                  <a:schemeClr val="tx1"/>
                </a:solidFill>
                <a:latin typeface="华文中宋" pitchFamily="2" charset="-122"/>
                <a:ea typeface="华文中宋" pitchFamily="2" charset="-122"/>
              </a:rPr>
              <a:t>流是一种</a:t>
            </a:r>
            <a:r>
              <a:rPr kumimoji="0" lang="zh-CN" altLang="en-US" sz="3200" b="0" u="sng" dirty="0">
                <a:solidFill>
                  <a:srgbClr val="C00000"/>
                </a:solidFill>
                <a:latin typeface="华文中宋" pitchFamily="2" charset="-122"/>
                <a:ea typeface="华文中宋" pitchFamily="2" charset="-122"/>
              </a:rPr>
              <a:t>抽象</a:t>
            </a:r>
            <a:r>
              <a:rPr kumimoji="0" lang="zh-CN" altLang="en-US" sz="3200" b="0" dirty="0">
                <a:solidFill>
                  <a:schemeClr val="tx1"/>
                </a:solidFill>
                <a:latin typeface="华文中宋" pitchFamily="2" charset="-122"/>
                <a:ea typeface="华文中宋" pitchFamily="2" charset="-122"/>
              </a:rPr>
              <a:t>，数据从一个对象流动到另一个对象，这种流动抽象为</a:t>
            </a:r>
            <a:r>
              <a:rPr kumimoji="0" lang="zh-CN" altLang="en-US" sz="3200" b="0" u="sng" dirty="0">
                <a:solidFill>
                  <a:srgbClr val="C00000"/>
                </a:solidFill>
                <a:latin typeface="华文中宋" pitchFamily="2" charset="-122"/>
                <a:ea typeface="华文中宋" pitchFamily="2" charset="-122"/>
              </a:rPr>
              <a:t>流</a:t>
            </a:r>
            <a:r>
              <a:rPr kumimoji="0" lang="zh-CN" altLang="en-US" sz="3200" b="0" dirty="0">
                <a:solidFill>
                  <a:schemeClr val="tx1"/>
                </a:solidFill>
                <a:latin typeface="华文中宋" pitchFamily="2" charset="-122"/>
                <a:ea typeface="华文中宋" pitchFamily="2" charset="-122"/>
              </a:rPr>
              <a:t>。</a:t>
            </a:r>
          </a:p>
          <a:p>
            <a:pPr marL="457200" indent="-457200">
              <a:lnSpc>
                <a:spcPct val="110000"/>
              </a:lnSpc>
              <a:spcBef>
                <a:spcPct val="20000"/>
              </a:spcBef>
              <a:buClr>
                <a:srgbClr val="578963"/>
              </a:buClr>
              <a:buSzPct val="80000"/>
              <a:buFont typeface="Monotype Sorts" pitchFamily="2" charset="2"/>
              <a:buChar char="§"/>
              <a:defRPr/>
            </a:pPr>
            <a:r>
              <a:rPr kumimoji="0" lang="zh-CN" altLang="en-US" sz="3200" b="0" dirty="0">
                <a:solidFill>
                  <a:schemeClr val="tx1"/>
                </a:solidFill>
                <a:latin typeface="华文中宋" pitchFamily="2" charset="-122"/>
                <a:ea typeface="华文中宋" pitchFamily="2" charset="-122"/>
              </a:rPr>
              <a:t>当程序与外界环境进行信息交换时，存在着两个对象，一个是</a:t>
            </a:r>
            <a:r>
              <a:rPr kumimoji="0" lang="zh-CN" altLang="en-US" sz="3200" b="0" u="sng" dirty="0">
                <a:solidFill>
                  <a:srgbClr val="C00000"/>
                </a:solidFill>
                <a:latin typeface="华文中宋" pitchFamily="2" charset="-122"/>
                <a:ea typeface="华文中宋" pitchFamily="2" charset="-122"/>
              </a:rPr>
              <a:t>程序中的对象</a:t>
            </a:r>
            <a:r>
              <a:rPr kumimoji="0" lang="zh-CN" altLang="en-US" sz="3200" b="0" dirty="0">
                <a:solidFill>
                  <a:schemeClr val="tx1"/>
                </a:solidFill>
                <a:latin typeface="华文中宋" pitchFamily="2" charset="-122"/>
                <a:ea typeface="华文中宋" pitchFamily="2" charset="-122"/>
              </a:rPr>
              <a:t>，另一个是</a:t>
            </a:r>
            <a:r>
              <a:rPr kumimoji="0" lang="zh-CN" altLang="en-US" sz="3200" b="0" u="sng" dirty="0">
                <a:solidFill>
                  <a:srgbClr val="C00000"/>
                </a:solidFill>
                <a:latin typeface="华文中宋" pitchFamily="2" charset="-122"/>
                <a:ea typeface="华文中宋" pitchFamily="2" charset="-122"/>
              </a:rPr>
              <a:t>文件对象</a:t>
            </a:r>
            <a:r>
              <a:rPr kumimoji="0" lang="en-US" altLang="zh-CN" sz="3200" b="0" u="sng" dirty="0">
                <a:solidFill>
                  <a:srgbClr val="C00000"/>
                </a:solidFill>
                <a:latin typeface="华文中宋" pitchFamily="2" charset="-122"/>
                <a:ea typeface="华文中宋" pitchFamily="2" charset="-122"/>
              </a:rPr>
              <a:t>(</a:t>
            </a:r>
            <a:r>
              <a:rPr kumimoji="0" lang="zh-CN" altLang="en-US" sz="3200" b="0" u="sng" dirty="0">
                <a:solidFill>
                  <a:srgbClr val="C00000"/>
                </a:solidFill>
                <a:latin typeface="华文中宋" pitchFamily="2" charset="-122"/>
                <a:ea typeface="华文中宋" pitchFamily="2" charset="-122"/>
              </a:rPr>
              <a:t>或其它</a:t>
            </a:r>
            <a:r>
              <a:rPr kumimoji="0" lang="en-US" altLang="zh-CN" sz="3200" b="0" u="sng" dirty="0">
                <a:solidFill>
                  <a:srgbClr val="C00000"/>
                </a:solidFill>
                <a:latin typeface="华文中宋" pitchFamily="2" charset="-122"/>
                <a:ea typeface="华文中宋" pitchFamily="2" charset="-122"/>
              </a:rPr>
              <a:t>)</a:t>
            </a:r>
            <a:r>
              <a:rPr kumimoji="0" lang="zh-CN" altLang="en-US" sz="3200" b="0" dirty="0">
                <a:solidFill>
                  <a:schemeClr val="tx1"/>
                </a:solidFill>
                <a:latin typeface="华文中宋" pitchFamily="2" charset="-122"/>
                <a:ea typeface="华文中宋" pitchFamily="2" charset="-122"/>
              </a:rPr>
              <a:t>。</a:t>
            </a:r>
            <a:endParaRPr kumimoji="0" lang="en-US" altLang="zh-CN" sz="3200" b="0" dirty="0">
              <a:solidFill>
                <a:schemeClr val="tx1"/>
              </a:solidFill>
              <a:latin typeface="华文中宋" pitchFamily="2" charset="-122"/>
              <a:ea typeface="华文中宋" pitchFamily="2" charset="-122"/>
            </a:endParaRPr>
          </a:p>
          <a:p>
            <a:pPr marL="457200" indent="-457200">
              <a:lnSpc>
                <a:spcPct val="110000"/>
              </a:lnSpc>
              <a:spcBef>
                <a:spcPct val="20000"/>
              </a:spcBef>
              <a:buClr>
                <a:srgbClr val="578963"/>
              </a:buClr>
              <a:buSzPct val="80000"/>
              <a:buFont typeface="Monotype Sorts" pitchFamily="2" charset="2"/>
              <a:buChar char="§"/>
              <a:defRPr/>
            </a:pPr>
            <a:r>
              <a:rPr kumimoji="0" lang="zh-CN" altLang="en-US" sz="3200" b="0" dirty="0">
                <a:solidFill>
                  <a:schemeClr val="tx1"/>
                </a:solidFill>
                <a:latin typeface="华文中宋" pitchFamily="2" charset="-122"/>
                <a:ea typeface="华文中宋" pitchFamily="2" charset="-122"/>
              </a:rPr>
              <a:t>程序建立一个</a:t>
            </a:r>
            <a:r>
              <a:rPr kumimoji="0" lang="zh-CN" altLang="en-US" sz="3200" b="0" u="sng" dirty="0">
                <a:solidFill>
                  <a:srgbClr val="C00000"/>
                </a:solidFill>
                <a:latin typeface="华文中宋" pitchFamily="2" charset="-122"/>
                <a:ea typeface="华文中宋" pitchFamily="2" charset="-122"/>
              </a:rPr>
              <a:t>流对象</a:t>
            </a:r>
            <a:r>
              <a:rPr kumimoji="0" lang="zh-CN" altLang="en-US" sz="3200" b="0" dirty="0">
                <a:solidFill>
                  <a:schemeClr val="tx1"/>
                </a:solidFill>
                <a:latin typeface="华文中宋" pitchFamily="2" charset="-122"/>
                <a:ea typeface="华文中宋" pitchFamily="2" charset="-122"/>
              </a:rPr>
              <a:t>，并指定这个流对象与某个文件对象建立连接，程序操作流对象，流对象通过文件系统对所连接的文件对象产生作用。</a:t>
            </a:r>
            <a:endParaRPr kumimoji="0" lang="en-US" altLang="zh-CN" sz="3200" b="0" dirty="0">
              <a:solidFill>
                <a:schemeClr val="tx1"/>
              </a:solidFill>
              <a:latin typeface="华文中宋" pitchFamily="2" charset="-122"/>
              <a:ea typeface="华文中宋" pitchFamily="2" charset="-122"/>
            </a:endParaRPr>
          </a:p>
          <a:p>
            <a:pPr marL="457200" indent="-457200">
              <a:lnSpc>
                <a:spcPct val="110000"/>
              </a:lnSpc>
              <a:spcBef>
                <a:spcPct val="20000"/>
              </a:spcBef>
              <a:buClr>
                <a:srgbClr val="578963"/>
              </a:buClr>
              <a:buSzPct val="80000"/>
              <a:buFont typeface="Monotype Sorts" pitchFamily="2" charset="2"/>
              <a:buChar char="§"/>
              <a:defRPr/>
            </a:pPr>
            <a:r>
              <a:rPr kumimoji="0" lang="zh-CN" altLang="en-US" sz="3200" b="0" dirty="0">
                <a:solidFill>
                  <a:schemeClr val="tx1"/>
                </a:solidFill>
                <a:latin typeface="华文中宋" pitchFamily="2" charset="-122"/>
                <a:ea typeface="华文中宋" pitchFamily="2" charset="-122"/>
              </a:rPr>
              <a:t>读操作在流数据抽象中被称为（从流中）</a:t>
            </a:r>
            <a:r>
              <a:rPr kumimoji="0" lang="zh-CN" altLang="en-US" sz="3200" b="0" u="sng" dirty="0">
                <a:solidFill>
                  <a:srgbClr val="C00000"/>
                </a:solidFill>
                <a:latin typeface="华文中宋" pitchFamily="2" charset="-122"/>
                <a:ea typeface="华文中宋" pitchFamily="2" charset="-122"/>
              </a:rPr>
              <a:t>提取</a:t>
            </a:r>
            <a:r>
              <a:rPr kumimoji="0" lang="zh-CN" altLang="en-US" sz="3200" b="0" dirty="0">
                <a:solidFill>
                  <a:schemeClr val="tx1"/>
                </a:solidFill>
                <a:latin typeface="华文中宋" pitchFamily="2" charset="-122"/>
                <a:ea typeface="华文中宋" pitchFamily="2" charset="-122"/>
              </a:rPr>
              <a:t>。</a:t>
            </a:r>
          </a:p>
          <a:p>
            <a:pPr marL="457200" indent="-457200">
              <a:lnSpc>
                <a:spcPct val="110000"/>
              </a:lnSpc>
              <a:spcBef>
                <a:spcPct val="20000"/>
              </a:spcBef>
              <a:buClr>
                <a:srgbClr val="578963"/>
              </a:buClr>
              <a:buSzPct val="80000"/>
              <a:buFont typeface="Monotype Sorts" pitchFamily="2" charset="2"/>
              <a:buChar char="§"/>
              <a:defRPr/>
            </a:pPr>
            <a:r>
              <a:rPr kumimoji="0" lang="zh-CN" altLang="en-US" sz="3200" b="0" dirty="0">
                <a:solidFill>
                  <a:schemeClr val="tx1"/>
                </a:solidFill>
                <a:latin typeface="华文中宋" pitchFamily="2" charset="-122"/>
                <a:ea typeface="华文中宋" pitchFamily="2" charset="-122"/>
              </a:rPr>
              <a:t>写操作被称为（向流中）</a:t>
            </a:r>
            <a:r>
              <a:rPr kumimoji="0" lang="zh-CN" altLang="en-US" sz="3200" b="0" u="sng" dirty="0">
                <a:solidFill>
                  <a:srgbClr val="C00000"/>
                </a:solidFill>
                <a:latin typeface="华文中宋" pitchFamily="2" charset="-122"/>
                <a:ea typeface="华文中宋" pitchFamily="2" charset="-122"/>
              </a:rPr>
              <a:t>插入</a:t>
            </a:r>
            <a:r>
              <a:rPr kumimoji="0" lang="zh-CN" altLang="en-US" sz="3200" b="0" dirty="0">
                <a:solidFill>
                  <a:schemeClr val="tx1"/>
                </a:solidFill>
                <a:latin typeface="华文中宋" pitchFamily="2" charset="-122"/>
                <a:ea typeface="华文中宋" pitchFamily="2" charset="-122"/>
              </a:rPr>
              <a:t>。</a:t>
            </a:r>
            <a:endParaRPr kumimoji="1" lang="zh-CN" altLang="en-US" sz="3200" b="1" i="0" strike="noStrike" kern="1200" cap="none" spc="0" normalizeH="0" baseline="0" noProof="0" dirty="0">
              <a:ln>
                <a:noFill/>
              </a:ln>
              <a:solidFill>
                <a:schemeClr val="tx1"/>
              </a:solidFill>
              <a:effectLst/>
              <a:uLnTx/>
              <a:uFillTx/>
              <a:latin typeface="Times New Roman" pitchFamily="18" charset="0"/>
            </a:endParaRPr>
          </a:p>
        </p:txBody>
      </p:sp>
      <p:sp>
        <p:nvSpPr>
          <p:cNvPr id="2" name="日期占位符 1">
            <a:extLst>
              <a:ext uri="{FF2B5EF4-FFF2-40B4-BE49-F238E27FC236}">
                <a16:creationId xmlns:a16="http://schemas.microsoft.com/office/drawing/2014/main" id="{E6C6997B-B169-4692-AD15-CA3294D13C44}"/>
              </a:ext>
            </a:extLst>
          </p:cNvPr>
          <p:cNvSpPr>
            <a:spLocks noGrp="1"/>
          </p:cNvSpPr>
          <p:nvPr>
            <p:ph type="dt" sz="half" idx="10"/>
          </p:nvPr>
        </p:nvSpPr>
        <p:spPr/>
        <p:txBody>
          <a:bodyPr/>
          <a:lstStyle/>
          <a:p>
            <a:pPr>
              <a:defRPr/>
            </a:pPr>
            <a:fld id="{F4EE5C8F-1D39-4FBB-86C6-76CD72E4148E}" type="datetime1">
              <a:rPr lang="zh-CN" altLang="en-US" smtClean="0"/>
              <a:t>2021-06-09</a:t>
            </a:fld>
            <a:endParaRPr lang="en-US" altLang="zh-CN"/>
          </a:p>
        </p:txBody>
      </p:sp>
      <p:sp>
        <p:nvSpPr>
          <p:cNvPr id="10" name="Rectangle 2">
            <a:extLst>
              <a:ext uri="{FF2B5EF4-FFF2-40B4-BE49-F238E27FC236}">
                <a16:creationId xmlns:a16="http://schemas.microsoft.com/office/drawing/2014/main" id="{1ED73141-9D57-47D9-9FED-30DFACFE8216}"/>
              </a:ext>
            </a:extLst>
          </p:cNvPr>
          <p:cNvSpPr>
            <a:spLocks noGrp="1" noChangeArrowheads="1"/>
          </p:cNvSpPr>
          <p:nvPr>
            <p:ph type="title"/>
          </p:nvPr>
        </p:nvSpPr>
        <p:spPr bwMode="auto">
          <a:xfrm>
            <a:off x="1881188" y="233186"/>
            <a:ext cx="8679308" cy="769441"/>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b="1" dirty="0">
                <a:solidFill>
                  <a:srgbClr val="174523"/>
                </a:solidFill>
                <a:latin typeface="华文中宋" panose="02010600040101010101" pitchFamily="2" charset="-122"/>
                <a:ea typeface="华文中宋" panose="02010600040101010101" pitchFamily="2" charset="-122"/>
              </a:rPr>
              <a:t>1.  I/O</a:t>
            </a:r>
            <a:r>
              <a:rPr lang="zh-CN" altLang="en-US" b="1" dirty="0">
                <a:solidFill>
                  <a:srgbClr val="174523"/>
                </a:solidFill>
                <a:latin typeface="华文中宋" panose="02010600040101010101" pitchFamily="2" charset="-122"/>
                <a:ea typeface="华文中宋" panose="02010600040101010101" pitchFamily="2" charset="-122"/>
              </a:rPr>
              <a:t>流的概念及流类库结构</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4"/>
                                        </p:tgtEl>
                                        <p:attrNameLst>
                                          <p:attrName>style.visibility</p:attrName>
                                        </p:attrNameLst>
                                      </p:cBhvr>
                                      <p:to>
                                        <p:strVal val="visible"/>
                                      </p:to>
                                    </p:set>
                                    <p:anim calcmode="lin" valueType="num">
                                      <p:cBhvr additive="base">
                                        <p:cTn id="7" dur="500" fill="hold"/>
                                        <p:tgtEl>
                                          <p:spTgt spid="278534"/>
                                        </p:tgtEl>
                                        <p:attrNameLst>
                                          <p:attrName>ppt_x</p:attrName>
                                        </p:attrNameLst>
                                      </p:cBhvr>
                                      <p:tavLst>
                                        <p:tav tm="0">
                                          <p:val>
                                            <p:strVal val="0-#ppt_w/2"/>
                                          </p:val>
                                        </p:tav>
                                        <p:tav tm="100000">
                                          <p:val>
                                            <p:strVal val="#ppt_x"/>
                                          </p:val>
                                        </p:tav>
                                      </p:tavLst>
                                    </p:anim>
                                    <p:anim calcmode="lin" valueType="num">
                                      <p:cBhvr additive="base">
                                        <p:cTn id="8" dur="500" fill="hold"/>
                                        <p:tgtEl>
                                          <p:spTgt spid="2785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796B3461-153D-4D04-953F-CC46481118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FCE98083-E23B-4E18-9AC4-7B0528424A24}" type="slidenum">
              <a:rPr lang="en-US" altLang="zh-CN" sz="1800">
                <a:solidFill>
                  <a:srgbClr val="FF3300"/>
                </a:solidFill>
                <a:latin typeface="Times New Roman" panose="02020603050405020304" pitchFamily="18" charset="0"/>
              </a:rPr>
              <a:pPr eaLnBrk="1" hangingPunct="1"/>
              <a:t>30</a:t>
            </a:fld>
            <a:endParaRPr lang="en-US" altLang="zh-CN" sz="1800">
              <a:solidFill>
                <a:srgbClr val="FF3300"/>
              </a:solidFill>
              <a:latin typeface="Times New Roman" panose="02020603050405020304" pitchFamily="18" charset="0"/>
            </a:endParaRPr>
          </a:p>
        </p:txBody>
      </p:sp>
      <p:sp>
        <p:nvSpPr>
          <p:cNvPr id="361474" name="Rectangle 2">
            <a:extLst>
              <a:ext uri="{FF2B5EF4-FFF2-40B4-BE49-F238E27FC236}">
                <a16:creationId xmlns:a16="http://schemas.microsoft.com/office/drawing/2014/main" id="{7B328B3C-C519-46D4-B3A2-F6770E2990A1}"/>
              </a:ext>
            </a:extLst>
          </p:cNvPr>
          <p:cNvSpPr>
            <a:spLocks noChangeArrowheads="1"/>
          </p:cNvSpPr>
          <p:nvPr/>
        </p:nvSpPr>
        <p:spPr bwMode="auto">
          <a:xfrm>
            <a:off x="551384" y="1268760"/>
            <a:ext cx="79533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p"/>
            </a:pPr>
            <a:r>
              <a:rPr lang="en-US" altLang="zh-CN" sz="3200" b="0" dirty="0">
                <a:solidFill>
                  <a:schemeClr val="hlink"/>
                </a:solidFill>
                <a:latin typeface="Arial" panose="020B0604020202020204" pitchFamily="34" charset="0"/>
              </a:rPr>
              <a:t>2</a:t>
            </a:r>
            <a:r>
              <a:rPr lang="zh-CN" altLang="en-US" sz="3200" b="0" dirty="0">
                <a:solidFill>
                  <a:schemeClr val="hlink"/>
                </a:solidFill>
                <a:latin typeface="Arial" panose="020B0604020202020204" pitchFamily="34" charset="0"/>
              </a:rPr>
              <a:t>、写文件指针（与</a:t>
            </a:r>
            <a:r>
              <a:rPr lang="en-US" altLang="zh-CN" sz="3200" b="0" dirty="0">
                <a:solidFill>
                  <a:schemeClr val="hlink"/>
                </a:solidFill>
                <a:latin typeface="Arial" panose="020B0604020202020204" pitchFamily="34" charset="0"/>
              </a:rPr>
              <a:t>put</a:t>
            </a:r>
            <a:r>
              <a:rPr lang="zh-CN" altLang="en-US" sz="3200" b="0" dirty="0">
                <a:solidFill>
                  <a:schemeClr val="hlink"/>
                </a:solidFill>
                <a:latin typeface="Arial" panose="020B0604020202020204" pitchFamily="34" charset="0"/>
              </a:rPr>
              <a:t>相对，所以有</a:t>
            </a:r>
            <a:r>
              <a:rPr lang="en-US" altLang="zh-CN" sz="3200" b="0" dirty="0">
                <a:solidFill>
                  <a:schemeClr val="hlink"/>
                </a:solidFill>
                <a:latin typeface="Arial" panose="020B0604020202020204" pitchFamily="34" charset="0"/>
              </a:rPr>
              <a:t>p</a:t>
            </a:r>
            <a:r>
              <a:rPr lang="zh-CN" altLang="en-US" sz="3200" b="0" dirty="0">
                <a:solidFill>
                  <a:schemeClr val="hlink"/>
                </a:solidFill>
                <a:latin typeface="Arial" panose="020B0604020202020204" pitchFamily="34" charset="0"/>
              </a:rPr>
              <a:t>）</a:t>
            </a:r>
          </a:p>
        </p:txBody>
      </p:sp>
      <p:sp>
        <p:nvSpPr>
          <p:cNvPr id="361475" name="Rectangle 3">
            <a:extLst>
              <a:ext uri="{FF2B5EF4-FFF2-40B4-BE49-F238E27FC236}">
                <a16:creationId xmlns:a16="http://schemas.microsoft.com/office/drawing/2014/main" id="{3D8084BD-7C72-42C3-B1C8-4B28858C52B1}"/>
              </a:ext>
            </a:extLst>
          </p:cNvPr>
          <p:cNvSpPr>
            <a:spLocks noChangeArrowheads="1"/>
          </p:cNvSpPr>
          <p:nvPr/>
        </p:nvSpPr>
        <p:spPr bwMode="auto">
          <a:xfrm>
            <a:off x="767408" y="2060848"/>
            <a:ext cx="10729192" cy="1509713"/>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ostream&amp; ostream::seekp(streampos</a:t>
            </a:r>
            <a:r>
              <a:rPr lang="en-US" altLang="zh-CN" sz="3200" dirty="0">
                <a:solidFill>
                  <a:schemeClr val="tx1"/>
                </a:solidFill>
                <a:latin typeface="华文中宋" panose="02010600040101010101" pitchFamily="2" charset="-122"/>
                <a:ea typeface="华文中宋" panose="02010600040101010101" pitchFamily="2" charset="-122"/>
              </a:rPr>
              <a:t>);</a:t>
            </a:r>
          </a:p>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ostream&amp; ostream::seekp(</a:t>
            </a:r>
            <a:r>
              <a:rPr lang="en-US" altLang="zh-CN" sz="3200" dirty="0" err="1">
                <a:solidFill>
                  <a:schemeClr val="tx1"/>
                </a:solidFill>
                <a:latin typeface="华文中宋" panose="02010600040101010101" pitchFamily="2" charset="-122"/>
                <a:ea typeface="华文中宋" panose="02010600040101010101" pitchFamily="2" charset="-122"/>
              </a:rPr>
              <a:t>streamoff</a:t>
            </a:r>
            <a:r>
              <a:rPr lang="en-US" altLang="zh-CN" sz="3200" err="1">
                <a:solidFill>
                  <a:schemeClr val="tx1"/>
                </a:solidFill>
                <a:latin typeface="华文中宋" panose="02010600040101010101" pitchFamily="2" charset="-122"/>
                <a:ea typeface="华文中宋" panose="02010600040101010101" pitchFamily="2" charset="-122"/>
              </a:rPr>
              <a:t>,</a:t>
            </a:r>
            <a:r>
              <a:rPr lang="en-US" altLang="zh-CN" sz="3200">
                <a:solidFill>
                  <a:schemeClr val="tx1"/>
                </a:solidFill>
                <a:latin typeface="华文中宋" panose="02010600040101010101" pitchFamily="2" charset="-122"/>
                <a:ea typeface="华文中宋" panose="02010600040101010101" pitchFamily="2" charset="-122"/>
              </a:rPr>
              <a:t>ios::</a:t>
            </a:r>
            <a:r>
              <a:rPr lang="en-US" altLang="zh-CN" sz="3200" dirty="0" err="1">
                <a:solidFill>
                  <a:schemeClr val="tx1"/>
                </a:solidFill>
                <a:latin typeface="华文中宋" panose="02010600040101010101" pitchFamily="2" charset="-122"/>
                <a:ea typeface="华文中宋" panose="02010600040101010101" pitchFamily="2" charset="-122"/>
              </a:rPr>
              <a:t>seek</a:t>
            </a:r>
            <a:r>
              <a:rPr lang="en-US" altLang="zh-CN" sz="3200" err="1">
                <a:solidFill>
                  <a:schemeClr val="tx1"/>
                </a:solidFill>
                <a:latin typeface="华文中宋" panose="02010600040101010101" pitchFamily="2" charset="-122"/>
                <a:ea typeface="华文中宋" panose="02010600040101010101" pitchFamily="2" charset="-122"/>
              </a:rPr>
              <a:t>_</a:t>
            </a:r>
            <a:r>
              <a:rPr lang="en-US" altLang="zh-CN" sz="3200">
                <a:solidFill>
                  <a:schemeClr val="tx1"/>
                </a:solidFill>
                <a:latin typeface="华文中宋" panose="02010600040101010101" pitchFamily="2" charset="-122"/>
                <a:ea typeface="华文中宋" panose="02010600040101010101" pitchFamily="2" charset="-122"/>
              </a:rPr>
              <a:t>dir</a:t>
            </a:r>
            <a:r>
              <a:rPr lang="en-US" altLang="zh-CN" sz="3200" dirty="0">
                <a:solidFill>
                  <a:schemeClr val="tx1"/>
                </a:solidFill>
                <a:latin typeface="华文中宋" panose="02010600040101010101" pitchFamily="2" charset="-122"/>
                <a:ea typeface="华文中宋" panose="02010600040101010101" pitchFamily="2" charset="-122"/>
              </a:rPr>
              <a:t>);</a:t>
            </a:r>
          </a:p>
          <a:p>
            <a:pPr>
              <a:spcBef>
                <a:spcPct val="20000"/>
              </a:spcBef>
              <a:buClr>
                <a:srgbClr val="CC0000"/>
              </a:buClr>
              <a:buSzPct val="80000"/>
            </a:pPr>
            <a:r>
              <a:rPr lang="en-US" altLang="zh-CN" sz="3200">
                <a:solidFill>
                  <a:schemeClr val="tx1"/>
                </a:solidFill>
                <a:latin typeface="华文中宋" panose="02010600040101010101" pitchFamily="2" charset="-122"/>
                <a:ea typeface="华文中宋" panose="02010600040101010101" pitchFamily="2" charset="-122"/>
              </a:rPr>
              <a:t>streampos ostream::tellp</a:t>
            </a:r>
            <a:r>
              <a:rPr lang="en-US" altLang="zh-CN" sz="3200" dirty="0">
                <a:solidFill>
                  <a:schemeClr val="tx1"/>
                </a:solidFill>
                <a:latin typeface="华文中宋" panose="02010600040101010101" pitchFamily="2" charset="-122"/>
                <a:ea typeface="华文中宋" panose="02010600040101010101" pitchFamily="2" charset="-122"/>
              </a:rPr>
              <a:t>();</a:t>
            </a:r>
          </a:p>
        </p:txBody>
      </p:sp>
      <p:sp>
        <p:nvSpPr>
          <p:cNvPr id="5" name="Rectangle 2">
            <a:extLst>
              <a:ext uri="{FF2B5EF4-FFF2-40B4-BE49-F238E27FC236}">
                <a16:creationId xmlns:a16="http://schemas.microsoft.com/office/drawing/2014/main" id="{C7DC4775-DEDA-4FB7-A89A-FF5173BB134A}"/>
              </a:ext>
            </a:extLst>
          </p:cNvPr>
          <p:cNvSpPr>
            <a:spLocks noGrp="1" noChangeArrowheads="1"/>
          </p:cNvSpPr>
          <p:nvPr>
            <p:ph type="title"/>
          </p:nvPr>
        </p:nvSpPr>
        <p:spPr bwMode="auto">
          <a:xfrm>
            <a:off x="2203586" y="281728"/>
            <a:ext cx="7742237" cy="5033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eaLnBrk="1" hangingPunct="1"/>
            <a:r>
              <a:rPr lang="zh-CN" altLang="en-US" sz="3600" dirty="0">
                <a:solidFill>
                  <a:srgbClr val="33CC33"/>
                </a:solidFill>
              </a:rPr>
              <a:t>随机访问数据文件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box(out)">
                                      <p:cBhvr>
                                        <p:cTn id="7" dur="500"/>
                                        <p:tgtEl>
                                          <p:spTgt spid="361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1475"/>
                                        </p:tgtEl>
                                        <p:attrNameLst>
                                          <p:attrName>style.visibility</p:attrName>
                                        </p:attrNameLst>
                                      </p:cBhvr>
                                      <p:to>
                                        <p:strVal val="visible"/>
                                      </p:to>
                                    </p:set>
                                    <p:animEffect transition="in" filter="blinds(vertical)">
                                      <p:cBhvr>
                                        <p:cTn id="12" dur="500"/>
                                        <p:tgtEl>
                                          <p:spTgt spid="36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utoUpdateAnimBg="0"/>
      <p:bldP spid="36147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C6B5908E-2852-4F65-AB3A-9665DC5D6F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6AF19008-935D-44C1-AD99-DFE103DF94BE}" type="slidenum">
              <a:rPr lang="en-US" altLang="zh-CN" sz="1800">
                <a:solidFill>
                  <a:srgbClr val="FF3300"/>
                </a:solidFill>
                <a:latin typeface="Times New Roman" panose="02020603050405020304" pitchFamily="18" charset="0"/>
              </a:rPr>
              <a:pPr eaLnBrk="1" hangingPunct="1"/>
              <a:t>31</a:t>
            </a:fld>
            <a:endParaRPr lang="en-US" altLang="zh-CN" sz="1800">
              <a:solidFill>
                <a:srgbClr val="FF3300"/>
              </a:solidFill>
              <a:latin typeface="Times New Roman" panose="02020603050405020304" pitchFamily="18" charset="0"/>
            </a:endParaRPr>
          </a:p>
        </p:txBody>
      </p:sp>
      <p:sp>
        <p:nvSpPr>
          <p:cNvPr id="362498" name="Rectangle 2">
            <a:extLst>
              <a:ext uri="{FF2B5EF4-FFF2-40B4-BE49-F238E27FC236}">
                <a16:creationId xmlns:a16="http://schemas.microsoft.com/office/drawing/2014/main" id="{97D59EEC-63E9-465E-A79B-91A8EFB42D9A}"/>
              </a:ext>
            </a:extLst>
          </p:cNvPr>
          <p:cNvSpPr>
            <a:spLocks noChangeArrowheads="1"/>
          </p:cNvSpPr>
          <p:nvPr/>
        </p:nvSpPr>
        <p:spPr bwMode="auto">
          <a:xfrm>
            <a:off x="568056" y="311031"/>
            <a:ext cx="66230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spcBef>
                <a:spcPct val="20000"/>
              </a:spcBef>
              <a:buClr>
                <a:schemeClr val="hlink"/>
              </a:buClr>
              <a:buSzPct val="50000"/>
            </a:pPr>
            <a:r>
              <a:rPr lang="zh-CN" altLang="en-US" sz="3600" dirty="0">
                <a:solidFill>
                  <a:schemeClr val="tx2">
                    <a:lumMod val="90000"/>
                    <a:lumOff val="10000"/>
                  </a:schemeClr>
                </a:solidFill>
                <a:latin typeface="Arial" panose="020B0604020202020204" pitchFamily="34" charset="0"/>
              </a:rPr>
              <a:t>举例</a:t>
            </a:r>
            <a:r>
              <a:rPr lang="en-US" altLang="zh-CN" sz="3600" dirty="0">
                <a:solidFill>
                  <a:schemeClr val="tx2">
                    <a:lumMod val="90000"/>
                    <a:lumOff val="10000"/>
                  </a:schemeClr>
                </a:solidFill>
                <a:latin typeface="Arial" panose="020B0604020202020204" pitchFamily="34" charset="0"/>
              </a:rPr>
              <a:t>24</a:t>
            </a:r>
            <a:r>
              <a:rPr lang="zh-CN" altLang="en-US" sz="3600" dirty="0">
                <a:solidFill>
                  <a:schemeClr val="tx2">
                    <a:lumMod val="90000"/>
                    <a:lumOff val="10000"/>
                  </a:schemeClr>
                </a:solidFill>
                <a:latin typeface="Arial" panose="020B0604020202020204" pitchFamily="34" charset="0"/>
              </a:rPr>
              <a:t>、</a:t>
            </a:r>
            <a:r>
              <a:rPr lang="en-US" altLang="zh-CN" sz="3600" dirty="0">
                <a:solidFill>
                  <a:schemeClr val="tx2">
                    <a:lumMod val="90000"/>
                    <a:lumOff val="10000"/>
                  </a:schemeClr>
                </a:solidFill>
                <a:latin typeface="Arial" panose="020B0604020202020204" pitchFamily="34" charset="0"/>
              </a:rPr>
              <a:t>25</a:t>
            </a:r>
            <a:r>
              <a:rPr lang="zh-CN" altLang="en-US" sz="3600" dirty="0">
                <a:solidFill>
                  <a:schemeClr val="tx2">
                    <a:lumMod val="90000"/>
                    <a:lumOff val="10000"/>
                  </a:schemeClr>
                </a:solidFill>
                <a:latin typeface="Arial" panose="020B0604020202020204" pitchFamily="34" charset="0"/>
              </a:rPr>
              <a:t>，随机文件读写操作</a:t>
            </a:r>
          </a:p>
        </p:txBody>
      </p:sp>
      <p:sp>
        <p:nvSpPr>
          <p:cNvPr id="362499" name="Rectangle 3">
            <a:extLst>
              <a:ext uri="{FF2B5EF4-FFF2-40B4-BE49-F238E27FC236}">
                <a16:creationId xmlns:a16="http://schemas.microsoft.com/office/drawing/2014/main" id="{80AF0DFD-546C-4E44-9E93-08C013796C8B}"/>
              </a:ext>
            </a:extLst>
          </p:cNvPr>
          <p:cNvSpPr>
            <a:spLocks noChangeArrowheads="1"/>
          </p:cNvSpPr>
          <p:nvPr/>
        </p:nvSpPr>
        <p:spPr bwMode="auto">
          <a:xfrm>
            <a:off x="570536" y="1268760"/>
            <a:ext cx="11050927" cy="4142673"/>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struct student</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  char name[20];</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long number;</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double </a:t>
            </a:r>
            <a:r>
              <a:rPr lang="en-US" altLang="zh-CN" sz="2800" dirty="0" err="1">
                <a:solidFill>
                  <a:schemeClr val="tx1"/>
                </a:solidFill>
                <a:latin typeface="华文中宋" panose="02010600040101010101" pitchFamily="2" charset="-122"/>
                <a:ea typeface="华文中宋" panose="02010600040101010101" pitchFamily="2" charset="-122"/>
              </a:rPr>
              <a:t>totalscore</a:t>
            </a:r>
            <a:r>
              <a:rPr lang="en-US" altLang="zh-CN" sz="2800" dirty="0">
                <a:solidFill>
                  <a:schemeClr val="tx1"/>
                </a:solidFill>
                <a:latin typeface="华文中宋" panose="02010600040101010101" pitchFamily="2" charset="-122"/>
                <a:ea typeface="华文中宋" panose="02010600040101010101" pitchFamily="2" charset="-122"/>
              </a:rPr>
              <a:t>;</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a:t>
            </a:r>
            <a:r>
              <a:rPr lang="zh-CN" altLang="en-US" sz="2800" dirty="0">
                <a:solidFill>
                  <a:schemeClr val="tx1"/>
                </a:solidFill>
                <a:latin typeface="华文中宋" panose="02010600040101010101" pitchFamily="2" charset="-122"/>
                <a:ea typeface="华文中宋" panose="02010600040101010101" pitchFamily="2" charset="-122"/>
              </a:rPr>
              <a:t>；</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student</a:t>
            </a:r>
            <a:r>
              <a:rPr lang="zh-CN" altLang="en-US" sz="2800" dirty="0">
                <a:solidFill>
                  <a:schemeClr val="tx1"/>
                </a:solidFill>
                <a:latin typeface="华文中宋" panose="02010600040101010101" pitchFamily="2" charset="-122"/>
                <a:ea typeface="华文中宋" panose="02010600040101010101" pitchFamily="2" charset="-122"/>
              </a:rPr>
              <a:t>　</a:t>
            </a:r>
            <a:r>
              <a:rPr lang="en-US" altLang="zh-CN" sz="2800" dirty="0" err="1">
                <a:solidFill>
                  <a:schemeClr val="tx1"/>
                </a:solidFill>
                <a:latin typeface="华文中宋" panose="02010600040101010101" pitchFamily="2" charset="-122"/>
                <a:ea typeface="华文中宋" panose="02010600040101010101" pitchFamily="2" charset="-122"/>
              </a:rPr>
              <a:t>stu</a:t>
            </a:r>
            <a:r>
              <a:rPr lang="en-US" altLang="zh-CN" sz="2800" dirty="0">
                <a:solidFill>
                  <a:schemeClr val="tx1"/>
                </a:solidFill>
                <a:latin typeface="华文中宋" panose="02010600040101010101" pitchFamily="2" charset="-122"/>
                <a:ea typeface="华文中宋" panose="02010600040101010101" pitchFamily="2" charset="-122"/>
              </a:rPr>
              <a:t>[5]={"Ma",97001,85.72,  "Li",97002,92.62,</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"Hu",97003,89.25, "Yan",97004,90.84,</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                             "Lu",97005,80.92};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animEffect transition="in" filter="box(out)">
                                      <p:cBhvr>
                                        <p:cTn id="7" dur="500"/>
                                        <p:tgtEl>
                                          <p:spTgt spid="362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2499"/>
                                        </p:tgtEl>
                                        <p:attrNameLst>
                                          <p:attrName>style.visibility</p:attrName>
                                        </p:attrNameLst>
                                      </p:cBhvr>
                                      <p:to>
                                        <p:strVal val="visible"/>
                                      </p:to>
                                    </p:set>
                                    <p:animEffect transition="in" filter="blinds(vertical)">
                                      <p:cBhvr>
                                        <p:cTn id="12" dur="500"/>
                                        <p:tgtEl>
                                          <p:spTgt spid="362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utoUpdateAnimBg="0"/>
      <p:bldP spid="36249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28B23644-1AA4-4742-A183-BF3CE564CA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1DA10192-004D-4B7F-9E3A-2A7482803186}" type="slidenum">
              <a:rPr lang="en-US" altLang="zh-CN" sz="1800">
                <a:solidFill>
                  <a:srgbClr val="FF3300"/>
                </a:solidFill>
                <a:latin typeface="Times New Roman" panose="02020603050405020304" pitchFamily="18" charset="0"/>
              </a:rPr>
              <a:pPr eaLnBrk="1" hangingPunct="1"/>
              <a:t>32</a:t>
            </a:fld>
            <a:endParaRPr lang="en-US" altLang="zh-CN" sz="1800">
              <a:solidFill>
                <a:srgbClr val="FF3300"/>
              </a:solidFill>
              <a:latin typeface="Times New Roman" panose="02020603050405020304" pitchFamily="18" charset="0"/>
            </a:endParaRPr>
          </a:p>
        </p:txBody>
      </p:sp>
      <p:sp>
        <p:nvSpPr>
          <p:cNvPr id="363522" name="Rectangle 2">
            <a:extLst>
              <a:ext uri="{FF2B5EF4-FFF2-40B4-BE49-F238E27FC236}">
                <a16:creationId xmlns:a16="http://schemas.microsoft.com/office/drawing/2014/main" id="{1CE35FF2-779B-47C6-AEB3-A793A3C5B71B}"/>
              </a:ext>
            </a:extLst>
          </p:cNvPr>
          <p:cNvSpPr>
            <a:spLocks noChangeArrowheads="1"/>
          </p:cNvSpPr>
          <p:nvPr/>
        </p:nvSpPr>
        <p:spPr bwMode="auto">
          <a:xfrm>
            <a:off x="663934" y="1124744"/>
            <a:ext cx="10904673" cy="5176802"/>
          </a:xfrm>
          <a:prstGeom prst="rect">
            <a:avLst/>
          </a:prstGeom>
          <a:solidFill>
            <a:srgbClr val="FFFFFF"/>
          </a:solidFill>
          <a:ln w="38100" cmpd="dbl">
            <a:solidFill>
              <a:srgbClr val="FF0000"/>
            </a:solidFill>
            <a:miter lim="800000"/>
            <a:headEnd/>
            <a:tailEnd/>
          </a:ln>
        </p:spPr>
        <p:txBody>
          <a:bodyPr vert="horz" wrap="square" lIns="91440" tIns="45720" rIns="91440" bIns="45720" numCol="1" anchor="t" anchorCtr="0" compatLnSpc="1">
            <a:prstTxWarp prst="textNoShape">
              <a:avLst/>
            </a:prstTxWarp>
            <a:spAutoFit/>
          </a:bodyPr>
          <a:lstStyle/>
          <a:p>
            <a:pPr eaLnBrk="0" hangingPunct="0">
              <a:spcBef>
                <a:spcPct val="20000"/>
              </a:spcBef>
              <a:buClr>
                <a:srgbClr val="CC0000"/>
              </a:buClr>
              <a:buSzPct val="80000"/>
            </a:pPr>
            <a:r>
              <a:rPr lang="en-US" altLang="zh-CN" sz="2800">
                <a:solidFill>
                  <a:schemeClr val="tx1"/>
                </a:solidFill>
                <a:latin typeface="华文中宋" panose="02010600040101010101" pitchFamily="2" charset="-122"/>
                <a:ea typeface="华文中宋" panose="02010600040101010101" pitchFamily="2" charset="-122"/>
              </a:rPr>
              <a:t>fstream</a:t>
            </a:r>
            <a:r>
              <a:rPr lang="en-US" altLang="zh-CN" sz="2800" dirty="0">
                <a:solidFill>
                  <a:schemeClr val="tx1"/>
                </a:solidFill>
                <a:latin typeface="华文中宋" panose="02010600040101010101" pitchFamily="2" charset="-122"/>
                <a:ea typeface="华文中宋" panose="02010600040101010101" pitchFamily="2" charset="-122"/>
              </a:rPr>
              <a:t> file1;</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student one;</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for(int </a:t>
            </a:r>
            <a:r>
              <a:rPr lang="en-US" altLang="zh-CN" sz="2800" dirty="0" err="1">
                <a:solidFill>
                  <a:schemeClr val="tx1"/>
                </a:solidFill>
                <a:latin typeface="华文中宋" panose="02010600040101010101" pitchFamily="2" charset="-122"/>
                <a:ea typeface="华文中宋" panose="02010600040101010101" pitchFamily="2" charset="-122"/>
              </a:rPr>
              <a:t>i</a:t>
            </a:r>
            <a:r>
              <a:rPr lang="en-US" altLang="zh-CN" sz="2800" dirty="0">
                <a:solidFill>
                  <a:schemeClr val="tx1"/>
                </a:solidFill>
                <a:latin typeface="华文中宋" panose="02010600040101010101" pitchFamily="2" charset="-122"/>
                <a:ea typeface="华文中宋" panose="02010600040101010101" pitchFamily="2" charset="-122"/>
              </a:rPr>
              <a:t>=0;i&lt;5;i++) ;//</a:t>
            </a:r>
            <a:r>
              <a:rPr lang="zh-CN" altLang="en-US" sz="2800" dirty="0">
                <a:solidFill>
                  <a:schemeClr val="tx1"/>
                </a:solidFill>
                <a:latin typeface="华文中宋" panose="02010600040101010101" pitchFamily="2" charset="-122"/>
                <a:ea typeface="华文中宋" panose="02010600040101010101" pitchFamily="2" charset="-122"/>
              </a:rPr>
              <a:t>注意：最前面的记录是第</a:t>
            </a:r>
            <a:r>
              <a:rPr lang="en-US" altLang="zh-CN" sz="2800" dirty="0">
                <a:solidFill>
                  <a:schemeClr val="tx1"/>
                </a:solidFill>
                <a:latin typeface="华文中宋" panose="02010600040101010101" pitchFamily="2" charset="-122"/>
                <a:ea typeface="华文中宋" panose="02010600040101010101" pitchFamily="2" charset="-122"/>
              </a:rPr>
              <a:t>0</a:t>
            </a:r>
            <a:r>
              <a:rPr lang="zh-CN" altLang="en-US" sz="2800" dirty="0">
                <a:solidFill>
                  <a:schemeClr val="tx1"/>
                </a:solidFill>
                <a:latin typeface="华文中宋" panose="02010600040101010101" pitchFamily="2" charset="-122"/>
                <a:ea typeface="华文中宋" panose="02010600040101010101" pitchFamily="2" charset="-122"/>
              </a:rPr>
              <a:t>条！</a:t>
            </a:r>
          </a:p>
          <a:p>
            <a:pPr eaLnBrk="0" hangingPunct="0">
              <a:spcBef>
                <a:spcPct val="20000"/>
              </a:spcBef>
              <a:buClr>
                <a:srgbClr val="CC0000"/>
              </a:buClr>
              <a:buSzPct val="80000"/>
            </a:pPr>
            <a:r>
              <a:rPr lang="zh-CN" altLang="en-US" sz="2800" dirty="0">
                <a:solidFill>
                  <a:schemeClr val="tx1"/>
                </a:solidFill>
                <a:latin typeface="华文中宋" panose="02010600040101010101" pitchFamily="2" charset="-122"/>
                <a:ea typeface="华文中宋" panose="02010600040101010101" pitchFamily="2" charset="-122"/>
              </a:rPr>
              <a:t>       </a:t>
            </a:r>
            <a:r>
              <a:rPr lang="en-US" altLang="zh-CN" sz="2800" dirty="0">
                <a:solidFill>
                  <a:schemeClr val="tx1"/>
                </a:solidFill>
                <a:latin typeface="华文中宋" panose="02010600040101010101" pitchFamily="2" charset="-122"/>
                <a:ea typeface="华文中宋" panose="02010600040101010101" pitchFamily="2" charset="-122"/>
              </a:rPr>
              <a:t>file1.write((char *)&amp;</a:t>
            </a:r>
            <a:r>
              <a:rPr lang="en-US" altLang="zh-CN" sz="2800" dirty="0" err="1">
                <a:solidFill>
                  <a:schemeClr val="tx1"/>
                </a:solidFill>
                <a:latin typeface="华文中宋" panose="02010600040101010101" pitchFamily="2" charset="-122"/>
                <a:ea typeface="华文中宋" panose="02010600040101010101" pitchFamily="2" charset="-122"/>
              </a:rPr>
              <a:t>stu</a:t>
            </a:r>
            <a:r>
              <a:rPr lang="en-US" altLang="zh-CN" sz="2800" dirty="0">
                <a:solidFill>
                  <a:schemeClr val="tx1"/>
                </a:solidFill>
                <a:latin typeface="华文中宋" panose="02010600040101010101" pitchFamily="2" charset="-122"/>
                <a:ea typeface="华文中宋" panose="02010600040101010101" pitchFamily="2" charset="-122"/>
              </a:rPr>
              <a:t>[</a:t>
            </a:r>
            <a:r>
              <a:rPr lang="en-US" altLang="zh-CN" sz="2800" dirty="0" err="1">
                <a:solidFill>
                  <a:schemeClr val="tx1"/>
                </a:solidFill>
                <a:latin typeface="华文中宋" panose="02010600040101010101" pitchFamily="2" charset="-122"/>
                <a:ea typeface="华文中宋" panose="02010600040101010101" pitchFamily="2" charset="-122"/>
              </a:rPr>
              <a:t>i</a:t>
            </a:r>
            <a:r>
              <a:rPr lang="en-US" altLang="zh-CN" sz="2800" dirty="0">
                <a:solidFill>
                  <a:schemeClr val="tx1"/>
                </a:solidFill>
                <a:latin typeface="华文中宋" panose="02010600040101010101" pitchFamily="2" charset="-122"/>
                <a:ea typeface="华文中宋" panose="02010600040101010101" pitchFamily="2" charset="-122"/>
              </a:rPr>
              <a:t>],</a:t>
            </a:r>
            <a:r>
              <a:rPr lang="en-US" altLang="zh-CN" sz="2800" dirty="0" err="1">
                <a:solidFill>
                  <a:schemeClr val="tx1"/>
                </a:solidFill>
                <a:latin typeface="华文中宋" panose="02010600040101010101" pitchFamily="2" charset="-122"/>
                <a:ea typeface="华文中宋" panose="02010600040101010101" pitchFamily="2" charset="-122"/>
              </a:rPr>
              <a:t>sizeof</a:t>
            </a:r>
            <a:r>
              <a:rPr lang="en-US" altLang="zh-CN" sz="2800" dirty="0">
                <a:solidFill>
                  <a:schemeClr val="tx1"/>
                </a:solidFill>
                <a:latin typeface="华文中宋" panose="02010600040101010101" pitchFamily="2" charset="-122"/>
                <a:ea typeface="华文中宋" panose="02010600040101010101" pitchFamily="2" charset="-122"/>
              </a:rPr>
              <a:t>(student));//</a:t>
            </a:r>
            <a:r>
              <a:rPr lang="zh-CN" altLang="en-US" sz="2800" dirty="0">
                <a:solidFill>
                  <a:schemeClr val="tx1"/>
                </a:solidFill>
                <a:latin typeface="华文中宋" panose="02010600040101010101" pitchFamily="2" charset="-122"/>
                <a:ea typeface="华文中宋" panose="02010600040101010101" pitchFamily="2" charset="-122"/>
              </a:rPr>
              <a:t>写入到文件</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file1.seekg(</a:t>
            </a:r>
            <a:r>
              <a:rPr lang="en-US" altLang="zh-CN" sz="2800" dirty="0" err="1">
                <a:solidFill>
                  <a:schemeClr val="tx1"/>
                </a:solidFill>
                <a:latin typeface="华文中宋" panose="02010600040101010101" pitchFamily="2" charset="-122"/>
                <a:ea typeface="华文中宋" panose="02010600040101010101" pitchFamily="2" charset="-122"/>
              </a:rPr>
              <a:t>sizeof</a:t>
            </a:r>
            <a:r>
              <a:rPr lang="en-US" altLang="zh-CN" sz="2800" dirty="0">
                <a:solidFill>
                  <a:schemeClr val="tx1"/>
                </a:solidFill>
                <a:latin typeface="华文中宋" panose="02010600040101010101" pitchFamily="2" charset="-122"/>
                <a:ea typeface="华文中宋" panose="02010600040101010101" pitchFamily="2" charset="-122"/>
              </a:rPr>
              <a:t>(student)*4); </a:t>
            </a:r>
            <a:r>
              <a:rPr lang="zh-CN" altLang="en-US" sz="2800" dirty="0">
                <a:solidFill>
                  <a:schemeClr val="tx1"/>
                </a:solidFill>
                <a:latin typeface="华文中宋" panose="02010600040101010101" pitchFamily="2" charset="-122"/>
                <a:ea typeface="华文中宋" panose="02010600040101010101" pitchFamily="2" charset="-122"/>
              </a:rPr>
              <a:t>　　</a:t>
            </a: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定位到第</a:t>
            </a:r>
            <a:r>
              <a:rPr lang="en-US" altLang="zh-CN" sz="2800" dirty="0">
                <a:solidFill>
                  <a:schemeClr val="tx1"/>
                </a:solidFill>
                <a:latin typeface="华文中宋" panose="02010600040101010101" pitchFamily="2" charset="-122"/>
                <a:ea typeface="华文中宋" panose="02010600040101010101" pitchFamily="2" charset="-122"/>
              </a:rPr>
              <a:t>4</a:t>
            </a:r>
            <a:r>
              <a:rPr lang="zh-CN" altLang="en-US" sz="2800" dirty="0">
                <a:solidFill>
                  <a:schemeClr val="tx1"/>
                </a:solidFill>
                <a:latin typeface="华文中宋" panose="02010600040101010101" pitchFamily="2" charset="-122"/>
                <a:ea typeface="华文中宋" panose="02010600040101010101" pitchFamily="2" charset="-122"/>
              </a:rPr>
              <a:t>条记录</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file1.read((char *)&amp;</a:t>
            </a:r>
            <a:r>
              <a:rPr lang="en-US" altLang="zh-CN" sz="2800" dirty="0" err="1">
                <a:solidFill>
                  <a:schemeClr val="tx1"/>
                </a:solidFill>
                <a:latin typeface="华文中宋" panose="02010600040101010101" pitchFamily="2" charset="-122"/>
                <a:ea typeface="华文中宋" panose="02010600040101010101" pitchFamily="2" charset="-122"/>
              </a:rPr>
              <a:t>one,sizeof</a:t>
            </a:r>
            <a:r>
              <a:rPr lang="en-US" altLang="zh-CN" sz="2800" dirty="0">
                <a:solidFill>
                  <a:schemeClr val="tx1"/>
                </a:solidFill>
                <a:latin typeface="华文中宋" panose="02010600040101010101" pitchFamily="2" charset="-122"/>
                <a:ea typeface="华文中宋" panose="02010600040101010101" pitchFamily="2" charset="-122"/>
              </a:rPr>
              <a:t>(student)); </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把该记录读到</a:t>
            </a:r>
            <a:r>
              <a:rPr lang="en-US" altLang="zh-CN" sz="2800" dirty="0">
                <a:solidFill>
                  <a:schemeClr val="tx1"/>
                </a:solidFill>
                <a:latin typeface="华文中宋" panose="02010600040101010101" pitchFamily="2" charset="-122"/>
                <a:ea typeface="华文中宋" panose="02010600040101010101" pitchFamily="2" charset="-122"/>
              </a:rPr>
              <a:t>one</a:t>
            </a:r>
            <a:r>
              <a:rPr lang="zh-CN" altLang="en-US" sz="2800" dirty="0">
                <a:solidFill>
                  <a:schemeClr val="tx1"/>
                </a:solidFill>
                <a:latin typeface="华文中宋" panose="02010600040101010101" pitchFamily="2" charset="-122"/>
                <a:ea typeface="华文中宋" panose="02010600040101010101" pitchFamily="2" charset="-122"/>
              </a:rPr>
              <a:t>变量中</a:t>
            </a:r>
          </a:p>
          <a:p>
            <a:pPr eaLnBrk="0" hangingPunct="0">
              <a:spcBef>
                <a:spcPct val="20000"/>
              </a:spcBef>
              <a:buClr>
                <a:srgbClr val="CC0000"/>
              </a:buClr>
              <a:buSzPct val="80000"/>
            </a:pPr>
            <a:r>
              <a:rPr lang="en-US" altLang="zh-CN" sz="2800" dirty="0" err="1">
                <a:solidFill>
                  <a:schemeClr val="tx1"/>
                </a:solidFill>
                <a:latin typeface="华文中宋" panose="02010600040101010101" pitchFamily="2" charset="-122"/>
                <a:ea typeface="华文中宋" panose="02010600040101010101" pitchFamily="2" charset="-122"/>
              </a:rPr>
              <a:t>cout</a:t>
            </a:r>
            <a:r>
              <a:rPr lang="en-US" altLang="zh-CN" sz="2800" dirty="0">
                <a:solidFill>
                  <a:schemeClr val="tx1"/>
                </a:solidFill>
                <a:latin typeface="华文中宋" panose="02010600040101010101" pitchFamily="2" charset="-122"/>
                <a:ea typeface="华文中宋" panose="02010600040101010101" pitchFamily="2" charset="-122"/>
              </a:rPr>
              <a:t>&lt;&lt;one.name&lt;&lt;“\t”&lt;&lt;</a:t>
            </a:r>
            <a:r>
              <a:rPr lang="en-US" altLang="zh-CN" sz="2800" dirty="0" err="1">
                <a:solidFill>
                  <a:schemeClr val="tx1"/>
                </a:solidFill>
                <a:latin typeface="华文中宋" panose="02010600040101010101" pitchFamily="2" charset="-122"/>
                <a:ea typeface="华文中宋" panose="02010600040101010101" pitchFamily="2" charset="-122"/>
              </a:rPr>
              <a:t>one.number</a:t>
            </a:r>
            <a:r>
              <a:rPr lang="en-US" altLang="zh-CN" sz="2800" dirty="0">
                <a:solidFill>
                  <a:schemeClr val="tx1"/>
                </a:solidFill>
                <a:latin typeface="华文中宋" panose="02010600040101010101" pitchFamily="2" charset="-122"/>
                <a:ea typeface="华文中宋" panose="02010600040101010101" pitchFamily="2" charset="-122"/>
              </a:rPr>
              <a:t>&lt;&lt;“\t”</a:t>
            </a:r>
            <a:r>
              <a:rPr lang="zh-CN" altLang="en-US" sz="2800" dirty="0">
                <a:solidFill>
                  <a:schemeClr val="tx1"/>
                </a:solidFill>
                <a:latin typeface="华文中宋" panose="02010600040101010101" pitchFamily="2" charset="-122"/>
                <a:ea typeface="华文中宋" panose="02010600040101010101" pitchFamily="2" charset="-122"/>
              </a:rPr>
              <a:t>　</a:t>
            </a:r>
          </a:p>
          <a:p>
            <a:pPr eaLnBrk="0" hangingPunct="0">
              <a:spcBef>
                <a:spcPct val="20000"/>
              </a:spcBef>
              <a:buClr>
                <a:srgbClr val="CC0000"/>
              </a:buClr>
              <a:buSzPct val="80000"/>
            </a:pPr>
            <a:r>
              <a:rPr lang="en-US" altLang="zh-CN" sz="2800" dirty="0">
                <a:solidFill>
                  <a:schemeClr val="tx1"/>
                </a:solidFill>
                <a:latin typeface="华文中宋" panose="02010600040101010101" pitchFamily="2" charset="-122"/>
                <a:ea typeface="华文中宋" panose="02010600040101010101" pitchFamily="2" charset="-122"/>
              </a:rPr>
              <a:t>//</a:t>
            </a:r>
            <a:r>
              <a:rPr lang="zh-CN" altLang="en-US" sz="2800" dirty="0">
                <a:solidFill>
                  <a:schemeClr val="tx1"/>
                </a:solidFill>
                <a:latin typeface="华文中宋" panose="02010600040101010101" pitchFamily="2" charset="-122"/>
                <a:ea typeface="华文中宋" panose="02010600040101010101" pitchFamily="2" charset="-122"/>
              </a:rPr>
              <a:t>显示该记录内容 </a:t>
            </a:r>
          </a:p>
          <a:p>
            <a:pPr eaLnBrk="0" hangingPunct="0">
              <a:spcBef>
                <a:spcPct val="20000"/>
              </a:spcBef>
              <a:buClr>
                <a:srgbClr val="CC0000"/>
              </a:buClr>
              <a:buSzPct val="80000"/>
            </a:pPr>
            <a:r>
              <a:rPr lang="zh-CN" altLang="en-US" sz="2800" dirty="0">
                <a:solidFill>
                  <a:schemeClr val="tx1"/>
                </a:solidFill>
                <a:latin typeface="华文中宋" panose="02010600040101010101" pitchFamily="2" charset="-122"/>
                <a:ea typeface="华文中宋" panose="02010600040101010101" pitchFamily="2" charset="-122"/>
              </a:rPr>
              <a:t> </a:t>
            </a:r>
            <a:r>
              <a:rPr lang="en-US" altLang="zh-CN" sz="2800" dirty="0">
                <a:solidFill>
                  <a:schemeClr val="tx1"/>
                </a:solidFill>
                <a:latin typeface="华文中宋" panose="02010600040101010101" pitchFamily="2" charset="-122"/>
                <a:ea typeface="华文中宋" panose="02010600040101010101" pitchFamily="2" charset="-122"/>
              </a:rPr>
              <a:t>&lt;&lt;</a:t>
            </a:r>
            <a:r>
              <a:rPr lang="en-US" altLang="zh-CN" sz="2800" dirty="0" err="1">
                <a:solidFill>
                  <a:schemeClr val="tx1"/>
                </a:solidFill>
                <a:latin typeface="华文中宋" panose="02010600040101010101" pitchFamily="2" charset="-122"/>
                <a:ea typeface="华文中宋" panose="02010600040101010101" pitchFamily="2" charset="-122"/>
              </a:rPr>
              <a:t>one.totalscore</a:t>
            </a:r>
            <a:r>
              <a:rPr lang="en-US" altLang="zh-CN" sz="2800" dirty="0">
                <a:solidFill>
                  <a:schemeClr val="tx1"/>
                </a:solidFill>
                <a:latin typeface="华文中宋" panose="02010600040101010101" pitchFamily="2" charset="-122"/>
                <a:ea typeface="华文中宋" panose="02010600040101010101" pitchFamily="2" charset="-122"/>
              </a:rPr>
              <a:t>&lt;&lt;</a:t>
            </a:r>
            <a:r>
              <a:rPr lang="en-US" altLang="zh-CN" sz="2800" dirty="0" err="1">
                <a:solidFill>
                  <a:schemeClr val="tx1"/>
                </a:solidFill>
                <a:latin typeface="华文中宋" panose="02010600040101010101" pitchFamily="2" charset="-122"/>
                <a:ea typeface="华文中宋" panose="02010600040101010101" pitchFamily="2" charset="-122"/>
              </a:rPr>
              <a:t>endl</a:t>
            </a:r>
            <a:r>
              <a:rPr lang="en-US" altLang="zh-CN" sz="2800" dirty="0">
                <a:solidFill>
                  <a:schemeClr val="tx1"/>
                </a:solidFill>
                <a:latin typeface="华文中宋" panose="02010600040101010101" pitchFamily="2" charset="-122"/>
                <a:ea typeface="华文中宋" panose="02010600040101010101" pitchFamily="2" charset="-122"/>
              </a:rPr>
              <a:t>;</a:t>
            </a:r>
          </a:p>
        </p:txBody>
      </p:sp>
      <p:sp>
        <p:nvSpPr>
          <p:cNvPr id="4" name="Rectangle 2">
            <a:extLst>
              <a:ext uri="{FF2B5EF4-FFF2-40B4-BE49-F238E27FC236}">
                <a16:creationId xmlns:a16="http://schemas.microsoft.com/office/drawing/2014/main" id="{D29E281D-105E-411C-8D58-50A8EEF49BE8}"/>
              </a:ext>
            </a:extLst>
          </p:cNvPr>
          <p:cNvSpPr>
            <a:spLocks noChangeArrowheads="1"/>
          </p:cNvSpPr>
          <p:nvPr/>
        </p:nvSpPr>
        <p:spPr bwMode="auto">
          <a:xfrm>
            <a:off x="640742" y="260648"/>
            <a:ext cx="66230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marL="0" indent="0" eaLnBrk="1" hangingPunct="1">
              <a:spcBef>
                <a:spcPct val="20000"/>
              </a:spcBef>
              <a:buClr>
                <a:schemeClr val="hlink"/>
              </a:buClr>
              <a:buSzPct val="50000"/>
            </a:pPr>
            <a:r>
              <a:rPr lang="zh-CN" altLang="en-US" sz="3600" dirty="0">
                <a:solidFill>
                  <a:schemeClr val="tx2">
                    <a:lumMod val="90000"/>
                    <a:lumOff val="10000"/>
                  </a:schemeClr>
                </a:solidFill>
                <a:latin typeface="Arial" panose="020B0604020202020204" pitchFamily="34" charset="0"/>
              </a:rPr>
              <a:t>举例</a:t>
            </a:r>
            <a:r>
              <a:rPr lang="en-US" altLang="zh-CN" sz="3600" dirty="0">
                <a:solidFill>
                  <a:schemeClr val="tx2">
                    <a:lumMod val="90000"/>
                    <a:lumOff val="10000"/>
                  </a:schemeClr>
                </a:solidFill>
                <a:latin typeface="Arial" panose="020B0604020202020204" pitchFamily="34" charset="0"/>
              </a:rPr>
              <a:t>24</a:t>
            </a:r>
            <a:r>
              <a:rPr lang="zh-CN" altLang="en-US" sz="3600" dirty="0">
                <a:solidFill>
                  <a:schemeClr val="tx2">
                    <a:lumMod val="90000"/>
                    <a:lumOff val="10000"/>
                  </a:schemeClr>
                </a:solidFill>
                <a:latin typeface="Arial" panose="020B0604020202020204" pitchFamily="34" charset="0"/>
              </a:rPr>
              <a:t>、</a:t>
            </a:r>
            <a:r>
              <a:rPr lang="en-US" altLang="zh-CN" sz="3600" dirty="0">
                <a:solidFill>
                  <a:schemeClr val="tx2">
                    <a:lumMod val="90000"/>
                    <a:lumOff val="10000"/>
                  </a:schemeClr>
                </a:solidFill>
                <a:latin typeface="Arial" panose="020B0604020202020204" pitchFamily="34" charset="0"/>
              </a:rPr>
              <a:t>25</a:t>
            </a:r>
            <a:r>
              <a:rPr lang="zh-CN" altLang="en-US" sz="3600" dirty="0">
                <a:solidFill>
                  <a:schemeClr val="tx2">
                    <a:lumMod val="90000"/>
                    <a:lumOff val="10000"/>
                  </a:schemeClr>
                </a:solidFill>
                <a:latin typeface="Arial" panose="020B0604020202020204" pitchFamily="34" charset="0"/>
              </a:rPr>
              <a:t>，随机文件读写操作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animEffect transition="in" filter="blinds(vertical)">
                                      <p:cBhvr>
                                        <p:cTn id="7" dur="500"/>
                                        <p:tgtEl>
                                          <p:spTgt spid="3635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autoUpdateAnimBg="0"/>
      <p:bldP spid="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36EBCC4D-2C40-4646-B7F5-42438FE372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D483A85F-67C5-4686-942E-22FBC5DB3DB4}" type="slidenum">
              <a:rPr lang="en-US" altLang="zh-CN" sz="1800">
                <a:solidFill>
                  <a:srgbClr val="FF3300"/>
                </a:solidFill>
                <a:latin typeface="Times New Roman" panose="02020603050405020304" pitchFamily="18" charset="0"/>
              </a:rPr>
              <a:pPr eaLnBrk="1" hangingPunct="1"/>
              <a:t>33</a:t>
            </a:fld>
            <a:endParaRPr lang="en-US" altLang="zh-CN" sz="1800">
              <a:solidFill>
                <a:srgbClr val="FF3300"/>
              </a:solidFill>
              <a:latin typeface="Times New Roman" panose="02020603050405020304" pitchFamily="18" charset="0"/>
            </a:endParaRPr>
          </a:p>
        </p:txBody>
      </p:sp>
      <p:sp>
        <p:nvSpPr>
          <p:cNvPr id="364547" name="Rectangle 3">
            <a:extLst>
              <a:ext uri="{FF2B5EF4-FFF2-40B4-BE49-F238E27FC236}">
                <a16:creationId xmlns:a16="http://schemas.microsoft.com/office/drawing/2014/main" id="{B6DA4E12-FFA8-4655-BD4A-C1C52EF60F64}"/>
              </a:ext>
            </a:extLst>
          </p:cNvPr>
          <p:cNvSpPr>
            <a:spLocks noChangeArrowheads="1"/>
          </p:cNvSpPr>
          <p:nvPr/>
        </p:nvSpPr>
        <p:spPr bwMode="auto">
          <a:xfrm>
            <a:off x="2281238" y="1576389"/>
            <a:ext cx="387350"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spcBef>
                <a:spcPct val="20000"/>
              </a:spcBef>
              <a:buClr>
                <a:schemeClr val="hlink"/>
              </a:buClr>
              <a:buSzPct val="50000"/>
            </a:pPr>
            <a:r>
              <a:rPr lang="zh-CN" altLang="en-US" sz="3200" b="0" dirty="0">
                <a:solidFill>
                  <a:srgbClr val="B6042A"/>
                </a:solidFill>
                <a:latin typeface="Arial" panose="020B0604020202020204" pitchFamily="34" charset="0"/>
              </a:rPr>
              <a:t>输</a:t>
            </a:r>
          </a:p>
          <a:p>
            <a:pPr algn="ctr" eaLnBrk="1" hangingPunct="1">
              <a:spcBef>
                <a:spcPct val="20000"/>
              </a:spcBef>
              <a:buClr>
                <a:schemeClr val="hlink"/>
              </a:buClr>
              <a:buSzPct val="50000"/>
            </a:pPr>
            <a:endParaRPr lang="zh-CN" altLang="en-US" sz="3200" b="0" dirty="0">
              <a:solidFill>
                <a:srgbClr val="B6042A"/>
              </a:solidFill>
              <a:latin typeface="Arial" panose="020B0604020202020204" pitchFamily="34" charset="0"/>
            </a:endParaRPr>
          </a:p>
          <a:p>
            <a:pPr algn="ctr" eaLnBrk="1" hangingPunct="1">
              <a:spcBef>
                <a:spcPct val="20000"/>
              </a:spcBef>
              <a:buClr>
                <a:schemeClr val="hlink"/>
              </a:buClr>
              <a:buSzPct val="50000"/>
            </a:pPr>
            <a:r>
              <a:rPr lang="zh-CN" altLang="en-US" sz="3200" b="0" dirty="0">
                <a:solidFill>
                  <a:srgbClr val="B6042A"/>
                </a:solidFill>
                <a:latin typeface="Arial" panose="020B0604020202020204" pitchFamily="34" charset="0"/>
              </a:rPr>
              <a:t>出</a:t>
            </a:r>
            <a:endParaRPr lang="zh-CN" altLang="en-US" sz="3200" b="0" dirty="0">
              <a:solidFill>
                <a:schemeClr val="tx1"/>
              </a:solidFill>
              <a:latin typeface="Arial" panose="020B0604020202020204" pitchFamily="34" charset="0"/>
            </a:endParaRPr>
          </a:p>
        </p:txBody>
      </p:sp>
      <p:sp>
        <p:nvSpPr>
          <p:cNvPr id="364548" name="Text Box 4">
            <a:extLst>
              <a:ext uri="{FF2B5EF4-FFF2-40B4-BE49-F238E27FC236}">
                <a16:creationId xmlns:a16="http://schemas.microsoft.com/office/drawing/2014/main" id="{02CB8B63-5D06-4E66-A24A-41F5B94E201F}"/>
              </a:ext>
            </a:extLst>
          </p:cNvPr>
          <p:cNvSpPr txBox="1">
            <a:spLocks noChangeArrowheads="1"/>
          </p:cNvSpPr>
          <p:nvPr/>
        </p:nvSpPr>
        <p:spPr bwMode="auto">
          <a:xfrm>
            <a:off x="3171826" y="1452098"/>
            <a:ext cx="6646863" cy="1917045"/>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2000" rIns="0" bIns="72000"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80000"/>
              </a:lnSpc>
              <a:spcBef>
                <a:spcPct val="50000"/>
              </a:spcBef>
              <a:buClr>
                <a:schemeClr val="bg2"/>
              </a:buClr>
              <a:buFont typeface="Monotype Sorts" pitchFamily="2" charset="2"/>
              <a:buNone/>
            </a:pPr>
            <a:r>
              <a:rPr lang="zh-CN" altLang="en-US" sz="3200" b="0">
                <a:solidFill>
                  <a:srgbClr val="003399"/>
                </a:solidFill>
                <a:latin typeface="Times New Roman" panose="02020603050405020304" pitchFamily="18" charset="0"/>
                <a:ea typeface="楷体_GB2312" pitchFamily="49" charset="-122"/>
              </a:rPr>
              <a:t>　</a:t>
            </a:r>
          </a:p>
          <a:p>
            <a:pPr eaLnBrk="1" hangingPunct="1">
              <a:lnSpc>
                <a:spcPct val="40000"/>
              </a:lnSpc>
              <a:spcBef>
                <a:spcPct val="50000"/>
              </a:spcBef>
              <a:buClr>
                <a:schemeClr val="bg2"/>
              </a:buClr>
              <a:buFont typeface="Monotype Sorts" pitchFamily="2" charset="2"/>
              <a:buNone/>
            </a:pPr>
            <a:r>
              <a:rPr lang="zh-CN" altLang="en-US" sz="3200" b="0">
                <a:solidFill>
                  <a:srgbClr val="003399"/>
                </a:solidFill>
                <a:latin typeface="Times New Roman" panose="02020603050405020304" pitchFamily="18" charset="0"/>
                <a:ea typeface="楷体_GB2312" pitchFamily="49" charset="-122"/>
              </a:rPr>
              <a:t>　</a:t>
            </a:r>
            <a:r>
              <a:rPr lang="en-US" altLang="zh-CN" sz="3200" b="0">
                <a:solidFill>
                  <a:srgbClr val="003399"/>
                </a:solidFill>
                <a:latin typeface="Times New Roman" panose="02020603050405020304" pitchFamily="18" charset="0"/>
                <a:ea typeface="楷体_GB2312" pitchFamily="49" charset="-122"/>
              </a:rPr>
              <a:t>Lu		97005	80.92</a:t>
            </a:r>
          </a:p>
          <a:p>
            <a:pPr eaLnBrk="1" hangingPunct="1">
              <a:lnSpc>
                <a:spcPct val="40000"/>
              </a:lnSpc>
              <a:spcBef>
                <a:spcPct val="50000"/>
              </a:spcBef>
              <a:buClr>
                <a:schemeClr val="bg2"/>
              </a:buClr>
              <a:buFont typeface="Monotype Sorts" pitchFamily="2" charset="2"/>
              <a:buNone/>
            </a:pPr>
            <a:r>
              <a:rPr lang="zh-CN" altLang="en-US" sz="3200" b="0">
                <a:solidFill>
                  <a:srgbClr val="003399"/>
                </a:solidFill>
                <a:latin typeface="Times New Roman" panose="02020603050405020304" pitchFamily="18" charset="0"/>
                <a:ea typeface="楷体_GB2312" pitchFamily="49" charset="-122"/>
              </a:rPr>
              <a:t>　</a:t>
            </a:r>
            <a:r>
              <a:rPr lang="en-US" altLang="zh-CN" sz="3200" b="0">
                <a:solidFill>
                  <a:srgbClr val="003399"/>
                </a:solidFill>
                <a:latin typeface="Times New Roman" panose="02020603050405020304" pitchFamily="18" charset="0"/>
                <a:ea typeface="楷体_GB2312" pitchFamily="49" charset="-122"/>
              </a:rPr>
              <a:t>Li		97002	92.62</a:t>
            </a:r>
          </a:p>
          <a:p>
            <a:pPr eaLnBrk="1" hangingPunct="1">
              <a:lnSpc>
                <a:spcPct val="40000"/>
              </a:lnSpc>
              <a:spcBef>
                <a:spcPct val="50000"/>
              </a:spcBef>
              <a:buClr>
                <a:schemeClr val="bg2"/>
              </a:buClr>
              <a:buFont typeface="Monotype Sorts" pitchFamily="2" charset="2"/>
              <a:buNone/>
            </a:pPr>
            <a:r>
              <a:rPr lang="zh-CN" altLang="en-US" sz="3200" b="0">
                <a:solidFill>
                  <a:srgbClr val="003399"/>
                </a:solidFill>
                <a:latin typeface="Times New Roman" panose="02020603050405020304" pitchFamily="18" charset="0"/>
                <a:ea typeface="楷体_GB2312" pitchFamily="49" charset="-122"/>
              </a:rPr>
              <a:t>　</a:t>
            </a:r>
          </a:p>
        </p:txBody>
      </p:sp>
      <p:sp>
        <p:nvSpPr>
          <p:cNvPr id="5" name="Rectangle 2">
            <a:extLst>
              <a:ext uri="{FF2B5EF4-FFF2-40B4-BE49-F238E27FC236}">
                <a16:creationId xmlns:a16="http://schemas.microsoft.com/office/drawing/2014/main" id="{FC054DD4-7D93-4551-88F1-F85A30E888C1}"/>
              </a:ext>
            </a:extLst>
          </p:cNvPr>
          <p:cNvSpPr>
            <a:spLocks noChangeArrowheads="1"/>
          </p:cNvSpPr>
          <p:nvPr/>
        </p:nvSpPr>
        <p:spPr bwMode="auto">
          <a:xfrm>
            <a:off x="1487488" y="296068"/>
            <a:ext cx="662305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marL="0" indent="0" eaLnBrk="1" hangingPunct="1">
              <a:spcBef>
                <a:spcPct val="20000"/>
              </a:spcBef>
              <a:buClr>
                <a:schemeClr val="hlink"/>
              </a:buClr>
              <a:buSzPct val="50000"/>
            </a:pPr>
            <a:r>
              <a:rPr lang="zh-CN" altLang="en-US" sz="3600" dirty="0">
                <a:solidFill>
                  <a:schemeClr val="tx2">
                    <a:lumMod val="90000"/>
                    <a:lumOff val="10000"/>
                  </a:schemeClr>
                </a:solidFill>
                <a:latin typeface="Arial" panose="020B0604020202020204" pitchFamily="34" charset="0"/>
              </a:rPr>
              <a:t>举例</a:t>
            </a:r>
            <a:r>
              <a:rPr lang="en-US" altLang="zh-CN" sz="3600" dirty="0">
                <a:solidFill>
                  <a:schemeClr val="tx2">
                    <a:lumMod val="90000"/>
                    <a:lumOff val="10000"/>
                  </a:schemeClr>
                </a:solidFill>
                <a:latin typeface="Arial" panose="020B0604020202020204" pitchFamily="34" charset="0"/>
              </a:rPr>
              <a:t>24</a:t>
            </a:r>
            <a:r>
              <a:rPr lang="zh-CN" altLang="en-US" sz="3600" dirty="0">
                <a:solidFill>
                  <a:schemeClr val="tx2">
                    <a:lumMod val="90000"/>
                    <a:lumOff val="10000"/>
                  </a:schemeClr>
                </a:solidFill>
                <a:latin typeface="Arial" panose="020B0604020202020204" pitchFamily="34" charset="0"/>
              </a:rPr>
              <a:t>、</a:t>
            </a:r>
            <a:r>
              <a:rPr lang="en-US" altLang="zh-CN" sz="3600" dirty="0">
                <a:solidFill>
                  <a:schemeClr val="tx2">
                    <a:lumMod val="90000"/>
                    <a:lumOff val="10000"/>
                  </a:schemeClr>
                </a:solidFill>
                <a:latin typeface="Arial" panose="020B0604020202020204" pitchFamily="34" charset="0"/>
              </a:rPr>
              <a:t>25</a:t>
            </a:r>
            <a:r>
              <a:rPr lang="zh-CN" altLang="en-US" sz="3600" dirty="0">
                <a:solidFill>
                  <a:schemeClr val="tx2">
                    <a:lumMod val="90000"/>
                    <a:lumOff val="10000"/>
                  </a:schemeClr>
                </a:solidFill>
                <a:latin typeface="Arial" panose="020B0604020202020204" pitchFamily="34" charset="0"/>
              </a:rPr>
              <a:t>，随机文件读写操作</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4547"/>
                                        </p:tgtEl>
                                        <p:attrNameLst>
                                          <p:attrName>style.visibility</p:attrName>
                                        </p:attrNameLst>
                                      </p:cBhvr>
                                      <p:to>
                                        <p:strVal val="visible"/>
                                      </p:to>
                                    </p:set>
                                    <p:animEffect transition="in" filter="box(out)">
                                      <p:cBhvr>
                                        <p:cTn id="7" dur="500"/>
                                        <p:tgtEl>
                                          <p:spTgt spid="364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Effect transition="in" filter="strips(upRight)">
                                      <p:cBhvr>
                                        <p:cTn id="12" dur="500"/>
                                        <p:tgtEl>
                                          <p:spTgt spid="36454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autoUpdateAnimBg="0"/>
      <p:bldP spid="364548" grpId="0" animBg="1" autoUpdateAnimBg="0"/>
      <p:bldP spid="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097B6F43-DD0E-465E-95F2-BD3E7B992E75}"/>
              </a:ext>
            </a:extLst>
          </p:cNvPr>
          <p:cNvSpPr>
            <a:spLocks noGrp="1" noChangeArrowheads="1"/>
          </p:cNvSpPr>
          <p:nvPr>
            <p:ph idx="1"/>
          </p:nvPr>
        </p:nvSpPr>
        <p:spPr bwMode="auto">
          <a:xfrm>
            <a:off x="551384" y="1196752"/>
            <a:ext cx="11089232" cy="509062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514350" indent="-514350" eaLnBrk="1" hangingPunct="1">
              <a:buClr>
                <a:srgbClr val="FF0000"/>
              </a:buClr>
              <a:buSzPct val="100000"/>
              <a:buFont typeface="+mj-ea"/>
              <a:buAutoNum type="circleNumDbPlain"/>
            </a:pPr>
            <a:r>
              <a:rPr kumimoji="0" lang="zh-CN" altLang="en-US" dirty="0">
                <a:solidFill>
                  <a:srgbClr val="FF0000"/>
                </a:solidFill>
                <a:latin typeface="华文中宋" panose="02010600040101010101" pitchFamily="2" charset="-122"/>
                <a:ea typeface="华文中宋" panose="02010600040101010101" pitchFamily="2" charset="-122"/>
              </a:rPr>
              <a:t>标准</a:t>
            </a:r>
            <a:r>
              <a:rPr kumimoji="0" lang="en-US" altLang="zh-CN" dirty="0">
                <a:solidFill>
                  <a:srgbClr val="FF0000"/>
                </a:solidFill>
                <a:latin typeface="华文中宋" panose="02010600040101010101" pitchFamily="2" charset="-122"/>
                <a:ea typeface="华文中宋" panose="02010600040101010101" pitchFamily="2" charset="-122"/>
              </a:rPr>
              <a:t>I/O</a:t>
            </a:r>
            <a:r>
              <a:rPr kumimoji="0" lang="zh-CN" altLang="en-US" dirty="0">
                <a:solidFill>
                  <a:srgbClr val="FF0000"/>
                </a:solidFill>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对系统指定的标准设备的输入和输出，即从键盘输入数据，输出到屏幕。这种输入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输出称为标准的输入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a:t>
            </a:r>
            <a:r>
              <a:rPr lang="zh-CN" altLang="en-US" sz="2900" dirty="0">
                <a:latin typeface="华文中宋" panose="02010600040101010101" pitchFamily="2" charset="-122"/>
                <a:ea typeface="华文中宋" panose="02010600040101010101" pitchFamily="2" charset="-122"/>
              </a:rPr>
              <a:t> </a:t>
            </a:r>
            <a:r>
              <a:rPr lang="en-US" altLang="zh-CN" dirty="0">
                <a:solidFill>
                  <a:srgbClr val="FF3300"/>
                </a:solidFill>
                <a:latin typeface="华文中宋" panose="02010600040101010101" pitchFamily="2" charset="-122"/>
                <a:ea typeface="华文中宋" panose="02010600040101010101" pitchFamily="2" charset="-122"/>
              </a:rPr>
              <a:t>iostream</a:t>
            </a:r>
            <a:endParaRPr lang="en-US" altLang="zh-CN" sz="2900" dirty="0">
              <a:solidFill>
                <a:srgbClr val="FF3300"/>
              </a:solidFill>
              <a:latin typeface="华文中宋" panose="02010600040101010101" pitchFamily="2" charset="-122"/>
              <a:ea typeface="华文中宋" panose="02010600040101010101" pitchFamily="2" charset="-122"/>
            </a:endParaRPr>
          </a:p>
          <a:p>
            <a:pPr marL="514350" indent="-514350" eaLnBrk="1" hangingPunct="1">
              <a:buClr>
                <a:srgbClr val="FF0000"/>
              </a:buClr>
              <a:buSzPct val="100000"/>
              <a:buFont typeface="+mj-ea"/>
              <a:buAutoNum type="circleNumDbPlain"/>
            </a:pPr>
            <a:r>
              <a:rPr kumimoji="0" lang="zh-CN" altLang="en-US" dirty="0">
                <a:solidFill>
                  <a:srgbClr val="FF0000"/>
                </a:solidFill>
                <a:latin typeface="华文中宋" panose="02010600040101010101" pitchFamily="2" charset="-122"/>
                <a:ea typeface="华文中宋" panose="02010600040101010101" pitchFamily="2" charset="-122"/>
              </a:rPr>
              <a:t>文件</a:t>
            </a:r>
            <a:r>
              <a:rPr kumimoji="0" lang="en-US" altLang="zh-CN" dirty="0">
                <a:solidFill>
                  <a:srgbClr val="FF0000"/>
                </a:solidFill>
                <a:latin typeface="华文中宋" panose="02010600040101010101" pitchFamily="2" charset="-122"/>
                <a:ea typeface="华文中宋" panose="02010600040101010101" pitchFamily="2" charset="-122"/>
              </a:rPr>
              <a:t>I/O</a:t>
            </a:r>
            <a:r>
              <a:rPr kumimoji="0" lang="zh-CN" altLang="en-US" dirty="0">
                <a:solidFill>
                  <a:srgbClr val="FF0000"/>
                </a:solidFill>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以外存磁盘文件为对象进行输入和输出，即从磁盘文件输入数据，数据输出到磁盘文件。以外存文件为对象的输入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输出称为文件的输入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a:t>
            </a:r>
            <a:r>
              <a:rPr lang="zh-CN" altLang="en-US" sz="2900" dirty="0">
                <a:latin typeface="华文中宋" panose="02010600040101010101" pitchFamily="2" charset="-122"/>
                <a:ea typeface="华文中宋" panose="02010600040101010101" pitchFamily="2" charset="-122"/>
              </a:rPr>
              <a:t> </a:t>
            </a:r>
            <a:r>
              <a:rPr lang="en-US" altLang="zh-CN" dirty="0" err="1">
                <a:solidFill>
                  <a:srgbClr val="FF3300"/>
                </a:solidFill>
                <a:latin typeface="华文中宋" panose="02010600040101010101" pitchFamily="2" charset="-122"/>
                <a:ea typeface="华文中宋" panose="02010600040101010101" pitchFamily="2" charset="-122"/>
              </a:rPr>
              <a:t>iofstream</a:t>
            </a:r>
            <a:endParaRPr lang="en-US" altLang="zh-CN" sz="2900" dirty="0">
              <a:solidFill>
                <a:srgbClr val="FF3300"/>
              </a:solidFill>
              <a:latin typeface="华文中宋" panose="02010600040101010101" pitchFamily="2" charset="-122"/>
              <a:ea typeface="华文中宋" panose="02010600040101010101" pitchFamily="2" charset="-122"/>
            </a:endParaRPr>
          </a:p>
          <a:p>
            <a:pPr marL="514350" indent="-514350" eaLnBrk="1" hangingPunct="1">
              <a:buClr>
                <a:srgbClr val="FF0000"/>
              </a:buClr>
              <a:buSzPct val="100000"/>
              <a:buFont typeface="+mj-ea"/>
              <a:buAutoNum type="circleNumDbPlain"/>
            </a:pPr>
            <a:r>
              <a:rPr kumimoji="0" lang="zh-CN" altLang="en-US" dirty="0">
                <a:solidFill>
                  <a:srgbClr val="FF0000"/>
                </a:solidFill>
                <a:latin typeface="华文中宋" panose="02010600040101010101" pitchFamily="2" charset="-122"/>
                <a:ea typeface="华文中宋" panose="02010600040101010101" pitchFamily="2" charset="-122"/>
              </a:rPr>
              <a:t>串</a:t>
            </a:r>
            <a:r>
              <a:rPr kumimoji="0" lang="en-US" altLang="zh-CN" dirty="0">
                <a:solidFill>
                  <a:srgbClr val="FF0000"/>
                </a:solidFill>
                <a:latin typeface="华文中宋" panose="02010600040101010101" pitchFamily="2" charset="-122"/>
                <a:ea typeface="华文中宋" panose="02010600040101010101" pitchFamily="2" charset="-122"/>
              </a:rPr>
              <a:t>I/O</a:t>
            </a:r>
            <a:r>
              <a:rPr kumimoji="0" lang="zh-CN" altLang="en-US" dirty="0">
                <a:solidFill>
                  <a:srgbClr val="FF0000"/>
                </a:solidFill>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对内存中指定的空间进行输入和输出，通常指定一个字符数组作为存储空间</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实际上可以利用该空间存储任何信息</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。这种输入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输出称为字符串输入</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输出。</a:t>
            </a:r>
            <a:r>
              <a:rPr lang="zh-CN" altLang="en-US" sz="2900" dirty="0">
                <a:latin typeface="华文中宋" panose="02010600040101010101" pitchFamily="2" charset="-122"/>
                <a:ea typeface="华文中宋" panose="02010600040101010101" pitchFamily="2" charset="-122"/>
              </a:rPr>
              <a:t> </a:t>
            </a:r>
            <a:r>
              <a:rPr lang="en-US" altLang="zh-CN" sz="2400" dirty="0" err="1">
                <a:solidFill>
                  <a:srgbClr val="FF3300"/>
                </a:solidFill>
                <a:latin typeface="华文中宋" panose="02010600040101010101" pitchFamily="2" charset="-122"/>
                <a:ea typeface="华文中宋" panose="02010600040101010101" pitchFamily="2" charset="-122"/>
              </a:rPr>
              <a:t>Istrstream</a:t>
            </a:r>
            <a:r>
              <a:rPr lang="zh-CN" altLang="en-US" sz="2400" dirty="0">
                <a:solidFill>
                  <a:srgbClr val="FF3300"/>
                </a:solidFill>
                <a:latin typeface="华文中宋" panose="02010600040101010101" pitchFamily="2" charset="-122"/>
                <a:ea typeface="华文中宋" panose="02010600040101010101" pitchFamily="2" charset="-122"/>
              </a:rPr>
              <a:t>， </a:t>
            </a:r>
            <a:r>
              <a:rPr lang="en-US" altLang="zh-CN" sz="2400" dirty="0" err="1">
                <a:solidFill>
                  <a:srgbClr val="FF3300"/>
                </a:solidFill>
                <a:latin typeface="华文中宋" panose="02010600040101010101" pitchFamily="2" charset="-122"/>
                <a:ea typeface="华文中宋" panose="02010600040101010101" pitchFamily="2" charset="-122"/>
              </a:rPr>
              <a:t>ostrstream</a:t>
            </a:r>
            <a:endParaRPr lang="en-US" altLang="zh-CN" sz="2400" dirty="0">
              <a:solidFill>
                <a:srgbClr val="FF3300"/>
              </a:solidFill>
              <a:latin typeface="华文中宋" panose="02010600040101010101" pitchFamily="2" charset="-122"/>
              <a:ea typeface="华文中宋" panose="02010600040101010101" pitchFamily="2" charset="-122"/>
            </a:endParaRPr>
          </a:p>
        </p:txBody>
      </p:sp>
      <p:sp>
        <p:nvSpPr>
          <p:cNvPr id="4098" name="灯片编号占位符 3">
            <a:extLst>
              <a:ext uri="{FF2B5EF4-FFF2-40B4-BE49-F238E27FC236}">
                <a16:creationId xmlns:a16="http://schemas.microsoft.com/office/drawing/2014/main" id="{B807020A-738B-425E-B031-3D5BA199B9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2352F5B4-E92A-4130-B264-8557729ADBC7}" type="slidenum">
              <a:rPr lang="en-US" altLang="zh-CN" sz="1800">
                <a:solidFill>
                  <a:srgbClr val="FF3300"/>
                </a:solidFill>
                <a:latin typeface="Times New Roman" panose="02020603050405020304" pitchFamily="18" charset="0"/>
              </a:rPr>
              <a:pPr eaLnBrk="1" hangingPunct="1"/>
              <a:t>4</a:t>
            </a:fld>
            <a:endParaRPr lang="en-US" altLang="zh-CN" sz="1800">
              <a:solidFill>
                <a:srgbClr val="FF3300"/>
              </a:solidFill>
              <a:latin typeface="Times New Roman" panose="02020603050405020304" pitchFamily="18" charset="0"/>
            </a:endParaRPr>
          </a:p>
        </p:txBody>
      </p:sp>
      <p:sp>
        <p:nvSpPr>
          <p:cNvPr id="5" name="文本框 4">
            <a:extLst>
              <a:ext uri="{FF2B5EF4-FFF2-40B4-BE49-F238E27FC236}">
                <a16:creationId xmlns:a16="http://schemas.microsoft.com/office/drawing/2014/main" id="{195940E2-FABB-4C09-9824-587502C2D843}"/>
              </a:ext>
            </a:extLst>
          </p:cNvPr>
          <p:cNvSpPr txBox="1"/>
          <p:nvPr/>
        </p:nvSpPr>
        <p:spPr>
          <a:xfrm>
            <a:off x="551384" y="370569"/>
            <a:ext cx="10225136" cy="4661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4400">
                <a:solidFill>
                  <a:srgbClr val="174523"/>
                </a:solidFill>
                <a:latin typeface="华文中宋" panose="02010600040101010101" pitchFamily="2" charset="-122"/>
                <a:ea typeface="华文中宋" panose="02010600040101010101" pitchFamily="2" charset="-122"/>
                <a:cs typeface="+mj-cs"/>
              </a:defRPr>
            </a:lvl1pPr>
            <a:lvl2pPr eaLnBrk="0" hangingPunct="0">
              <a:defRPr sz="4400">
                <a:solidFill>
                  <a:schemeClr val="tx2"/>
                </a:solidFill>
                <a:latin typeface="Times New Roman" pitchFamily="18" charset="0"/>
              </a:defRPr>
            </a:lvl2pPr>
            <a:lvl3pPr eaLnBrk="0" hangingPunct="0">
              <a:defRPr sz="4400">
                <a:solidFill>
                  <a:schemeClr val="tx2"/>
                </a:solidFill>
                <a:latin typeface="Times New Roman" pitchFamily="18" charset="0"/>
              </a:defRPr>
            </a:lvl3pPr>
            <a:lvl4pPr eaLnBrk="0" hangingPunct="0">
              <a:defRPr sz="4400">
                <a:solidFill>
                  <a:schemeClr val="tx2"/>
                </a:solidFill>
                <a:latin typeface="Times New Roman" pitchFamily="18" charset="0"/>
              </a:defRPr>
            </a:lvl4pPr>
            <a:lvl5pPr eaLnBrk="0" hangingPunct="0">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en-US" altLang="zh-CN" sz="3600" dirty="0"/>
              <a:t>C++</a:t>
            </a:r>
            <a:r>
              <a:rPr lang="zh-CN" altLang="en-US" sz="3600" dirty="0"/>
              <a:t>采取不同的方法来实现以下</a:t>
            </a:r>
            <a:r>
              <a:rPr lang="en-US" altLang="zh-CN" sz="3600" dirty="0"/>
              <a:t>3</a:t>
            </a:r>
            <a:r>
              <a:rPr lang="zh-CN" altLang="en-US" sz="3600" dirty="0"/>
              <a:t>种输入</a:t>
            </a:r>
            <a:r>
              <a:rPr lang="en-US" altLang="zh-CN" sz="3600" dirty="0"/>
              <a:t>/</a:t>
            </a:r>
            <a:r>
              <a:rPr lang="zh-CN" altLang="en-US" sz="3600" dirty="0"/>
              <a:t>输出。</a:t>
            </a:r>
          </a:p>
        </p:txBody>
      </p:sp>
    </p:spTree>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0E04E39D-371F-4C81-A504-0AE7C15E22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5A48EF9A-95DC-40BD-AA9B-279A25C7C2CF}" type="slidenum">
              <a:rPr lang="en-US" altLang="zh-CN" sz="1800">
                <a:solidFill>
                  <a:srgbClr val="FF3300"/>
                </a:solidFill>
                <a:latin typeface="Times New Roman" panose="02020603050405020304" pitchFamily="18" charset="0"/>
              </a:rPr>
              <a:pPr eaLnBrk="1" hangingPunct="1"/>
              <a:t>5</a:t>
            </a:fld>
            <a:endParaRPr lang="en-US" altLang="zh-CN" sz="1800">
              <a:solidFill>
                <a:srgbClr val="FF3300"/>
              </a:solidFill>
              <a:latin typeface="Times New Roman" panose="02020603050405020304" pitchFamily="18" charset="0"/>
            </a:endParaRPr>
          </a:p>
        </p:txBody>
      </p:sp>
      <p:sp>
        <p:nvSpPr>
          <p:cNvPr id="335875" name="Rectangle 3">
            <a:extLst>
              <a:ext uri="{FF2B5EF4-FFF2-40B4-BE49-F238E27FC236}">
                <a16:creationId xmlns:a16="http://schemas.microsoft.com/office/drawing/2014/main" id="{654A4780-86DA-41B9-894C-6B69D2EBB1BA}"/>
              </a:ext>
            </a:extLst>
          </p:cNvPr>
          <p:cNvSpPr>
            <a:spLocks noChangeArrowheads="1"/>
          </p:cNvSpPr>
          <p:nvPr/>
        </p:nvSpPr>
        <p:spPr bwMode="auto">
          <a:xfrm>
            <a:off x="1487488" y="5013326"/>
            <a:ext cx="9180512"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ios</a:t>
            </a:r>
            <a:r>
              <a:rPr lang="zh-CN" altLang="en-US" sz="2800" b="0" dirty="0">
                <a:solidFill>
                  <a:schemeClr val="tx1"/>
                </a:solidFill>
                <a:latin typeface="华文中宋" panose="02010600040101010101" pitchFamily="2" charset="-122"/>
                <a:ea typeface="华文中宋" panose="02010600040101010101" pitchFamily="2" charset="-122"/>
              </a:rPr>
              <a:t>：对流状态进行设置，虚基类；</a:t>
            </a:r>
          </a:p>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streambuf</a:t>
            </a:r>
            <a:r>
              <a:rPr lang="zh-CN" altLang="en-US" sz="2800" b="0" dirty="0">
                <a:solidFill>
                  <a:schemeClr val="tx1"/>
                </a:solidFill>
                <a:latin typeface="华文中宋" panose="02010600040101010101" pitchFamily="2" charset="-122"/>
                <a:ea typeface="华文中宋" panose="02010600040101010101" pitchFamily="2" charset="-122"/>
              </a:rPr>
              <a:t>：提供对数据的缓冲支持；</a:t>
            </a:r>
          </a:p>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istream</a:t>
            </a:r>
            <a:r>
              <a:rPr lang="zh-CN" altLang="en-US" sz="2800" b="0" dirty="0">
                <a:solidFill>
                  <a:schemeClr val="tx1"/>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ostream</a:t>
            </a:r>
            <a:r>
              <a:rPr lang="zh-CN" altLang="en-US" sz="2800" b="0" dirty="0">
                <a:solidFill>
                  <a:schemeClr val="tx1"/>
                </a:solidFill>
                <a:latin typeface="华文中宋" panose="02010600040101010101" pitchFamily="2" charset="-122"/>
                <a:ea typeface="华文中宋" panose="02010600040101010101" pitchFamily="2" charset="-122"/>
              </a:rPr>
              <a:t>、</a:t>
            </a:r>
            <a:r>
              <a:rPr lang="en-US" altLang="zh-CN" sz="2800" b="0" dirty="0">
                <a:solidFill>
                  <a:schemeClr val="tx1"/>
                </a:solidFill>
                <a:latin typeface="华文中宋" panose="02010600040101010101" pitchFamily="2" charset="-122"/>
                <a:ea typeface="华文中宋" panose="02010600040101010101" pitchFamily="2" charset="-122"/>
              </a:rPr>
              <a:t>iostream</a:t>
            </a:r>
            <a:r>
              <a:rPr lang="zh-CN" altLang="en-US" sz="2800" b="0" dirty="0">
                <a:solidFill>
                  <a:schemeClr val="tx1"/>
                </a:solidFill>
                <a:latin typeface="华文中宋" panose="02010600040101010101" pitchFamily="2" charset="-122"/>
                <a:ea typeface="华文中宋" panose="02010600040101010101" pitchFamily="2" charset="-122"/>
              </a:rPr>
              <a:t>：提取与插入；</a:t>
            </a:r>
          </a:p>
        </p:txBody>
      </p:sp>
      <p:sp>
        <p:nvSpPr>
          <p:cNvPr id="335876" name="Rectangle 4">
            <a:extLst>
              <a:ext uri="{FF2B5EF4-FFF2-40B4-BE49-F238E27FC236}">
                <a16:creationId xmlns:a16="http://schemas.microsoft.com/office/drawing/2014/main" id="{484AA87D-94D1-4521-8A2C-460452A7D061}"/>
              </a:ext>
            </a:extLst>
          </p:cNvPr>
          <p:cNvSpPr>
            <a:spLocks noChangeArrowheads="1"/>
          </p:cNvSpPr>
          <p:nvPr/>
        </p:nvSpPr>
        <p:spPr bwMode="auto">
          <a:xfrm>
            <a:off x="1866900" y="6232525"/>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endParaRPr lang="zh-CN" altLang="zh-CN" sz="2800" b="0">
              <a:solidFill>
                <a:schemeClr val="tx1"/>
              </a:solidFill>
              <a:latin typeface="Arial" panose="020B0604020202020204" pitchFamily="34" charset="0"/>
            </a:endParaRPr>
          </a:p>
        </p:txBody>
      </p:sp>
      <p:sp>
        <p:nvSpPr>
          <p:cNvPr id="335877" name="Rectangle 5">
            <a:extLst>
              <a:ext uri="{FF2B5EF4-FFF2-40B4-BE49-F238E27FC236}">
                <a16:creationId xmlns:a16="http://schemas.microsoft.com/office/drawing/2014/main" id="{F9CB04C8-DF00-4991-9C01-DE6EC1C3F3C1}"/>
              </a:ext>
            </a:extLst>
          </p:cNvPr>
          <p:cNvSpPr>
            <a:spLocks noChangeArrowheads="1"/>
          </p:cNvSpPr>
          <p:nvPr/>
        </p:nvSpPr>
        <p:spPr bwMode="auto">
          <a:xfrm>
            <a:off x="1866900" y="5622925"/>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endParaRPr lang="zh-CN" altLang="zh-CN" sz="2800" b="0">
              <a:solidFill>
                <a:schemeClr val="tx1"/>
              </a:solidFill>
              <a:latin typeface="Arial" panose="020B0604020202020204" pitchFamily="34" charset="0"/>
            </a:endParaRPr>
          </a:p>
        </p:txBody>
      </p:sp>
      <p:sp>
        <p:nvSpPr>
          <p:cNvPr id="335878" name="Text Box 6">
            <a:extLst>
              <a:ext uri="{FF2B5EF4-FFF2-40B4-BE49-F238E27FC236}">
                <a16:creationId xmlns:a16="http://schemas.microsoft.com/office/drawing/2014/main" id="{1CE9CF7A-7FE6-41F8-9A80-7B8EDAF07D5B}"/>
              </a:ext>
            </a:extLst>
          </p:cNvPr>
          <p:cNvSpPr txBox="1">
            <a:spLocks noChangeArrowheads="1"/>
          </p:cNvSpPr>
          <p:nvPr/>
        </p:nvSpPr>
        <p:spPr bwMode="auto">
          <a:xfrm>
            <a:off x="1487488" y="1109360"/>
            <a:ext cx="8651081" cy="3744912"/>
          </a:xfrm>
          <a:prstGeom prst="rect">
            <a:avLst/>
          </a:prstGeom>
          <a:solidFill>
            <a:srgbClr val="CCFFFF"/>
          </a:solidFill>
          <a:ln w="3175">
            <a:solidFill>
              <a:schemeClr val="accent1"/>
            </a:solidFill>
            <a:miter lim="800000"/>
            <a:headEnd/>
            <a:tailEnd/>
          </a:ln>
          <a:effectLst>
            <a:outerShdw dist="35921" dir="2700000" algn="ctr" rotWithShape="0">
              <a:srgbClr val="868686"/>
            </a:outerShdw>
          </a:effectLst>
        </p:spPr>
        <p:txBody>
          <a:bodyPr/>
          <a:lstStyle/>
          <a:p>
            <a:pPr>
              <a:defRPr/>
            </a:pPr>
            <a:endParaRPr kumimoji="0" lang="zh-CN" altLang="zh-CN" sz="2800" b="0">
              <a:solidFill>
                <a:schemeClr val="tx1"/>
              </a:solidFill>
              <a:latin typeface="Arial" charset="0"/>
            </a:endParaRPr>
          </a:p>
        </p:txBody>
      </p:sp>
      <p:grpSp>
        <p:nvGrpSpPr>
          <p:cNvPr id="2" name="Group 7">
            <a:extLst>
              <a:ext uri="{FF2B5EF4-FFF2-40B4-BE49-F238E27FC236}">
                <a16:creationId xmlns:a16="http://schemas.microsoft.com/office/drawing/2014/main" id="{76477C49-DE12-4EBD-8077-9E90E887D9A2}"/>
              </a:ext>
            </a:extLst>
          </p:cNvPr>
          <p:cNvGrpSpPr>
            <a:grpSpLocks/>
          </p:cNvGrpSpPr>
          <p:nvPr/>
        </p:nvGrpSpPr>
        <p:grpSpPr bwMode="auto">
          <a:xfrm>
            <a:off x="2106613" y="1773238"/>
            <a:ext cx="7696200" cy="2590800"/>
            <a:chOff x="240" y="2640"/>
            <a:chExt cx="4848" cy="1632"/>
          </a:xfrm>
        </p:grpSpPr>
        <p:sp>
          <p:nvSpPr>
            <p:cNvPr id="5129" name="Rectangle 8">
              <a:extLst>
                <a:ext uri="{FF2B5EF4-FFF2-40B4-BE49-F238E27FC236}">
                  <a16:creationId xmlns:a16="http://schemas.microsoft.com/office/drawing/2014/main" id="{C0BDC4E7-FCFF-4451-AEEE-47A26F7FF8A6}"/>
                </a:ext>
              </a:extLst>
            </p:cNvPr>
            <p:cNvSpPr>
              <a:spLocks noChangeArrowheads="1"/>
            </p:cNvSpPr>
            <p:nvPr/>
          </p:nvSpPr>
          <p:spPr bwMode="auto">
            <a:xfrm>
              <a:off x="1440" y="2640"/>
              <a:ext cx="120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latin typeface="Times New Roman" panose="02020603050405020304" pitchFamily="18" charset="0"/>
                  <a:ea typeface="楷体_GB2312" pitchFamily="49" charset="-122"/>
                </a:rPr>
                <a:t>ios</a:t>
              </a:r>
              <a:endParaRPr lang="en-US" altLang="zh-CN" sz="3200">
                <a:latin typeface="Times New Roman" panose="02020603050405020304" pitchFamily="18" charset="0"/>
                <a:ea typeface="楷体_GB2312" pitchFamily="49" charset="-122"/>
              </a:endParaRPr>
            </a:p>
          </p:txBody>
        </p:sp>
        <p:sp>
          <p:nvSpPr>
            <p:cNvPr id="5130" name="Rectangle 9">
              <a:extLst>
                <a:ext uri="{FF2B5EF4-FFF2-40B4-BE49-F238E27FC236}">
                  <a16:creationId xmlns:a16="http://schemas.microsoft.com/office/drawing/2014/main" id="{4F5758CA-D372-4F16-9AB2-1D0B5B55BF06}"/>
                </a:ext>
              </a:extLst>
            </p:cNvPr>
            <p:cNvSpPr>
              <a:spLocks noChangeArrowheads="1"/>
            </p:cNvSpPr>
            <p:nvPr/>
          </p:nvSpPr>
          <p:spPr bwMode="auto">
            <a:xfrm>
              <a:off x="3888" y="2640"/>
              <a:ext cx="120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streambuf</a:t>
              </a:r>
              <a:endParaRPr lang="en-US" altLang="zh-CN" sz="3200">
                <a:solidFill>
                  <a:schemeClr val="tx2"/>
                </a:solidFill>
                <a:latin typeface="Times New Roman" panose="02020603050405020304" pitchFamily="18" charset="0"/>
                <a:ea typeface="楷体_GB2312" pitchFamily="49" charset="-122"/>
              </a:endParaRPr>
            </a:p>
          </p:txBody>
        </p:sp>
        <p:sp>
          <p:nvSpPr>
            <p:cNvPr id="5131" name="Rectangle 10">
              <a:extLst>
                <a:ext uri="{FF2B5EF4-FFF2-40B4-BE49-F238E27FC236}">
                  <a16:creationId xmlns:a16="http://schemas.microsoft.com/office/drawing/2014/main" id="{5442AD46-6A4F-41F0-B874-B0365112AA45}"/>
                </a:ext>
              </a:extLst>
            </p:cNvPr>
            <p:cNvSpPr>
              <a:spLocks noChangeArrowheads="1"/>
            </p:cNvSpPr>
            <p:nvPr/>
          </p:nvSpPr>
          <p:spPr bwMode="auto">
            <a:xfrm>
              <a:off x="240" y="3312"/>
              <a:ext cx="120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istream</a:t>
              </a:r>
              <a:endParaRPr lang="en-US" altLang="zh-CN" sz="3200">
                <a:solidFill>
                  <a:schemeClr val="tx2"/>
                </a:solidFill>
                <a:latin typeface="Times New Roman" panose="02020603050405020304" pitchFamily="18" charset="0"/>
                <a:ea typeface="楷体_GB2312" pitchFamily="49" charset="-122"/>
              </a:endParaRPr>
            </a:p>
          </p:txBody>
        </p:sp>
        <p:sp>
          <p:nvSpPr>
            <p:cNvPr id="5132" name="Rectangle 11">
              <a:extLst>
                <a:ext uri="{FF2B5EF4-FFF2-40B4-BE49-F238E27FC236}">
                  <a16:creationId xmlns:a16="http://schemas.microsoft.com/office/drawing/2014/main" id="{B3EBD5BE-FCD5-41EF-8862-7C079B052216}"/>
                </a:ext>
              </a:extLst>
            </p:cNvPr>
            <p:cNvSpPr>
              <a:spLocks noChangeArrowheads="1"/>
            </p:cNvSpPr>
            <p:nvPr/>
          </p:nvSpPr>
          <p:spPr bwMode="auto">
            <a:xfrm>
              <a:off x="2592" y="3312"/>
              <a:ext cx="120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ostream</a:t>
              </a:r>
              <a:endParaRPr lang="en-US" altLang="zh-CN" sz="3200">
                <a:solidFill>
                  <a:schemeClr val="tx2"/>
                </a:solidFill>
                <a:latin typeface="Times New Roman" panose="02020603050405020304" pitchFamily="18" charset="0"/>
                <a:ea typeface="楷体_GB2312" pitchFamily="49" charset="-122"/>
              </a:endParaRPr>
            </a:p>
          </p:txBody>
        </p:sp>
        <p:sp>
          <p:nvSpPr>
            <p:cNvPr id="5133" name="Rectangle 12">
              <a:extLst>
                <a:ext uri="{FF2B5EF4-FFF2-40B4-BE49-F238E27FC236}">
                  <a16:creationId xmlns:a16="http://schemas.microsoft.com/office/drawing/2014/main" id="{CA21E18F-3A8F-463A-95AC-0591C133F7B7}"/>
                </a:ext>
              </a:extLst>
            </p:cNvPr>
            <p:cNvSpPr>
              <a:spLocks noChangeArrowheads="1"/>
            </p:cNvSpPr>
            <p:nvPr/>
          </p:nvSpPr>
          <p:spPr bwMode="auto">
            <a:xfrm>
              <a:off x="1440" y="3984"/>
              <a:ext cx="120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dirty="0">
                  <a:solidFill>
                    <a:schemeClr val="tx2"/>
                  </a:solidFill>
                  <a:latin typeface="Times New Roman" panose="02020603050405020304" pitchFamily="18" charset="0"/>
                  <a:ea typeface="楷体_GB2312" pitchFamily="49" charset="-122"/>
                </a:rPr>
                <a:t>iostream</a:t>
              </a:r>
              <a:endParaRPr lang="en-US" altLang="zh-CN" sz="3200" dirty="0">
                <a:solidFill>
                  <a:schemeClr val="tx2"/>
                </a:solidFill>
                <a:latin typeface="Times New Roman" panose="02020603050405020304" pitchFamily="18" charset="0"/>
                <a:ea typeface="楷体_GB2312" pitchFamily="49" charset="-122"/>
              </a:endParaRPr>
            </a:p>
          </p:txBody>
        </p:sp>
        <p:sp>
          <p:nvSpPr>
            <p:cNvPr id="5134" name="Line 13">
              <a:extLst>
                <a:ext uri="{FF2B5EF4-FFF2-40B4-BE49-F238E27FC236}">
                  <a16:creationId xmlns:a16="http://schemas.microsoft.com/office/drawing/2014/main" id="{02C15E61-411C-485E-915D-F4F727CA7D8B}"/>
                </a:ext>
              </a:extLst>
            </p:cNvPr>
            <p:cNvSpPr>
              <a:spLocks noChangeShapeType="1"/>
            </p:cNvSpPr>
            <p:nvPr/>
          </p:nvSpPr>
          <p:spPr bwMode="auto">
            <a:xfrm>
              <a:off x="2640" y="2784"/>
              <a:ext cx="124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14">
              <a:extLst>
                <a:ext uri="{FF2B5EF4-FFF2-40B4-BE49-F238E27FC236}">
                  <a16:creationId xmlns:a16="http://schemas.microsoft.com/office/drawing/2014/main" id="{B3CFA642-5E6B-4449-A608-8484D4551482}"/>
                </a:ext>
              </a:extLst>
            </p:cNvPr>
            <p:cNvSpPr>
              <a:spLocks noChangeShapeType="1"/>
            </p:cNvSpPr>
            <p:nvPr/>
          </p:nvSpPr>
          <p:spPr bwMode="auto">
            <a:xfrm flipV="1">
              <a:off x="816" y="2928"/>
              <a:ext cx="1200"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Line 15">
              <a:extLst>
                <a:ext uri="{FF2B5EF4-FFF2-40B4-BE49-F238E27FC236}">
                  <a16:creationId xmlns:a16="http://schemas.microsoft.com/office/drawing/2014/main" id="{D956C262-FB2B-40C0-9675-6206E2A617DF}"/>
                </a:ext>
              </a:extLst>
            </p:cNvPr>
            <p:cNvSpPr>
              <a:spLocks noChangeShapeType="1"/>
            </p:cNvSpPr>
            <p:nvPr/>
          </p:nvSpPr>
          <p:spPr bwMode="auto">
            <a:xfrm flipH="1" flipV="1">
              <a:off x="2016" y="2928"/>
              <a:ext cx="1152"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6">
              <a:extLst>
                <a:ext uri="{FF2B5EF4-FFF2-40B4-BE49-F238E27FC236}">
                  <a16:creationId xmlns:a16="http://schemas.microsoft.com/office/drawing/2014/main" id="{2EC69E5A-AE3D-49E0-A3B7-78423E5C9B3E}"/>
                </a:ext>
              </a:extLst>
            </p:cNvPr>
            <p:cNvSpPr>
              <a:spLocks noChangeShapeType="1"/>
            </p:cNvSpPr>
            <p:nvPr/>
          </p:nvSpPr>
          <p:spPr bwMode="auto">
            <a:xfrm flipH="1" flipV="1">
              <a:off x="816" y="3600"/>
              <a:ext cx="1152"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7">
              <a:extLst>
                <a:ext uri="{FF2B5EF4-FFF2-40B4-BE49-F238E27FC236}">
                  <a16:creationId xmlns:a16="http://schemas.microsoft.com/office/drawing/2014/main" id="{CCC7C55E-52BE-4384-BDF6-F13C7CBEAFEF}"/>
                </a:ext>
              </a:extLst>
            </p:cNvPr>
            <p:cNvSpPr>
              <a:spLocks noChangeShapeType="1"/>
            </p:cNvSpPr>
            <p:nvPr/>
          </p:nvSpPr>
          <p:spPr bwMode="auto">
            <a:xfrm flipV="1">
              <a:off x="1968" y="3600"/>
              <a:ext cx="1248"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8" name="Rectangle 18">
            <a:extLst>
              <a:ext uri="{FF2B5EF4-FFF2-40B4-BE49-F238E27FC236}">
                <a16:creationId xmlns:a16="http://schemas.microsoft.com/office/drawing/2014/main" id="{76910379-94CC-41EE-9942-DD111982867C}"/>
              </a:ext>
            </a:extLst>
          </p:cNvPr>
          <p:cNvSpPr>
            <a:spLocks noChangeArrowheads="1"/>
          </p:cNvSpPr>
          <p:nvPr/>
        </p:nvSpPr>
        <p:spPr bwMode="auto">
          <a:xfrm>
            <a:off x="1908969" y="304196"/>
            <a:ext cx="8229600" cy="58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70000"/>
              </a:lnSpc>
            </a:pPr>
            <a:r>
              <a:rPr lang="en-US" altLang="zh-CN" sz="4400" b="0" dirty="0">
                <a:solidFill>
                  <a:schemeClr val="hlink"/>
                </a:solidFill>
                <a:latin typeface="华文中宋" panose="02010600040101010101" pitchFamily="2" charset="-122"/>
                <a:ea typeface="华文中宋" panose="02010600040101010101" pitchFamily="2" charset="-122"/>
              </a:rPr>
              <a:t>2. </a:t>
            </a:r>
            <a:r>
              <a:rPr lang="zh-CN" altLang="en-US" sz="4400" b="0" dirty="0">
                <a:solidFill>
                  <a:schemeClr val="hlink"/>
                </a:solidFill>
                <a:latin typeface="华文中宋" panose="02010600040101010101" pitchFamily="2" charset="-122"/>
                <a:ea typeface="华文中宋" panose="02010600040101010101" pitchFamily="2" charset="-122"/>
              </a:rPr>
              <a:t>流抽象的继承结构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5875"/>
                                        </p:tgtEl>
                                        <p:attrNameLst>
                                          <p:attrName>style.visibility</p:attrName>
                                        </p:attrNameLst>
                                      </p:cBhvr>
                                      <p:to>
                                        <p:strVal val="visible"/>
                                      </p:to>
                                    </p:set>
                                    <p:anim calcmode="lin" valueType="num">
                                      <p:cBhvr additive="base">
                                        <p:cTn id="12" dur="500" fill="hold"/>
                                        <p:tgtEl>
                                          <p:spTgt spid="335875"/>
                                        </p:tgtEl>
                                        <p:attrNameLst>
                                          <p:attrName>ppt_x</p:attrName>
                                        </p:attrNameLst>
                                      </p:cBhvr>
                                      <p:tavLst>
                                        <p:tav tm="0">
                                          <p:val>
                                            <p:strVal val="0-#ppt_w/2"/>
                                          </p:val>
                                        </p:tav>
                                        <p:tav tm="100000">
                                          <p:val>
                                            <p:strVal val="#ppt_x"/>
                                          </p:val>
                                        </p:tav>
                                      </p:tavLst>
                                    </p:anim>
                                    <p:anim calcmode="lin" valueType="num">
                                      <p:cBhvr additive="base">
                                        <p:cTn id="13" dur="500" fill="hold"/>
                                        <p:tgtEl>
                                          <p:spTgt spid="3358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nodePh="1">
                                  <p:stCondLst>
                                    <p:cond delay="0"/>
                                  </p:stCondLst>
                                  <p:endCondLst>
                                    <p:cond evt="begin" delay="0">
                                      <p:tn val="16"/>
                                    </p:cond>
                                  </p:endCondLst>
                                  <p:childTnLst>
                                    <p:set>
                                      <p:cBhvr>
                                        <p:cTn id="17" dur="1" fill="hold">
                                          <p:stCondLst>
                                            <p:cond delay="0"/>
                                          </p:stCondLst>
                                        </p:cTn>
                                        <p:tgtEl>
                                          <p:spTgt spid="335877"/>
                                        </p:tgtEl>
                                        <p:attrNameLst>
                                          <p:attrName>style.visibility</p:attrName>
                                        </p:attrNameLst>
                                      </p:cBhvr>
                                      <p:to>
                                        <p:strVal val="visible"/>
                                      </p:to>
                                    </p:set>
                                    <p:anim calcmode="lin" valueType="num">
                                      <p:cBhvr additive="base">
                                        <p:cTn id="18" dur="500" fill="hold"/>
                                        <p:tgtEl>
                                          <p:spTgt spid="335877"/>
                                        </p:tgtEl>
                                        <p:attrNameLst>
                                          <p:attrName>ppt_x</p:attrName>
                                        </p:attrNameLst>
                                      </p:cBhvr>
                                      <p:tavLst>
                                        <p:tav tm="0">
                                          <p:val>
                                            <p:strVal val="0-#ppt_w/2"/>
                                          </p:val>
                                        </p:tav>
                                        <p:tav tm="100000">
                                          <p:val>
                                            <p:strVal val="#ppt_x"/>
                                          </p:val>
                                        </p:tav>
                                      </p:tavLst>
                                    </p:anim>
                                    <p:anim calcmode="lin" valueType="num">
                                      <p:cBhvr additive="base">
                                        <p:cTn id="19" dur="500" fill="hold"/>
                                        <p:tgtEl>
                                          <p:spTgt spid="33587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nodePh="1">
                                  <p:stCondLst>
                                    <p:cond delay="0"/>
                                  </p:stCondLst>
                                  <p:endCondLst>
                                    <p:cond evt="begin" delay="0">
                                      <p:tn val="22"/>
                                    </p:cond>
                                  </p:endCondLst>
                                  <p:childTnLst>
                                    <p:set>
                                      <p:cBhvr>
                                        <p:cTn id="23" dur="1" fill="hold">
                                          <p:stCondLst>
                                            <p:cond delay="0"/>
                                          </p:stCondLst>
                                        </p:cTn>
                                        <p:tgtEl>
                                          <p:spTgt spid="335876"/>
                                        </p:tgtEl>
                                        <p:attrNameLst>
                                          <p:attrName>style.visibility</p:attrName>
                                        </p:attrNameLst>
                                      </p:cBhvr>
                                      <p:to>
                                        <p:strVal val="visible"/>
                                      </p:to>
                                    </p:set>
                                    <p:anim calcmode="lin" valueType="num">
                                      <p:cBhvr additive="base">
                                        <p:cTn id="24" dur="500" fill="hold"/>
                                        <p:tgtEl>
                                          <p:spTgt spid="335876"/>
                                        </p:tgtEl>
                                        <p:attrNameLst>
                                          <p:attrName>ppt_x</p:attrName>
                                        </p:attrNameLst>
                                      </p:cBhvr>
                                      <p:tavLst>
                                        <p:tav tm="0">
                                          <p:val>
                                            <p:strVal val="0-#ppt_w/2"/>
                                          </p:val>
                                        </p:tav>
                                        <p:tav tm="100000">
                                          <p:val>
                                            <p:strVal val="#ppt_x"/>
                                          </p:val>
                                        </p:tav>
                                      </p:tavLst>
                                    </p:anim>
                                    <p:anim calcmode="lin" valueType="num">
                                      <p:cBhvr additive="base">
                                        <p:cTn id="25" dur="500" fill="hold"/>
                                        <p:tgtEl>
                                          <p:spTgt spid="335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autoUpdateAnimBg="0"/>
      <p:bldP spid="335876" grpId="0" autoUpdateAnimBg="0"/>
      <p:bldP spid="33587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CC3F94EE-21FD-42C4-91C9-5F8FBBB3AA76}"/>
              </a:ext>
            </a:extLst>
          </p:cNvPr>
          <p:cNvSpPr>
            <a:spLocks noGrp="1" noChangeArrowheads="1"/>
          </p:cNvSpPr>
          <p:nvPr>
            <p:ph type="title"/>
          </p:nvPr>
        </p:nvSpPr>
        <p:spPr bwMode="auto">
          <a:xfrm>
            <a:off x="2076450" y="322781"/>
            <a:ext cx="7772400" cy="508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en-US" altLang="zh-CN" b="0" dirty="0">
                <a:solidFill>
                  <a:schemeClr val="hlink"/>
                </a:solidFill>
                <a:latin typeface="华文中宋" panose="02010600040101010101" pitchFamily="2" charset="-122"/>
                <a:ea typeface="华文中宋" panose="02010600040101010101" pitchFamily="2" charset="-122"/>
              </a:rPr>
              <a:t>3.</a:t>
            </a:r>
            <a:r>
              <a:rPr lang="zh-CN" altLang="en-US" b="0" dirty="0">
                <a:solidFill>
                  <a:schemeClr val="hlink"/>
                </a:solidFill>
                <a:latin typeface="华文中宋" panose="02010600040101010101" pitchFamily="2" charset="-122"/>
                <a:ea typeface="华文中宋" panose="02010600040101010101" pitchFamily="2" charset="-122"/>
              </a:rPr>
              <a:t>文件</a:t>
            </a:r>
            <a:r>
              <a:rPr lang="zh-CN" altLang="zh-CN" b="0" dirty="0">
                <a:solidFill>
                  <a:schemeClr val="hlink"/>
                </a:solidFill>
                <a:latin typeface="华文中宋" panose="02010600040101010101" pitchFamily="2" charset="-122"/>
                <a:ea typeface="华文中宋" panose="02010600040101010101" pitchFamily="2" charset="-122"/>
              </a:rPr>
              <a:t>的继承结构</a:t>
            </a:r>
            <a:endParaRPr lang="zh-CN" altLang="en-US" b="0" dirty="0">
              <a:solidFill>
                <a:schemeClr val="hlink"/>
              </a:solidFill>
              <a:latin typeface="华文中宋" panose="02010600040101010101" pitchFamily="2" charset="-122"/>
              <a:ea typeface="华文中宋" panose="02010600040101010101" pitchFamily="2" charset="-122"/>
            </a:endParaRPr>
          </a:p>
        </p:txBody>
      </p:sp>
      <p:sp>
        <p:nvSpPr>
          <p:cNvPr id="6146" name="灯片编号占位符 3">
            <a:extLst>
              <a:ext uri="{FF2B5EF4-FFF2-40B4-BE49-F238E27FC236}">
                <a16:creationId xmlns:a16="http://schemas.microsoft.com/office/drawing/2014/main" id="{D26D0CD3-D7C0-4980-998A-8F2A080A35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606A435E-7C18-4614-9E0A-6ACBDBE83A62}" type="slidenum">
              <a:rPr lang="en-US" altLang="zh-CN" sz="1800">
                <a:solidFill>
                  <a:srgbClr val="FF3300"/>
                </a:solidFill>
                <a:latin typeface="Times New Roman" panose="02020603050405020304" pitchFamily="18" charset="0"/>
              </a:rPr>
              <a:pPr eaLnBrk="1" hangingPunct="1"/>
              <a:t>6</a:t>
            </a:fld>
            <a:endParaRPr lang="en-US" altLang="zh-CN" sz="1800">
              <a:solidFill>
                <a:srgbClr val="FF3300"/>
              </a:solidFill>
              <a:latin typeface="Times New Roman" panose="02020603050405020304" pitchFamily="18" charset="0"/>
            </a:endParaRPr>
          </a:p>
        </p:txBody>
      </p:sp>
      <p:sp>
        <p:nvSpPr>
          <p:cNvPr id="336898" name="Text Box 2">
            <a:extLst>
              <a:ext uri="{FF2B5EF4-FFF2-40B4-BE49-F238E27FC236}">
                <a16:creationId xmlns:a16="http://schemas.microsoft.com/office/drawing/2014/main" id="{8B684401-E364-4DC7-B951-8DE36291EEFB}"/>
              </a:ext>
            </a:extLst>
          </p:cNvPr>
          <p:cNvSpPr txBox="1">
            <a:spLocks noChangeArrowheads="1"/>
          </p:cNvSpPr>
          <p:nvPr/>
        </p:nvSpPr>
        <p:spPr bwMode="auto">
          <a:xfrm>
            <a:off x="1908175" y="1268414"/>
            <a:ext cx="8108950" cy="3455987"/>
          </a:xfrm>
          <a:prstGeom prst="rect">
            <a:avLst/>
          </a:prstGeom>
          <a:solidFill>
            <a:srgbClr val="CCFFFF"/>
          </a:solidFill>
          <a:ln w="3175">
            <a:solidFill>
              <a:schemeClr val="accent1"/>
            </a:solidFill>
            <a:miter lim="800000"/>
            <a:headEnd/>
            <a:tailEnd/>
          </a:ln>
          <a:effectLst>
            <a:outerShdw dist="35921" dir="2700000" algn="ctr" rotWithShape="0">
              <a:srgbClr val="868686"/>
            </a:outerShdw>
          </a:effectLst>
        </p:spPr>
        <p:txBody>
          <a:bodyPr/>
          <a:lstStyle/>
          <a:p>
            <a:pPr>
              <a:defRPr/>
            </a:pPr>
            <a:endParaRPr kumimoji="0" lang="zh-CN" altLang="zh-CN" sz="2800" b="0">
              <a:solidFill>
                <a:schemeClr val="tx1"/>
              </a:solidFill>
              <a:latin typeface="Arial" charset="0"/>
            </a:endParaRPr>
          </a:p>
        </p:txBody>
      </p:sp>
      <p:sp>
        <p:nvSpPr>
          <p:cNvPr id="336900" name="Rectangle 4">
            <a:extLst>
              <a:ext uri="{FF2B5EF4-FFF2-40B4-BE49-F238E27FC236}">
                <a16:creationId xmlns:a16="http://schemas.microsoft.com/office/drawing/2014/main" id="{1FCEE316-2BD9-4D6C-BCE7-B0C48F20FEDD}"/>
              </a:ext>
            </a:extLst>
          </p:cNvPr>
          <p:cNvSpPr>
            <a:spLocks noChangeArrowheads="1"/>
          </p:cNvSpPr>
          <p:nvPr/>
        </p:nvSpPr>
        <p:spPr bwMode="auto">
          <a:xfrm>
            <a:off x="1600200" y="2590800"/>
            <a:ext cx="906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endParaRPr lang="zh-CN" altLang="zh-CN" sz="2800" b="0">
              <a:solidFill>
                <a:schemeClr val="tx1"/>
              </a:solidFill>
              <a:latin typeface="Arial" panose="020B0604020202020204" pitchFamily="34" charset="0"/>
            </a:endParaRPr>
          </a:p>
        </p:txBody>
      </p:sp>
      <p:grpSp>
        <p:nvGrpSpPr>
          <p:cNvPr id="2" name="Group 5">
            <a:extLst>
              <a:ext uri="{FF2B5EF4-FFF2-40B4-BE49-F238E27FC236}">
                <a16:creationId xmlns:a16="http://schemas.microsoft.com/office/drawing/2014/main" id="{90D92A98-553F-4A93-80C7-7AFFE64DD90D}"/>
              </a:ext>
            </a:extLst>
          </p:cNvPr>
          <p:cNvGrpSpPr>
            <a:grpSpLocks/>
          </p:cNvGrpSpPr>
          <p:nvPr/>
        </p:nvGrpSpPr>
        <p:grpSpPr bwMode="auto">
          <a:xfrm>
            <a:off x="1919288" y="1916113"/>
            <a:ext cx="8001000" cy="2590800"/>
            <a:chOff x="240" y="2064"/>
            <a:chExt cx="5040" cy="1632"/>
          </a:xfrm>
        </p:grpSpPr>
        <p:sp>
          <p:nvSpPr>
            <p:cNvPr id="6154" name="Rectangle 6">
              <a:extLst>
                <a:ext uri="{FF2B5EF4-FFF2-40B4-BE49-F238E27FC236}">
                  <a16:creationId xmlns:a16="http://schemas.microsoft.com/office/drawing/2014/main" id="{4F1562D8-A906-464E-966D-5F06F2CCF2F1}"/>
                </a:ext>
              </a:extLst>
            </p:cNvPr>
            <p:cNvSpPr>
              <a:spLocks noChangeArrowheads="1"/>
            </p:cNvSpPr>
            <p:nvPr/>
          </p:nvSpPr>
          <p:spPr bwMode="auto">
            <a:xfrm>
              <a:off x="1440" y="2064"/>
              <a:ext cx="1392"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fstreambase</a:t>
              </a:r>
              <a:endParaRPr lang="en-US" altLang="zh-CN" sz="3200">
                <a:solidFill>
                  <a:schemeClr val="tx2"/>
                </a:solidFill>
                <a:latin typeface="Times New Roman" panose="02020603050405020304" pitchFamily="18" charset="0"/>
                <a:ea typeface="楷体_GB2312" pitchFamily="49" charset="-122"/>
              </a:endParaRPr>
            </a:p>
          </p:txBody>
        </p:sp>
        <p:sp>
          <p:nvSpPr>
            <p:cNvPr id="6155" name="Rectangle 7">
              <a:extLst>
                <a:ext uri="{FF2B5EF4-FFF2-40B4-BE49-F238E27FC236}">
                  <a16:creationId xmlns:a16="http://schemas.microsoft.com/office/drawing/2014/main" id="{6D2084E6-E571-4689-81F5-740D2A6261CB}"/>
                </a:ext>
              </a:extLst>
            </p:cNvPr>
            <p:cNvSpPr>
              <a:spLocks noChangeArrowheads="1"/>
            </p:cNvSpPr>
            <p:nvPr/>
          </p:nvSpPr>
          <p:spPr bwMode="auto">
            <a:xfrm>
              <a:off x="3888" y="2064"/>
              <a:ext cx="1392" cy="288"/>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filebuf</a:t>
              </a:r>
              <a:endParaRPr lang="en-US" altLang="zh-CN" sz="3200">
                <a:solidFill>
                  <a:schemeClr val="tx2"/>
                </a:solidFill>
                <a:latin typeface="Times New Roman" panose="02020603050405020304" pitchFamily="18" charset="0"/>
                <a:ea typeface="楷体_GB2312" pitchFamily="49" charset="-122"/>
              </a:endParaRPr>
            </a:p>
          </p:txBody>
        </p:sp>
        <p:sp>
          <p:nvSpPr>
            <p:cNvPr id="6156" name="Rectangle 8">
              <a:extLst>
                <a:ext uri="{FF2B5EF4-FFF2-40B4-BE49-F238E27FC236}">
                  <a16:creationId xmlns:a16="http://schemas.microsoft.com/office/drawing/2014/main" id="{2551F0C5-1C06-4C62-BF00-69E5A1DA9093}"/>
                </a:ext>
              </a:extLst>
            </p:cNvPr>
            <p:cNvSpPr>
              <a:spLocks noChangeArrowheads="1"/>
            </p:cNvSpPr>
            <p:nvPr/>
          </p:nvSpPr>
          <p:spPr bwMode="auto">
            <a:xfrm>
              <a:off x="240" y="2736"/>
              <a:ext cx="1392"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ifstream</a:t>
              </a:r>
              <a:endParaRPr lang="en-US" altLang="zh-CN" sz="3200">
                <a:solidFill>
                  <a:schemeClr val="tx2"/>
                </a:solidFill>
                <a:latin typeface="Times New Roman" panose="02020603050405020304" pitchFamily="18" charset="0"/>
                <a:ea typeface="楷体_GB2312" pitchFamily="49" charset="-122"/>
              </a:endParaRPr>
            </a:p>
          </p:txBody>
        </p:sp>
        <p:sp>
          <p:nvSpPr>
            <p:cNvPr id="6157" name="Rectangle 9">
              <a:extLst>
                <a:ext uri="{FF2B5EF4-FFF2-40B4-BE49-F238E27FC236}">
                  <a16:creationId xmlns:a16="http://schemas.microsoft.com/office/drawing/2014/main" id="{6FC2A853-ED5D-4584-A3A1-023CD5270567}"/>
                </a:ext>
              </a:extLst>
            </p:cNvPr>
            <p:cNvSpPr>
              <a:spLocks noChangeArrowheads="1"/>
            </p:cNvSpPr>
            <p:nvPr/>
          </p:nvSpPr>
          <p:spPr bwMode="auto">
            <a:xfrm>
              <a:off x="2592" y="2736"/>
              <a:ext cx="1392"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ofstream</a:t>
              </a:r>
              <a:endParaRPr lang="en-US" altLang="zh-CN" sz="3200">
                <a:solidFill>
                  <a:schemeClr val="tx2"/>
                </a:solidFill>
                <a:latin typeface="Times New Roman" panose="02020603050405020304" pitchFamily="18" charset="0"/>
                <a:ea typeface="楷体_GB2312" pitchFamily="49" charset="-122"/>
              </a:endParaRPr>
            </a:p>
          </p:txBody>
        </p:sp>
        <p:sp>
          <p:nvSpPr>
            <p:cNvPr id="6158" name="Rectangle 10">
              <a:extLst>
                <a:ext uri="{FF2B5EF4-FFF2-40B4-BE49-F238E27FC236}">
                  <a16:creationId xmlns:a16="http://schemas.microsoft.com/office/drawing/2014/main" id="{4DBD4022-AFBC-41F7-AFE8-D7269BA6CBBD}"/>
                </a:ext>
              </a:extLst>
            </p:cNvPr>
            <p:cNvSpPr>
              <a:spLocks noChangeArrowheads="1"/>
            </p:cNvSpPr>
            <p:nvPr/>
          </p:nvSpPr>
          <p:spPr bwMode="auto">
            <a:xfrm>
              <a:off x="1440" y="3408"/>
              <a:ext cx="1392"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algn="ctr" eaLnBrk="1" hangingPunct="1">
                <a:lnSpc>
                  <a:spcPct val="120000"/>
                </a:lnSpc>
                <a:spcBef>
                  <a:spcPct val="20000"/>
                </a:spcBef>
                <a:buClr>
                  <a:schemeClr val="bg2"/>
                </a:buClr>
                <a:buFont typeface="Monotype Sorts" pitchFamily="2" charset="2"/>
                <a:buNone/>
              </a:pPr>
              <a:r>
                <a:rPr lang="en-US" altLang="zh-CN" sz="3200" b="0">
                  <a:solidFill>
                    <a:schemeClr val="tx2"/>
                  </a:solidFill>
                  <a:latin typeface="Times New Roman" panose="02020603050405020304" pitchFamily="18" charset="0"/>
                  <a:ea typeface="楷体_GB2312" pitchFamily="49" charset="-122"/>
                </a:rPr>
                <a:t>iofstream</a:t>
              </a:r>
              <a:endParaRPr lang="en-US" altLang="zh-CN" sz="3200">
                <a:solidFill>
                  <a:schemeClr val="tx2"/>
                </a:solidFill>
                <a:latin typeface="Times New Roman" panose="02020603050405020304" pitchFamily="18" charset="0"/>
                <a:ea typeface="楷体_GB2312" pitchFamily="49" charset="-122"/>
              </a:endParaRPr>
            </a:p>
          </p:txBody>
        </p:sp>
        <p:sp>
          <p:nvSpPr>
            <p:cNvPr id="6159" name="Line 11">
              <a:extLst>
                <a:ext uri="{FF2B5EF4-FFF2-40B4-BE49-F238E27FC236}">
                  <a16:creationId xmlns:a16="http://schemas.microsoft.com/office/drawing/2014/main" id="{00FB3A61-1925-461F-90D0-5F81BA648B28}"/>
                </a:ext>
              </a:extLst>
            </p:cNvPr>
            <p:cNvSpPr>
              <a:spLocks noChangeShapeType="1"/>
            </p:cNvSpPr>
            <p:nvPr/>
          </p:nvSpPr>
          <p:spPr bwMode="auto">
            <a:xfrm>
              <a:off x="2832" y="2208"/>
              <a:ext cx="1056"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2">
              <a:extLst>
                <a:ext uri="{FF2B5EF4-FFF2-40B4-BE49-F238E27FC236}">
                  <a16:creationId xmlns:a16="http://schemas.microsoft.com/office/drawing/2014/main" id="{56083E4B-339C-469C-96DC-C871F9AF4F94}"/>
                </a:ext>
              </a:extLst>
            </p:cNvPr>
            <p:cNvSpPr>
              <a:spLocks noChangeShapeType="1"/>
            </p:cNvSpPr>
            <p:nvPr/>
          </p:nvSpPr>
          <p:spPr bwMode="auto">
            <a:xfrm flipV="1">
              <a:off x="912" y="2352"/>
              <a:ext cx="1200"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Line 13">
              <a:extLst>
                <a:ext uri="{FF2B5EF4-FFF2-40B4-BE49-F238E27FC236}">
                  <a16:creationId xmlns:a16="http://schemas.microsoft.com/office/drawing/2014/main" id="{EC1B6DE2-0CA4-498F-A953-53FC3BD77000}"/>
                </a:ext>
              </a:extLst>
            </p:cNvPr>
            <p:cNvSpPr>
              <a:spLocks noChangeShapeType="1"/>
            </p:cNvSpPr>
            <p:nvPr/>
          </p:nvSpPr>
          <p:spPr bwMode="auto">
            <a:xfrm flipH="1" flipV="1">
              <a:off x="2112" y="2352"/>
              <a:ext cx="1152"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Line 14">
              <a:extLst>
                <a:ext uri="{FF2B5EF4-FFF2-40B4-BE49-F238E27FC236}">
                  <a16:creationId xmlns:a16="http://schemas.microsoft.com/office/drawing/2014/main" id="{082581B8-CA02-4B35-93F7-9019473B16FD}"/>
                </a:ext>
              </a:extLst>
            </p:cNvPr>
            <p:cNvSpPr>
              <a:spLocks noChangeShapeType="1"/>
            </p:cNvSpPr>
            <p:nvPr/>
          </p:nvSpPr>
          <p:spPr bwMode="auto">
            <a:xfrm flipH="1" flipV="1">
              <a:off x="960" y="3024"/>
              <a:ext cx="1152"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Line 15">
              <a:extLst>
                <a:ext uri="{FF2B5EF4-FFF2-40B4-BE49-F238E27FC236}">
                  <a16:creationId xmlns:a16="http://schemas.microsoft.com/office/drawing/2014/main" id="{F15C5353-D53B-4628-8711-2D9B1189DF61}"/>
                </a:ext>
              </a:extLst>
            </p:cNvPr>
            <p:cNvSpPr>
              <a:spLocks noChangeShapeType="1"/>
            </p:cNvSpPr>
            <p:nvPr/>
          </p:nvSpPr>
          <p:spPr bwMode="auto">
            <a:xfrm flipV="1">
              <a:off x="2112" y="3024"/>
              <a:ext cx="1248" cy="384"/>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6912" name="Rectangle 16">
            <a:extLst>
              <a:ext uri="{FF2B5EF4-FFF2-40B4-BE49-F238E27FC236}">
                <a16:creationId xmlns:a16="http://schemas.microsoft.com/office/drawing/2014/main" id="{27796546-239F-4F33-AA54-811B8E6DAD6E}"/>
              </a:ext>
            </a:extLst>
          </p:cNvPr>
          <p:cNvSpPr>
            <a:spLocks noChangeArrowheads="1"/>
          </p:cNvSpPr>
          <p:nvPr/>
        </p:nvSpPr>
        <p:spPr bwMode="auto">
          <a:xfrm>
            <a:off x="1866900" y="4724400"/>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fstreambase</a:t>
            </a:r>
            <a:r>
              <a:rPr lang="zh-CN" altLang="en-US" sz="2800" b="0" dirty="0">
                <a:solidFill>
                  <a:schemeClr val="tx1"/>
                </a:solidFill>
                <a:latin typeface="华文中宋" panose="02010600040101010101" pitchFamily="2" charset="-122"/>
                <a:ea typeface="华文中宋" panose="02010600040101010101" pitchFamily="2" charset="-122"/>
              </a:rPr>
              <a:t>：公共基类；</a:t>
            </a:r>
          </a:p>
        </p:txBody>
      </p:sp>
      <p:sp>
        <p:nvSpPr>
          <p:cNvPr id="336913" name="Rectangle 17">
            <a:extLst>
              <a:ext uri="{FF2B5EF4-FFF2-40B4-BE49-F238E27FC236}">
                <a16:creationId xmlns:a16="http://schemas.microsoft.com/office/drawing/2014/main" id="{6F75DA8C-5EFC-428B-8A02-5450359CCD6D}"/>
              </a:ext>
            </a:extLst>
          </p:cNvPr>
          <p:cNvSpPr>
            <a:spLocks noChangeArrowheads="1"/>
          </p:cNvSpPr>
          <p:nvPr/>
        </p:nvSpPr>
        <p:spPr bwMode="auto">
          <a:xfrm>
            <a:off x="1866900" y="5910263"/>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ifstream</a:t>
            </a:r>
            <a:r>
              <a:rPr lang="zh-CN" altLang="en-US" sz="2800" b="0" dirty="0">
                <a:solidFill>
                  <a:schemeClr val="tx1"/>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ofstream</a:t>
            </a:r>
            <a:r>
              <a:rPr lang="zh-CN" altLang="en-US" sz="2800" b="0" dirty="0">
                <a:solidFill>
                  <a:schemeClr val="tx1"/>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iofstream</a:t>
            </a:r>
            <a:r>
              <a:rPr lang="zh-CN" altLang="en-US" sz="2800" b="0" dirty="0">
                <a:solidFill>
                  <a:schemeClr val="tx1"/>
                </a:solidFill>
                <a:latin typeface="华文中宋" panose="02010600040101010101" pitchFamily="2" charset="-122"/>
                <a:ea typeface="华文中宋" panose="02010600040101010101" pitchFamily="2" charset="-122"/>
              </a:rPr>
              <a:t>：文件操作；</a:t>
            </a:r>
          </a:p>
        </p:txBody>
      </p:sp>
      <p:sp>
        <p:nvSpPr>
          <p:cNvPr id="336914" name="Rectangle 18">
            <a:extLst>
              <a:ext uri="{FF2B5EF4-FFF2-40B4-BE49-F238E27FC236}">
                <a16:creationId xmlns:a16="http://schemas.microsoft.com/office/drawing/2014/main" id="{DC5727D3-5DFB-4A1E-856C-AAAB5E607342}"/>
              </a:ext>
            </a:extLst>
          </p:cNvPr>
          <p:cNvSpPr>
            <a:spLocks noChangeArrowheads="1"/>
          </p:cNvSpPr>
          <p:nvPr/>
        </p:nvSpPr>
        <p:spPr bwMode="auto">
          <a:xfrm>
            <a:off x="1866900" y="5300663"/>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Monotype Sorts" pitchFamily="2" charset="2"/>
              <a:buChar char="n"/>
            </a:pPr>
            <a:r>
              <a:rPr lang="en-US" altLang="zh-CN" sz="2800" b="0" dirty="0" err="1">
                <a:solidFill>
                  <a:schemeClr val="tx1"/>
                </a:solidFill>
                <a:latin typeface="华文中宋" panose="02010600040101010101" pitchFamily="2" charset="-122"/>
                <a:ea typeface="华文中宋" panose="02010600040101010101" pitchFamily="2" charset="-122"/>
              </a:rPr>
              <a:t>filebuf</a:t>
            </a:r>
            <a:r>
              <a:rPr lang="zh-CN" altLang="en-US" sz="2800" b="0" dirty="0">
                <a:solidFill>
                  <a:schemeClr val="tx1"/>
                </a:solidFill>
                <a:latin typeface="华文中宋" panose="02010600040101010101" pitchFamily="2" charset="-122"/>
                <a:ea typeface="华文中宋" panose="02010600040101010101" pitchFamily="2" charset="-122"/>
              </a:rPr>
              <a:t>：提供对上述类的缓冲支持；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6912"/>
                                        </p:tgtEl>
                                        <p:attrNameLst>
                                          <p:attrName>style.visibility</p:attrName>
                                        </p:attrNameLst>
                                      </p:cBhvr>
                                      <p:to>
                                        <p:strVal val="visible"/>
                                      </p:to>
                                    </p:set>
                                    <p:anim calcmode="lin" valueType="num">
                                      <p:cBhvr additive="base">
                                        <p:cTn id="7" dur="500" fill="hold"/>
                                        <p:tgtEl>
                                          <p:spTgt spid="336912"/>
                                        </p:tgtEl>
                                        <p:attrNameLst>
                                          <p:attrName>ppt_x</p:attrName>
                                        </p:attrNameLst>
                                      </p:cBhvr>
                                      <p:tavLst>
                                        <p:tav tm="0">
                                          <p:val>
                                            <p:strVal val="0-#ppt_w/2"/>
                                          </p:val>
                                        </p:tav>
                                        <p:tav tm="100000">
                                          <p:val>
                                            <p:strVal val="#ppt_x"/>
                                          </p:val>
                                        </p:tav>
                                      </p:tavLst>
                                    </p:anim>
                                    <p:anim calcmode="lin" valueType="num">
                                      <p:cBhvr additive="base">
                                        <p:cTn id="8" dur="500" fill="hold"/>
                                        <p:tgtEl>
                                          <p:spTgt spid="3369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6914"/>
                                        </p:tgtEl>
                                        <p:attrNameLst>
                                          <p:attrName>style.visibility</p:attrName>
                                        </p:attrNameLst>
                                      </p:cBhvr>
                                      <p:to>
                                        <p:strVal val="visible"/>
                                      </p:to>
                                    </p:set>
                                    <p:anim calcmode="lin" valueType="num">
                                      <p:cBhvr additive="base">
                                        <p:cTn id="13" dur="500" fill="hold"/>
                                        <p:tgtEl>
                                          <p:spTgt spid="336914"/>
                                        </p:tgtEl>
                                        <p:attrNameLst>
                                          <p:attrName>ppt_x</p:attrName>
                                        </p:attrNameLst>
                                      </p:cBhvr>
                                      <p:tavLst>
                                        <p:tav tm="0">
                                          <p:val>
                                            <p:strVal val="0-#ppt_w/2"/>
                                          </p:val>
                                        </p:tav>
                                        <p:tav tm="100000">
                                          <p:val>
                                            <p:strVal val="#ppt_x"/>
                                          </p:val>
                                        </p:tav>
                                      </p:tavLst>
                                    </p:anim>
                                    <p:anim calcmode="lin" valueType="num">
                                      <p:cBhvr additive="base">
                                        <p:cTn id="14" dur="500" fill="hold"/>
                                        <p:tgtEl>
                                          <p:spTgt spid="3369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6913"/>
                                        </p:tgtEl>
                                        <p:attrNameLst>
                                          <p:attrName>style.visibility</p:attrName>
                                        </p:attrNameLst>
                                      </p:cBhvr>
                                      <p:to>
                                        <p:strVal val="visible"/>
                                      </p:to>
                                    </p:set>
                                    <p:anim calcmode="lin" valueType="num">
                                      <p:cBhvr additive="base">
                                        <p:cTn id="19" dur="500" fill="hold"/>
                                        <p:tgtEl>
                                          <p:spTgt spid="336913"/>
                                        </p:tgtEl>
                                        <p:attrNameLst>
                                          <p:attrName>ppt_x</p:attrName>
                                        </p:attrNameLst>
                                      </p:cBhvr>
                                      <p:tavLst>
                                        <p:tav tm="0">
                                          <p:val>
                                            <p:strVal val="0-#ppt_w/2"/>
                                          </p:val>
                                        </p:tav>
                                        <p:tav tm="100000">
                                          <p:val>
                                            <p:strVal val="#ppt_x"/>
                                          </p:val>
                                        </p:tav>
                                      </p:tavLst>
                                    </p:anim>
                                    <p:anim calcmode="lin" valueType="num">
                                      <p:cBhvr additive="base">
                                        <p:cTn id="20" dur="500" fill="hold"/>
                                        <p:tgtEl>
                                          <p:spTgt spid="3369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nodePh="1">
                                  <p:stCondLst>
                                    <p:cond delay="0"/>
                                  </p:stCondLst>
                                  <p:endCondLst>
                                    <p:cond evt="begin" delay="0">
                                      <p:tn val="23"/>
                                    </p:cond>
                                  </p:endCondLst>
                                  <p:childTnLst>
                                    <p:set>
                                      <p:cBhvr>
                                        <p:cTn id="24" dur="1" fill="hold">
                                          <p:stCondLst>
                                            <p:cond delay="0"/>
                                          </p:stCondLst>
                                        </p:cTn>
                                        <p:tgtEl>
                                          <p:spTgt spid="336900"/>
                                        </p:tgtEl>
                                        <p:attrNameLst>
                                          <p:attrName>style.visibility</p:attrName>
                                        </p:attrNameLst>
                                      </p:cBhvr>
                                      <p:to>
                                        <p:strVal val="visible"/>
                                      </p:to>
                                    </p:set>
                                    <p:animEffect transition="in" filter="box(out)">
                                      <p:cBhvr>
                                        <p:cTn id="25" dur="500"/>
                                        <p:tgtEl>
                                          <p:spTgt spid="33690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outVertic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P spid="336912" grpId="0" autoUpdateAnimBg="0"/>
      <p:bldP spid="336913" grpId="0" autoUpdateAnimBg="0"/>
      <p:bldP spid="33691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6B063048-A77C-426F-ABD3-302188CF85FC}"/>
              </a:ext>
            </a:extLst>
          </p:cNvPr>
          <p:cNvSpPr>
            <a:spLocks noGrp="1" noChangeArrowheads="1"/>
          </p:cNvSpPr>
          <p:nvPr>
            <p:ph type="title"/>
          </p:nvPr>
        </p:nvSpPr>
        <p:spPr bwMode="auto">
          <a:xfrm>
            <a:off x="2063552" y="283078"/>
            <a:ext cx="7772400" cy="508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en-US" altLang="zh-CN" b="0" dirty="0">
                <a:solidFill>
                  <a:schemeClr val="hlink"/>
                </a:solidFill>
                <a:latin typeface="华文中宋" panose="02010600040101010101" pitchFamily="2" charset="-122"/>
                <a:ea typeface="华文中宋" panose="02010600040101010101" pitchFamily="2" charset="-122"/>
              </a:rPr>
              <a:t>4.</a:t>
            </a:r>
            <a:r>
              <a:rPr lang="zh-CN" altLang="en-US" b="0" dirty="0">
                <a:solidFill>
                  <a:schemeClr val="hlink"/>
                </a:solidFill>
                <a:latin typeface="华文中宋" panose="02010600040101010101" pitchFamily="2" charset="-122"/>
                <a:ea typeface="华文中宋" panose="02010600040101010101" pitchFamily="2" charset="-122"/>
              </a:rPr>
              <a:t>字符串类</a:t>
            </a:r>
          </a:p>
        </p:txBody>
      </p:sp>
      <p:sp>
        <p:nvSpPr>
          <p:cNvPr id="7170" name="灯片编号占位符 3">
            <a:extLst>
              <a:ext uri="{FF2B5EF4-FFF2-40B4-BE49-F238E27FC236}">
                <a16:creationId xmlns:a16="http://schemas.microsoft.com/office/drawing/2014/main" id="{47C845BD-2DBB-4AF3-9F91-3718679D3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34586679-EEAE-4161-AF0F-3893F97D07CE}" type="slidenum">
              <a:rPr lang="en-US" altLang="zh-CN" sz="1800">
                <a:solidFill>
                  <a:srgbClr val="FF3300"/>
                </a:solidFill>
                <a:latin typeface="Times New Roman" panose="02020603050405020304" pitchFamily="18" charset="0"/>
              </a:rPr>
              <a:pPr eaLnBrk="1" hangingPunct="1"/>
              <a:t>7</a:t>
            </a:fld>
            <a:endParaRPr lang="en-US" altLang="zh-CN" sz="1800">
              <a:solidFill>
                <a:srgbClr val="FF3300"/>
              </a:solidFill>
              <a:latin typeface="Times New Roman" panose="02020603050405020304" pitchFamily="18" charset="0"/>
            </a:endParaRPr>
          </a:p>
        </p:txBody>
      </p:sp>
      <p:sp>
        <p:nvSpPr>
          <p:cNvPr id="337923" name="Rectangle 3">
            <a:extLst>
              <a:ext uri="{FF2B5EF4-FFF2-40B4-BE49-F238E27FC236}">
                <a16:creationId xmlns:a16="http://schemas.microsoft.com/office/drawing/2014/main" id="{78901836-0114-4578-95FA-6C7F9AADECF0}"/>
              </a:ext>
            </a:extLst>
          </p:cNvPr>
          <p:cNvSpPr>
            <a:spLocks noChangeArrowheads="1"/>
          </p:cNvSpPr>
          <p:nvPr/>
        </p:nvSpPr>
        <p:spPr bwMode="auto">
          <a:xfrm>
            <a:off x="1600200" y="2057400"/>
            <a:ext cx="906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endParaRPr lang="zh-CN" altLang="zh-CN" sz="2800" b="0">
              <a:solidFill>
                <a:schemeClr val="tx1"/>
              </a:solidFill>
              <a:latin typeface="Arial" panose="020B0604020202020204" pitchFamily="34" charset="0"/>
            </a:endParaRPr>
          </a:p>
        </p:txBody>
      </p:sp>
      <p:sp>
        <p:nvSpPr>
          <p:cNvPr id="337924" name="Rectangle 4">
            <a:extLst>
              <a:ext uri="{FF2B5EF4-FFF2-40B4-BE49-F238E27FC236}">
                <a16:creationId xmlns:a16="http://schemas.microsoft.com/office/drawing/2014/main" id="{372ACB26-2770-4E39-B6A4-76D1A01FEBBE}"/>
              </a:ext>
            </a:extLst>
          </p:cNvPr>
          <p:cNvSpPr>
            <a:spLocks noChangeArrowheads="1"/>
          </p:cNvSpPr>
          <p:nvPr/>
        </p:nvSpPr>
        <p:spPr bwMode="auto">
          <a:xfrm>
            <a:off x="1866900" y="1700213"/>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Wingdings" panose="05000000000000000000" pitchFamily="2" charset="2"/>
              <a:buChar char="p"/>
            </a:pPr>
            <a:r>
              <a:rPr lang="zh-CN" altLang="en-US" sz="2800" b="0" dirty="0">
                <a:solidFill>
                  <a:schemeClr val="tx1"/>
                </a:solidFill>
                <a:latin typeface="华文中宋" panose="02010600040101010101" pitchFamily="2" charset="-122"/>
                <a:ea typeface="华文中宋" panose="02010600040101010101" pitchFamily="2" charset="-122"/>
              </a:rPr>
              <a:t>提供处理内部初始化字符序列的操作；</a:t>
            </a:r>
          </a:p>
        </p:txBody>
      </p:sp>
      <p:sp>
        <p:nvSpPr>
          <p:cNvPr id="337925" name="Rectangle 5">
            <a:extLst>
              <a:ext uri="{FF2B5EF4-FFF2-40B4-BE49-F238E27FC236}">
                <a16:creationId xmlns:a16="http://schemas.microsoft.com/office/drawing/2014/main" id="{4ABA8EDC-1E4C-4E57-8482-13D2E66BDA40}"/>
              </a:ext>
            </a:extLst>
          </p:cNvPr>
          <p:cNvSpPr>
            <a:spLocks noChangeArrowheads="1"/>
          </p:cNvSpPr>
          <p:nvPr/>
        </p:nvSpPr>
        <p:spPr bwMode="auto">
          <a:xfrm>
            <a:off x="1866900" y="2309813"/>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Wingdings" panose="05000000000000000000" pitchFamily="2" charset="2"/>
              <a:buChar char="p"/>
            </a:pPr>
            <a:r>
              <a:rPr lang="en-US" altLang="zh-CN" sz="2800" b="0" dirty="0" err="1">
                <a:solidFill>
                  <a:schemeClr val="tx1"/>
                </a:solidFill>
                <a:latin typeface="华文中宋" panose="02010600040101010101" pitchFamily="2" charset="-122"/>
                <a:ea typeface="华文中宋" panose="02010600040101010101" pitchFamily="2" charset="-122"/>
              </a:rPr>
              <a:t>istrstream</a:t>
            </a:r>
            <a:r>
              <a:rPr lang="zh-CN" altLang="en-US" sz="2800" b="0" dirty="0">
                <a:solidFill>
                  <a:schemeClr val="tx1"/>
                </a:solidFill>
                <a:latin typeface="华文中宋" panose="02010600040101010101" pitchFamily="2" charset="-122"/>
                <a:ea typeface="华文中宋" panose="02010600040101010101" pitchFamily="2" charset="-122"/>
              </a:rPr>
              <a:t>：从序列中取字符；</a:t>
            </a:r>
          </a:p>
        </p:txBody>
      </p:sp>
      <p:sp>
        <p:nvSpPr>
          <p:cNvPr id="337926" name="Rectangle 6">
            <a:extLst>
              <a:ext uri="{FF2B5EF4-FFF2-40B4-BE49-F238E27FC236}">
                <a16:creationId xmlns:a16="http://schemas.microsoft.com/office/drawing/2014/main" id="{F648A829-CB78-46AE-B562-C4F05DFD7FC7}"/>
              </a:ext>
            </a:extLst>
          </p:cNvPr>
          <p:cNvSpPr>
            <a:spLocks noChangeArrowheads="1"/>
          </p:cNvSpPr>
          <p:nvPr/>
        </p:nvSpPr>
        <p:spPr bwMode="auto">
          <a:xfrm>
            <a:off x="1866900" y="2919413"/>
            <a:ext cx="880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80000"/>
              <a:buFont typeface="Wingdings" panose="05000000000000000000" pitchFamily="2" charset="2"/>
              <a:buChar char="p"/>
            </a:pPr>
            <a:r>
              <a:rPr lang="en-US" altLang="zh-CN" sz="2800" b="0">
                <a:solidFill>
                  <a:schemeClr val="tx1"/>
                </a:solidFill>
                <a:latin typeface="华文中宋" panose="02010600040101010101" pitchFamily="2" charset="-122"/>
                <a:ea typeface="华文中宋" panose="02010600040101010101" pitchFamily="2" charset="-122"/>
              </a:rPr>
              <a:t>ostrstream</a:t>
            </a:r>
            <a:r>
              <a:rPr lang="zh-CN" altLang="en-US" sz="2800" b="0">
                <a:solidFill>
                  <a:schemeClr val="tx1"/>
                </a:solidFill>
                <a:latin typeface="华文中宋" panose="02010600040101010101" pitchFamily="2" charset="-122"/>
                <a:ea typeface="华文中宋" panose="02010600040101010101" pitchFamily="2" charset="-122"/>
              </a:rPr>
              <a:t>：将字符放入序列；</a:t>
            </a:r>
          </a:p>
        </p:txBody>
      </p:sp>
      <p:sp>
        <p:nvSpPr>
          <p:cNvPr id="337927" name="Rectangle 7">
            <a:extLst>
              <a:ext uri="{FF2B5EF4-FFF2-40B4-BE49-F238E27FC236}">
                <a16:creationId xmlns:a16="http://schemas.microsoft.com/office/drawing/2014/main" id="{03DF5BB2-9DAE-4DC0-86F5-AE9B4A433467}"/>
              </a:ext>
            </a:extLst>
          </p:cNvPr>
          <p:cNvSpPr>
            <a:spLocks noChangeArrowheads="1"/>
          </p:cNvSpPr>
          <p:nvPr/>
        </p:nvSpPr>
        <p:spPr bwMode="auto">
          <a:xfrm>
            <a:off x="1600200" y="4572000"/>
            <a:ext cx="906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endParaRPr lang="zh-CN" altLang="zh-CN" sz="2800" b="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337923"/>
                                        </p:tgtEl>
                                        <p:attrNameLst>
                                          <p:attrName>style.visibility</p:attrName>
                                        </p:attrNameLst>
                                      </p:cBhvr>
                                      <p:to>
                                        <p:strVal val="visible"/>
                                      </p:to>
                                    </p:set>
                                    <p:animEffect transition="in" filter="box(out)">
                                      <p:cBhvr>
                                        <p:cTn id="7" dur="500"/>
                                        <p:tgtEl>
                                          <p:spTgt spid="337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7924"/>
                                        </p:tgtEl>
                                        <p:attrNameLst>
                                          <p:attrName>style.visibility</p:attrName>
                                        </p:attrNameLst>
                                      </p:cBhvr>
                                      <p:to>
                                        <p:strVal val="visible"/>
                                      </p:to>
                                    </p:set>
                                    <p:anim calcmode="lin" valueType="num">
                                      <p:cBhvr additive="base">
                                        <p:cTn id="12" dur="500" fill="hold"/>
                                        <p:tgtEl>
                                          <p:spTgt spid="337924"/>
                                        </p:tgtEl>
                                        <p:attrNameLst>
                                          <p:attrName>ppt_x</p:attrName>
                                        </p:attrNameLst>
                                      </p:cBhvr>
                                      <p:tavLst>
                                        <p:tav tm="0">
                                          <p:val>
                                            <p:strVal val="0-#ppt_w/2"/>
                                          </p:val>
                                        </p:tav>
                                        <p:tav tm="100000">
                                          <p:val>
                                            <p:strVal val="#ppt_x"/>
                                          </p:val>
                                        </p:tav>
                                      </p:tavLst>
                                    </p:anim>
                                    <p:anim calcmode="lin" valueType="num">
                                      <p:cBhvr additive="base">
                                        <p:cTn id="13"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37925"/>
                                        </p:tgtEl>
                                        <p:attrNameLst>
                                          <p:attrName>style.visibility</p:attrName>
                                        </p:attrNameLst>
                                      </p:cBhvr>
                                      <p:to>
                                        <p:strVal val="visible"/>
                                      </p:to>
                                    </p:set>
                                    <p:anim calcmode="lin" valueType="num">
                                      <p:cBhvr additive="base">
                                        <p:cTn id="18" dur="500" fill="hold"/>
                                        <p:tgtEl>
                                          <p:spTgt spid="337925"/>
                                        </p:tgtEl>
                                        <p:attrNameLst>
                                          <p:attrName>ppt_x</p:attrName>
                                        </p:attrNameLst>
                                      </p:cBhvr>
                                      <p:tavLst>
                                        <p:tav tm="0">
                                          <p:val>
                                            <p:strVal val="0-#ppt_w/2"/>
                                          </p:val>
                                        </p:tav>
                                        <p:tav tm="100000">
                                          <p:val>
                                            <p:strVal val="#ppt_x"/>
                                          </p:val>
                                        </p:tav>
                                      </p:tavLst>
                                    </p:anim>
                                    <p:anim calcmode="lin" valueType="num">
                                      <p:cBhvr additive="base">
                                        <p:cTn id="19" dur="500" fill="hold"/>
                                        <p:tgtEl>
                                          <p:spTgt spid="33792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7926"/>
                                        </p:tgtEl>
                                        <p:attrNameLst>
                                          <p:attrName>style.visibility</p:attrName>
                                        </p:attrNameLst>
                                      </p:cBhvr>
                                      <p:to>
                                        <p:strVal val="visible"/>
                                      </p:to>
                                    </p:set>
                                    <p:anim calcmode="lin" valueType="num">
                                      <p:cBhvr additive="base">
                                        <p:cTn id="24" dur="500" fill="hold"/>
                                        <p:tgtEl>
                                          <p:spTgt spid="337926"/>
                                        </p:tgtEl>
                                        <p:attrNameLst>
                                          <p:attrName>ppt_x</p:attrName>
                                        </p:attrNameLst>
                                      </p:cBhvr>
                                      <p:tavLst>
                                        <p:tav tm="0">
                                          <p:val>
                                            <p:strVal val="0-#ppt_w/2"/>
                                          </p:val>
                                        </p:tav>
                                        <p:tav tm="100000">
                                          <p:val>
                                            <p:strVal val="#ppt_x"/>
                                          </p:val>
                                        </p:tav>
                                      </p:tavLst>
                                    </p:anim>
                                    <p:anim calcmode="lin" valueType="num">
                                      <p:cBhvr additive="base">
                                        <p:cTn id="25" dur="500" fill="hold"/>
                                        <p:tgtEl>
                                          <p:spTgt spid="33792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nodePh="1">
                                  <p:stCondLst>
                                    <p:cond delay="0"/>
                                  </p:stCondLst>
                                  <p:endCondLst>
                                    <p:cond evt="begin" delay="0">
                                      <p:tn val="28"/>
                                    </p:cond>
                                  </p:endCondLst>
                                  <p:childTnLst>
                                    <p:set>
                                      <p:cBhvr>
                                        <p:cTn id="29" dur="1" fill="hold">
                                          <p:stCondLst>
                                            <p:cond delay="0"/>
                                          </p:stCondLst>
                                        </p:cTn>
                                        <p:tgtEl>
                                          <p:spTgt spid="337927"/>
                                        </p:tgtEl>
                                        <p:attrNameLst>
                                          <p:attrName>style.visibility</p:attrName>
                                        </p:attrNameLst>
                                      </p:cBhvr>
                                      <p:to>
                                        <p:strVal val="visible"/>
                                      </p:to>
                                    </p:set>
                                    <p:animEffect transition="in" filter="box(out)">
                                      <p:cBhvr>
                                        <p:cTn id="30" dur="500"/>
                                        <p:tgtEl>
                                          <p:spTgt spid="3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utoUpdateAnimBg="0"/>
      <p:bldP spid="337924" grpId="0" autoUpdateAnimBg="0"/>
      <p:bldP spid="337925" grpId="0" autoUpdateAnimBg="0"/>
      <p:bldP spid="337926" grpId="0" autoUpdateAnimBg="0"/>
      <p:bldP spid="3379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2E47D776-B772-482F-89DC-8C82417463D3}"/>
              </a:ext>
            </a:extLst>
          </p:cNvPr>
          <p:cNvSpPr>
            <a:spLocks noGrp="1" noChangeArrowheads="1"/>
          </p:cNvSpPr>
          <p:nvPr>
            <p:ph type="title"/>
          </p:nvPr>
        </p:nvSpPr>
        <p:spPr bwMode="auto">
          <a:xfrm>
            <a:off x="2574925" y="251923"/>
            <a:ext cx="7042150" cy="508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lang="en-US" altLang="zh-CN" b="0" dirty="0">
                <a:solidFill>
                  <a:schemeClr val="hlink"/>
                </a:solidFill>
                <a:latin typeface="华文中宋" panose="02010600040101010101" pitchFamily="2" charset="-122"/>
                <a:ea typeface="华文中宋" panose="02010600040101010101" pitchFamily="2" charset="-122"/>
              </a:rPr>
              <a:t>5.</a:t>
            </a:r>
            <a:r>
              <a:rPr lang="zh-CN" altLang="en-US" b="0" dirty="0">
                <a:solidFill>
                  <a:schemeClr val="hlink"/>
                </a:solidFill>
                <a:latin typeface="华文中宋" panose="02010600040101010101" pitchFamily="2" charset="-122"/>
                <a:ea typeface="华文中宋" panose="02010600040101010101" pitchFamily="2" charset="-122"/>
              </a:rPr>
              <a:t>预定义的流对象</a:t>
            </a:r>
          </a:p>
        </p:txBody>
      </p:sp>
      <p:sp>
        <p:nvSpPr>
          <p:cNvPr id="8194" name="灯片编号占位符 3">
            <a:extLst>
              <a:ext uri="{FF2B5EF4-FFF2-40B4-BE49-F238E27FC236}">
                <a16:creationId xmlns:a16="http://schemas.microsoft.com/office/drawing/2014/main" id="{10F8E984-8873-47EC-88E3-6068BFD982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996A2028-9678-4C34-BD6E-F333ABADBCAE}" type="slidenum">
              <a:rPr lang="en-US" altLang="zh-CN" sz="1800">
                <a:solidFill>
                  <a:srgbClr val="FF3300"/>
                </a:solidFill>
                <a:latin typeface="Times New Roman" panose="02020603050405020304" pitchFamily="18" charset="0"/>
              </a:rPr>
              <a:pPr eaLnBrk="1" hangingPunct="1"/>
              <a:t>8</a:t>
            </a:fld>
            <a:endParaRPr lang="en-US" altLang="zh-CN" sz="1800">
              <a:solidFill>
                <a:srgbClr val="FF3300"/>
              </a:solidFill>
              <a:latin typeface="Times New Roman" panose="02020603050405020304" pitchFamily="18" charset="0"/>
            </a:endParaRPr>
          </a:p>
        </p:txBody>
      </p:sp>
      <p:sp>
        <p:nvSpPr>
          <p:cNvPr id="338947" name="Rectangle 3">
            <a:extLst>
              <a:ext uri="{FF2B5EF4-FFF2-40B4-BE49-F238E27FC236}">
                <a16:creationId xmlns:a16="http://schemas.microsoft.com/office/drawing/2014/main" id="{986452DF-CEB8-45DB-94DE-695F33267ACA}"/>
              </a:ext>
            </a:extLst>
          </p:cNvPr>
          <p:cNvSpPr>
            <a:spLocks noChangeArrowheads="1"/>
          </p:cNvSpPr>
          <p:nvPr/>
        </p:nvSpPr>
        <p:spPr bwMode="auto">
          <a:xfrm>
            <a:off x="1866900" y="3357563"/>
            <a:ext cx="8801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20000"/>
              </a:spcBef>
              <a:buClr>
                <a:schemeClr val="hlink"/>
              </a:buClr>
              <a:buSzPct val="50000"/>
              <a:buFont typeface="Monotype Sorts" pitchFamily="2" charset="2"/>
              <a:buChar char="n"/>
            </a:pPr>
            <a:endParaRPr lang="zh-CN" altLang="zh-CN" sz="2800" b="0">
              <a:solidFill>
                <a:schemeClr val="tx1"/>
              </a:solidFill>
              <a:latin typeface="Arial" panose="020B0604020202020204" pitchFamily="34" charset="0"/>
            </a:endParaRPr>
          </a:p>
        </p:txBody>
      </p:sp>
      <p:sp>
        <p:nvSpPr>
          <p:cNvPr id="8198" name="Text Box 7">
            <a:extLst>
              <a:ext uri="{FF2B5EF4-FFF2-40B4-BE49-F238E27FC236}">
                <a16:creationId xmlns:a16="http://schemas.microsoft.com/office/drawing/2014/main" id="{16DB7BE5-A44F-434D-BDC6-E8447606A5C5}"/>
              </a:ext>
            </a:extLst>
          </p:cNvPr>
          <p:cNvSpPr txBox="1">
            <a:spLocks noChangeArrowheads="1"/>
          </p:cNvSpPr>
          <p:nvPr/>
        </p:nvSpPr>
        <p:spPr bwMode="auto">
          <a:xfrm>
            <a:off x="479376" y="1741978"/>
            <a:ext cx="11089232" cy="30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tIns="0">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spcBef>
                <a:spcPct val="50000"/>
              </a:spcBef>
              <a:buClr>
                <a:schemeClr val="hlink"/>
              </a:buClr>
              <a:buSzPct val="80000"/>
              <a:buFont typeface="Wingdings" panose="05000000000000000000" pitchFamily="2" charset="2"/>
              <a:buChar char="p"/>
            </a:pPr>
            <a:r>
              <a:rPr lang="en-US" altLang="zh-CN" sz="2800" b="0" dirty="0" err="1">
                <a:solidFill>
                  <a:srgbClr val="CC0000"/>
                </a:solidFill>
                <a:latin typeface="华文中宋" panose="02010600040101010101" pitchFamily="2" charset="-122"/>
                <a:ea typeface="华文中宋" panose="02010600040101010101" pitchFamily="2" charset="-122"/>
              </a:rPr>
              <a:t>cin</a:t>
            </a:r>
            <a:r>
              <a:rPr lang="zh-CN" altLang="en-US" sz="2800" b="0" dirty="0">
                <a:solidFill>
                  <a:srgbClr val="CC0000"/>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istream</a:t>
            </a:r>
            <a:r>
              <a:rPr lang="zh-CN" altLang="zh-CN" sz="2800" b="0" dirty="0">
                <a:solidFill>
                  <a:schemeClr val="tx1"/>
                </a:solidFill>
                <a:latin typeface="华文中宋" panose="02010600040101010101" pitchFamily="2" charset="-122"/>
                <a:ea typeface="华文中宋" panose="02010600040101010101" pitchFamily="2" charset="-122"/>
              </a:rPr>
              <a:t>类对象，处理标准输入，即键盘输入</a:t>
            </a:r>
            <a:r>
              <a:rPr lang="zh-CN" altLang="en-US" sz="2800" b="0" dirty="0">
                <a:solidFill>
                  <a:schemeClr val="tx1"/>
                </a:solidFill>
                <a:latin typeface="华文中宋" panose="02010600040101010101" pitchFamily="2" charset="-122"/>
                <a:ea typeface="华文中宋" panose="02010600040101010101" pitchFamily="2" charset="-122"/>
              </a:rPr>
              <a:t>；</a:t>
            </a:r>
          </a:p>
          <a:p>
            <a:pPr eaLnBrk="1" hangingPunct="1">
              <a:spcBef>
                <a:spcPct val="50000"/>
              </a:spcBef>
              <a:buClr>
                <a:schemeClr val="hlink"/>
              </a:buClr>
              <a:buSzPct val="80000"/>
              <a:buFont typeface="Wingdings" panose="05000000000000000000" pitchFamily="2" charset="2"/>
              <a:buChar char="p"/>
            </a:pPr>
            <a:r>
              <a:rPr lang="en-US" altLang="zh-CN" sz="2800" b="0" dirty="0" err="1">
                <a:solidFill>
                  <a:srgbClr val="CC0000"/>
                </a:solidFill>
                <a:latin typeface="华文中宋" panose="02010600040101010101" pitchFamily="2" charset="-122"/>
                <a:ea typeface="华文中宋" panose="02010600040101010101" pitchFamily="2" charset="-122"/>
              </a:rPr>
              <a:t>cout</a:t>
            </a:r>
            <a:r>
              <a:rPr lang="zh-CN" altLang="en-US" sz="2800" b="0" dirty="0">
                <a:solidFill>
                  <a:srgbClr val="CC0000"/>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ostream</a:t>
            </a:r>
            <a:r>
              <a:rPr lang="zh-CN" altLang="zh-CN" sz="2800" b="0" dirty="0">
                <a:solidFill>
                  <a:schemeClr val="tx1"/>
                </a:solidFill>
                <a:latin typeface="华文中宋" panose="02010600040101010101" pitchFamily="2" charset="-122"/>
                <a:ea typeface="华文中宋" panose="02010600040101010101" pitchFamily="2" charset="-122"/>
              </a:rPr>
              <a:t>类对象，处理标准输出，即屏幕输出</a:t>
            </a:r>
            <a:r>
              <a:rPr lang="zh-CN" altLang="en-US" sz="2800" b="0" dirty="0">
                <a:solidFill>
                  <a:schemeClr val="tx1"/>
                </a:solidFill>
                <a:latin typeface="华文中宋" panose="02010600040101010101" pitchFamily="2" charset="-122"/>
                <a:ea typeface="华文中宋" panose="02010600040101010101" pitchFamily="2" charset="-122"/>
              </a:rPr>
              <a:t>；</a:t>
            </a:r>
          </a:p>
          <a:p>
            <a:pPr eaLnBrk="1" hangingPunct="1">
              <a:spcBef>
                <a:spcPct val="50000"/>
              </a:spcBef>
              <a:buClr>
                <a:schemeClr val="hlink"/>
              </a:buClr>
              <a:buSzPct val="80000"/>
              <a:buFont typeface="Wingdings" panose="05000000000000000000" pitchFamily="2" charset="2"/>
              <a:buChar char="p"/>
            </a:pPr>
            <a:r>
              <a:rPr lang="en-US" altLang="zh-CN" sz="2800" b="0" dirty="0" err="1">
                <a:solidFill>
                  <a:srgbClr val="CC0000"/>
                </a:solidFill>
                <a:latin typeface="华文中宋" panose="02010600040101010101" pitchFamily="2" charset="-122"/>
                <a:ea typeface="华文中宋" panose="02010600040101010101" pitchFamily="2" charset="-122"/>
              </a:rPr>
              <a:t>cerr</a:t>
            </a:r>
            <a:r>
              <a:rPr lang="zh-CN" altLang="en-US" sz="2800" b="0" dirty="0">
                <a:solidFill>
                  <a:srgbClr val="CC0000"/>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ostream</a:t>
            </a:r>
            <a:r>
              <a:rPr lang="zh-CN" altLang="zh-CN" sz="2800" b="0" dirty="0">
                <a:solidFill>
                  <a:schemeClr val="tx1"/>
                </a:solidFill>
                <a:latin typeface="华文中宋" panose="02010600040101010101" pitchFamily="2" charset="-122"/>
                <a:ea typeface="华文中宋" panose="02010600040101010101" pitchFamily="2" charset="-122"/>
              </a:rPr>
              <a:t>类对象，处理标准出错信息，提供不带缓冲区的输出</a:t>
            </a:r>
            <a:r>
              <a:rPr lang="zh-CN" altLang="en-US" sz="2800" b="0" dirty="0">
                <a:solidFill>
                  <a:schemeClr val="tx1"/>
                </a:solidFill>
                <a:latin typeface="华文中宋" panose="02010600040101010101" pitchFamily="2" charset="-122"/>
                <a:ea typeface="华文中宋" panose="02010600040101010101" pitchFamily="2" charset="-122"/>
              </a:rPr>
              <a:t>；</a:t>
            </a:r>
          </a:p>
          <a:p>
            <a:pPr eaLnBrk="1" hangingPunct="1">
              <a:spcBef>
                <a:spcPct val="50000"/>
              </a:spcBef>
              <a:buClr>
                <a:schemeClr val="hlink"/>
              </a:buClr>
              <a:buSzPct val="80000"/>
              <a:buFont typeface="Wingdings" panose="05000000000000000000" pitchFamily="2" charset="2"/>
              <a:buChar char="p"/>
            </a:pPr>
            <a:r>
              <a:rPr lang="en-US" altLang="zh-CN" sz="2800" b="0" dirty="0">
                <a:solidFill>
                  <a:srgbClr val="CC0000"/>
                </a:solidFill>
                <a:latin typeface="华文中宋" panose="02010600040101010101" pitchFamily="2" charset="-122"/>
                <a:ea typeface="华文中宋" panose="02010600040101010101" pitchFamily="2" charset="-122"/>
              </a:rPr>
              <a:t>clog</a:t>
            </a:r>
            <a:r>
              <a:rPr lang="zh-CN" altLang="en-US" sz="2800" b="0" dirty="0">
                <a:solidFill>
                  <a:srgbClr val="CC0000"/>
                </a:solidFill>
                <a:latin typeface="华文中宋" panose="02010600040101010101" pitchFamily="2" charset="-122"/>
                <a:ea typeface="华文中宋" panose="02010600040101010101" pitchFamily="2" charset="-122"/>
              </a:rPr>
              <a:t>：</a:t>
            </a:r>
            <a:r>
              <a:rPr lang="en-US" altLang="zh-CN" sz="2800" b="0" dirty="0" err="1">
                <a:solidFill>
                  <a:schemeClr val="tx1"/>
                </a:solidFill>
                <a:latin typeface="华文中宋" panose="02010600040101010101" pitchFamily="2" charset="-122"/>
                <a:ea typeface="华文中宋" panose="02010600040101010101" pitchFamily="2" charset="-122"/>
              </a:rPr>
              <a:t>ostream</a:t>
            </a:r>
            <a:r>
              <a:rPr lang="zh-CN" altLang="zh-CN" sz="2800" b="0" dirty="0">
                <a:solidFill>
                  <a:schemeClr val="tx1"/>
                </a:solidFill>
                <a:latin typeface="华文中宋" panose="02010600040101010101" pitchFamily="2" charset="-122"/>
                <a:ea typeface="华文中宋" panose="02010600040101010101" pitchFamily="2" charset="-122"/>
              </a:rPr>
              <a:t>类对象，处理标准出错信息，提供带缓冲区的输出</a:t>
            </a:r>
            <a:r>
              <a:rPr lang="zh-CN" altLang="en-US" sz="2800" b="0" dirty="0">
                <a:solidFill>
                  <a:schemeClr val="tx1"/>
                </a:solidFill>
                <a:latin typeface="华文中宋" panose="02010600040101010101" pitchFamily="2" charset="-122"/>
                <a:ea typeface="华文中宋" panose="02010600040101010101" pitchFamily="2" charset="-122"/>
              </a:rPr>
              <a:t>；</a:t>
            </a:r>
            <a:endParaRPr kumimoji="0" lang="zh-CN" altLang="en-US" sz="2800" b="0" dirty="0">
              <a:solidFill>
                <a:schemeClr val="tx1"/>
              </a:solidFill>
              <a:latin typeface="华文中宋" panose="02010600040101010101" pitchFamily="2" charset="-122"/>
              <a:ea typeface="华文中宋" panose="02010600040101010101" pitchFamily="2" charset="-122"/>
            </a:endParaRPr>
          </a:p>
          <a:p>
            <a:pPr eaLnBrk="1" hangingPunct="1">
              <a:spcBef>
                <a:spcPct val="50000"/>
              </a:spcBef>
              <a:buClr>
                <a:schemeClr val="hlink"/>
              </a:buClr>
              <a:buSzPct val="80000"/>
              <a:buFont typeface="Wingdings" panose="05000000000000000000" pitchFamily="2" charset="2"/>
              <a:buChar char="p"/>
            </a:pPr>
            <a:endParaRPr lang="en-US" altLang="zh-CN" sz="2800" b="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38947"/>
                                        </p:tgtEl>
                                        <p:attrNameLst>
                                          <p:attrName>style.visibility</p:attrName>
                                        </p:attrNameLst>
                                      </p:cBhvr>
                                      <p:to>
                                        <p:strVal val="visible"/>
                                      </p:to>
                                    </p:set>
                                    <p:anim calcmode="lin" valueType="num">
                                      <p:cBhvr additive="base">
                                        <p:cTn id="7" dur="500" fill="hold"/>
                                        <p:tgtEl>
                                          <p:spTgt spid="338947"/>
                                        </p:tgtEl>
                                        <p:attrNameLst>
                                          <p:attrName>ppt_x</p:attrName>
                                        </p:attrNameLst>
                                      </p:cBhvr>
                                      <p:tavLst>
                                        <p:tav tm="0">
                                          <p:val>
                                            <p:strVal val="0-#ppt_w/2"/>
                                          </p:val>
                                        </p:tav>
                                        <p:tav tm="100000">
                                          <p:val>
                                            <p:strVal val="#ppt_x"/>
                                          </p:val>
                                        </p:tav>
                                      </p:tavLst>
                                    </p:anim>
                                    <p:anim calcmode="lin" valueType="num">
                                      <p:cBhvr additive="base">
                                        <p:cTn id="8" dur="500" fill="hold"/>
                                        <p:tgtEl>
                                          <p:spTgt spid="338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8471AF07-1AA2-4874-B71E-01C79D7390F0}"/>
              </a:ext>
            </a:extLst>
          </p:cNvPr>
          <p:cNvSpPr>
            <a:spLocks noGrp="1" noChangeArrowheads="1"/>
          </p:cNvSpPr>
          <p:nvPr>
            <p:ph type="title"/>
          </p:nvPr>
        </p:nvSpPr>
        <p:spPr bwMode="auto">
          <a:xfrm>
            <a:off x="2081213" y="210158"/>
            <a:ext cx="8205787" cy="584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1" hangingPunct="1"/>
            <a:r>
              <a:rPr kumimoji="0" lang="en-US" altLang="zh-CN" b="0" dirty="0">
                <a:solidFill>
                  <a:schemeClr val="hlink"/>
                </a:solidFill>
                <a:latin typeface="华文中宋" panose="02010600040101010101" pitchFamily="2" charset="-122"/>
                <a:ea typeface="华文中宋" panose="02010600040101010101" pitchFamily="2" charset="-122"/>
              </a:rPr>
              <a:t>9.3</a:t>
            </a:r>
            <a:r>
              <a:rPr kumimoji="0" lang="zh-CN" altLang="en-US" b="0" dirty="0">
                <a:solidFill>
                  <a:schemeClr val="hlink"/>
                </a:solidFill>
                <a:latin typeface="华文中宋" panose="02010600040101010101" pitchFamily="2" charset="-122"/>
                <a:ea typeface="华文中宋" panose="02010600040101010101" pitchFamily="2" charset="-122"/>
              </a:rPr>
              <a:t>　插入符和提取符的重载</a:t>
            </a:r>
          </a:p>
        </p:txBody>
      </p:sp>
      <p:sp>
        <p:nvSpPr>
          <p:cNvPr id="9218" name="灯片编号占位符 3">
            <a:extLst>
              <a:ext uri="{FF2B5EF4-FFF2-40B4-BE49-F238E27FC236}">
                <a16:creationId xmlns:a16="http://schemas.microsoft.com/office/drawing/2014/main" id="{6F957A47-752C-439B-8024-66CEE3D93F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fld id="{E7E667E8-E75D-4AAB-BA14-BAC2698C1946}" type="slidenum">
              <a:rPr lang="en-US" altLang="zh-CN" sz="1800">
                <a:solidFill>
                  <a:srgbClr val="FF3300"/>
                </a:solidFill>
                <a:latin typeface="Times New Roman" panose="02020603050405020304" pitchFamily="18" charset="0"/>
              </a:rPr>
              <a:pPr eaLnBrk="1" hangingPunct="1"/>
              <a:t>9</a:t>
            </a:fld>
            <a:endParaRPr lang="en-US" altLang="zh-CN" sz="1800">
              <a:solidFill>
                <a:srgbClr val="FF3300"/>
              </a:solidFill>
              <a:latin typeface="Times New Roman" panose="02020603050405020304" pitchFamily="18" charset="0"/>
            </a:endParaRPr>
          </a:p>
        </p:txBody>
      </p:sp>
      <p:sp>
        <p:nvSpPr>
          <p:cNvPr id="339971" name="Rectangle 3">
            <a:extLst>
              <a:ext uri="{FF2B5EF4-FFF2-40B4-BE49-F238E27FC236}">
                <a16:creationId xmlns:a16="http://schemas.microsoft.com/office/drawing/2014/main" id="{FFB16294-CE04-4BF4-B7DF-CD653CAEDA98}"/>
              </a:ext>
            </a:extLst>
          </p:cNvPr>
          <p:cNvSpPr>
            <a:spLocks noChangeArrowheads="1"/>
          </p:cNvSpPr>
          <p:nvPr/>
        </p:nvSpPr>
        <p:spPr bwMode="auto">
          <a:xfrm>
            <a:off x="289046" y="1127706"/>
            <a:ext cx="4104455" cy="457200"/>
          </a:xfrm>
          <a:prstGeom prst="rect">
            <a:avLst/>
          </a:prstGeom>
          <a:solidFill>
            <a:srgbClr val="008000"/>
          </a:solidFill>
          <a:ln w="3175">
            <a:solidFill>
              <a:schemeClr val="tx1"/>
            </a:solidFill>
            <a:miter lim="800000"/>
            <a:headEnd/>
            <a:tailEnd/>
          </a:ln>
          <a:effectLst/>
        </p:spPr>
        <p:txBody>
          <a:bodyPr anchor="ctr"/>
          <a:lstStyle/>
          <a:p>
            <a:pPr>
              <a:spcBef>
                <a:spcPct val="20000"/>
              </a:spcBef>
              <a:buClr>
                <a:schemeClr val="bg2"/>
              </a:buClr>
              <a:buFont typeface="Monotype Sorts" pitchFamily="2" charset="2"/>
              <a:buNone/>
            </a:pPr>
            <a:r>
              <a:rPr lang="en-US" altLang="zh-CN" sz="2800" b="0" dirty="0">
                <a:solidFill>
                  <a:srgbClr val="FFFF00"/>
                </a:solidFill>
                <a:latin typeface="华文中宋" panose="02010600040101010101" pitchFamily="2" charset="-122"/>
                <a:ea typeface="华文中宋" panose="02010600040101010101" pitchFamily="2" charset="-122"/>
              </a:rPr>
              <a:t>1</a:t>
            </a:r>
            <a:r>
              <a:rPr lang="zh-CN" altLang="en-US" sz="2800" b="0" dirty="0">
                <a:solidFill>
                  <a:srgbClr val="FFFF00"/>
                </a:solidFill>
                <a:latin typeface="华文中宋" panose="02010600040101010101" pitchFamily="2" charset="-122"/>
                <a:ea typeface="华文中宋" panose="02010600040101010101" pitchFamily="2" charset="-122"/>
              </a:rPr>
              <a:t>、重载为</a:t>
            </a:r>
            <a:r>
              <a:rPr lang="zh-CN" altLang="en-US" sz="2800" b="0" dirty="0">
                <a:solidFill>
                  <a:srgbClr val="FF0000"/>
                </a:solidFill>
                <a:latin typeface="华文中宋" panose="02010600040101010101" pitchFamily="2" charset="-122"/>
                <a:ea typeface="华文中宋" panose="02010600040101010101" pitchFamily="2" charset="-122"/>
              </a:rPr>
              <a:t>友元函数</a:t>
            </a:r>
          </a:p>
        </p:txBody>
      </p:sp>
      <p:sp>
        <p:nvSpPr>
          <p:cNvPr id="339972" name="Rectangle 4">
            <a:extLst>
              <a:ext uri="{FF2B5EF4-FFF2-40B4-BE49-F238E27FC236}">
                <a16:creationId xmlns:a16="http://schemas.microsoft.com/office/drawing/2014/main" id="{2FE53D52-7583-412D-9874-56EE933A6A5E}"/>
              </a:ext>
            </a:extLst>
          </p:cNvPr>
          <p:cNvSpPr>
            <a:spLocks noChangeArrowheads="1"/>
          </p:cNvSpPr>
          <p:nvPr/>
        </p:nvSpPr>
        <p:spPr bwMode="auto">
          <a:xfrm>
            <a:off x="551384" y="1699438"/>
            <a:ext cx="11233248" cy="971550"/>
          </a:xfrm>
          <a:prstGeom prst="rect">
            <a:avLst/>
          </a:prstGeom>
          <a:gradFill rotWithShape="0">
            <a:gsLst>
              <a:gs pos="0">
                <a:srgbClr val="FFFFCC"/>
              </a:gs>
              <a:gs pos="100000">
                <a:srgbClr val="FFFFFF"/>
              </a:gs>
            </a:gsLst>
            <a:lin ang="5400000" scaled="1"/>
          </a:gradFill>
          <a:ln w="9525">
            <a:solidFill>
              <a:srgbClr val="00FFFF"/>
            </a:solidFill>
            <a:miter lim="800000"/>
            <a:headEnd/>
            <a:tailEnd/>
          </a:ln>
        </p:spPr>
        <p:txBody>
          <a:bodyPr wrap="square" lIns="0" tIns="0" rIns="0" bIns="0" anchor="t" anchorCtr="0">
            <a:spAutoFit/>
          </a:bodyPr>
          <a:lstStyle/>
          <a:p>
            <a:pPr>
              <a:spcBef>
                <a:spcPct val="20000"/>
              </a:spcBef>
              <a:buClr>
                <a:schemeClr val="hlink"/>
              </a:buClr>
              <a:buSzPct val="50000"/>
              <a:buFont typeface="Monotype Sorts" pitchFamily="2" charset="2"/>
              <a:buNone/>
            </a:pPr>
            <a:r>
              <a:rPr lang="en-US" altLang="zh-CN" sz="2800" b="0" dirty="0" err="1">
                <a:solidFill>
                  <a:srgbClr val="0000FF"/>
                </a:solidFill>
                <a:latin typeface="Arial" panose="020B0604020202020204" pitchFamily="34" charset="0"/>
                <a:ea typeface="楷体_GB2312" pitchFamily="49" charset="-122"/>
              </a:rPr>
              <a:t>ostream</a:t>
            </a:r>
            <a:r>
              <a:rPr lang="en-US" altLang="zh-CN" sz="2800" b="0" dirty="0">
                <a:solidFill>
                  <a:srgbClr val="0000FF"/>
                </a:solidFill>
                <a:latin typeface="Arial" panose="020B0604020202020204" pitchFamily="34" charset="0"/>
                <a:ea typeface="楷体_GB2312" pitchFamily="49" charset="-122"/>
              </a:rPr>
              <a:t>&amp; operator&lt;&lt;(</a:t>
            </a:r>
            <a:r>
              <a:rPr lang="en-US" altLang="zh-CN" sz="2800" b="0" dirty="0" err="1">
                <a:solidFill>
                  <a:srgbClr val="0000FF"/>
                </a:solidFill>
                <a:latin typeface="Arial" panose="020B0604020202020204" pitchFamily="34" charset="0"/>
                <a:ea typeface="楷体_GB2312" pitchFamily="49" charset="-122"/>
              </a:rPr>
              <a:t>ostream</a:t>
            </a:r>
            <a:r>
              <a:rPr lang="en-US" altLang="zh-CN" sz="2800" b="0" dirty="0">
                <a:solidFill>
                  <a:srgbClr val="0000FF"/>
                </a:solidFill>
                <a:latin typeface="Arial" panose="020B0604020202020204" pitchFamily="34" charset="0"/>
                <a:ea typeface="楷体_GB2312" pitchFamily="49" charset="-122"/>
              </a:rPr>
              <a:t> &amp;s,  const type &amp; p);</a:t>
            </a:r>
          </a:p>
          <a:p>
            <a:pPr>
              <a:spcBef>
                <a:spcPct val="20000"/>
              </a:spcBef>
              <a:buClr>
                <a:schemeClr val="hlink"/>
              </a:buClr>
              <a:buSzPct val="50000"/>
              <a:buFont typeface="Monotype Sorts" pitchFamily="2" charset="2"/>
              <a:buNone/>
            </a:pPr>
            <a:r>
              <a:rPr lang="en-US" altLang="zh-CN" sz="2800" b="0" dirty="0" err="1">
                <a:solidFill>
                  <a:srgbClr val="0000FF"/>
                </a:solidFill>
                <a:latin typeface="Arial" panose="020B0604020202020204" pitchFamily="34" charset="0"/>
                <a:ea typeface="楷体_GB2312" pitchFamily="49" charset="-122"/>
              </a:rPr>
              <a:t>istream</a:t>
            </a:r>
            <a:r>
              <a:rPr lang="en-US" altLang="zh-CN" sz="2800" b="0" dirty="0">
                <a:solidFill>
                  <a:srgbClr val="0000FF"/>
                </a:solidFill>
                <a:latin typeface="Arial" panose="020B0604020202020204" pitchFamily="34" charset="0"/>
                <a:ea typeface="楷体_GB2312" pitchFamily="49" charset="-122"/>
              </a:rPr>
              <a:t>&amp; operator&gt;&gt;( </a:t>
            </a:r>
            <a:r>
              <a:rPr lang="en-US" altLang="zh-CN" sz="2800" b="0" dirty="0" err="1">
                <a:solidFill>
                  <a:srgbClr val="0000FF"/>
                </a:solidFill>
                <a:latin typeface="Arial" panose="020B0604020202020204" pitchFamily="34" charset="0"/>
                <a:ea typeface="楷体_GB2312" pitchFamily="49" charset="-122"/>
              </a:rPr>
              <a:t>istream</a:t>
            </a:r>
            <a:r>
              <a:rPr lang="en-US" altLang="zh-CN" sz="2800" b="0" dirty="0">
                <a:solidFill>
                  <a:srgbClr val="0000FF"/>
                </a:solidFill>
                <a:latin typeface="Arial" panose="020B0604020202020204" pitchFamily="34" charset="0"/>
                <a:ea typeface="楷体_GB2312" pitchFamily="49" charset="-122"/>
              </a:rPr>
              <a:t> &amp;s,    type &amp; p);</a:t>
            </a:r>
          </a:p>
        </p:txBody>
      </p:sp>
      <p:sp>
        <p:nvSpPr>
          <p:cNvPr id="339973" name="Rectangle 5">
            <a:extLst>
              <a:ext uri="{FF2B5EF4-FFF2-40B4-BE49-F238E27FC236}">
                <a16:creationId xmlns:a16="http://schemas.microsoft.com/office/drawing/2014/main" id="{B26E0821-0E20-4353-93E6-DD8F33CCB3B6}"/>
              </a:ext>
            </a:extLst>
          </p:cNvPr>
          <p:cNvSpPr>
            <a:spLocks noChangeArrowheads="1"/>
          </p:cNvSpPr>
          <p:nvPr/>
        </p:nvSpPr>
        <p:spPr bwMode="auto">
          <a:xfrm>
            <a:off x="318431" y="2884778"/>
            <a:ext cx="9067800" cy="457200"/>
          </a:xfrm>
          <a:prstGeom prst="rect">
            <a:avLst/>
          </a:prstGeom>
          <a:solidFill>
            <a:srgbClr val="008000"/>
          </a:solidFill>
          <a:ln w="3175">
            <a:solidFill>
              <a:schemeClr val="tx1"/>
            </a:solidFill>
            <a:miter lim="800000"/>
            <a:headEnd/>
            <a:tailEnd/>
          </a:ln>
          <a:effectLst/>
        </p:spPr>
        <p:txBody>
          <a:bodyPr anchor="ctr"/>
          <a:lstStyle/>
          <a:p>
            <a:pPr>
              <a:spcBef>
                <a:spcPct val="20000"/>
              </a:spcBef>
              <a:buClr>
                <a:schemeClr val="bg2"/>
              </a:buClr>
              <a:buFont typeface="Monotype Sorts" pitchFamily="2" charset="2"/>
              <a:buNone/>
            </a:pPr>
            <a:r>
              <a:rPr lang="en-US" altLang="zh-CN" sz="2800" b="0" dirty="0">
                <a:solidFill>
                  <a:srgbClr val="FFFF00"/>
                </a:solidFill>
                <a:latin typeface="华文中宋" panose="02010600040101010101" pitchFamily="2" charset="-122"/>
                <a:ea typeface="华文中宋" panose="02010600040101010101" pitchFamily="2" charset="-122"/>
              </a:rPr>
              <a:t>2</a:t>
            </a:r>
            <a:r>
              <a:rPr lang="zh-CN" altLang="en-US" sz="2800" b="0" dirty="0">
                <a:solidFill>
                  <a:srgbClr val="FFFF00"/>
                </a:solidFill>
                <a:latin typeface="华文中宋" panose="02010600040101010101" pitchFamily="2" charset="-122"/>
                <a:ea typeface="华文中宋" panose="02010600040101010101" pitchFamily="2" charset="-122"/>
              </a:rPr>
              <a:t>、函数调用形式</a:t>
            </a:r>
          </a:p>
        </p:txBody>
      </p:sp>
      <p:sp>
        <p:nvSpPr>
          <p:cNvPr id="339974" name="Rectangle 6">
            <a:extLst>
              <a:ext uri="{FF2B5EF4-FFF2-40B4-BE49-F238E27FC236}">
                <a16:creationId xmlns:a16="http://schemas.microsoft.com/office/drawing/2014/main" id="{FC1796DD-C757-417B-AC40-D7464999643C}"/>
              </a:ext>
            </a:extLst>
          </p:cNvPr>
          <p:cNvSpPr>
            <a:spLocks noChangeArrowheads="1"/>
          </p:cNvSpPr>
          <p:nvPr/>
        </p:nvSpPr>
        <p:spPr bwMode="auto">
          <a:xfrm>
            <a:off x="551384" y="3516023"/>
            <a:ext cx="11233248" cy="2764026"/>
          </a:xfrm>
          <a:prstGeom prst="rect">
            <a:avLst/>
          </a:prstGeom>
          <a:gradFill rotWithShape="0">
            <a:gsLst>
              <a:gs pos="0">
                <a:srgbClr val="FFFFCC"/>
              </a:gs>
              <a:gs pos="100000">
                <a:srgbClr val="FFFFFF"/>
              </a:gs>
            </a:gsLst>
            <a:lin ang="5400000" scaled="1"/>
          </a:gradFill>
          <a:ln w="9525">
            <a:solidFill>
              <a:srgbClr val="00FFFF"/>
            </a:solidFill>
            <a:miter lim="800000"/>
            <a:headEnd/>
            <a:tailEnd/>
          </a:ln>
        </p:spPr>
        <p:txBody>
          <a:bodyPr wrap="square" lIns="0" tIns="0" rIns="0" bIns="0" anchor="t" anchorCtr="0">
            <a:spAutoFit/>
          </a:bodyPr>
          <a:lstStyle>
            <a:lvl1pPr eaLnBrk="0" hangingPunct="0">
              <a:defRPr kumimoji="1" sz="2000" b="1">
                <a:solidFill>
                  <a:schemeClr val="bg2"/>
                </a:solidFill>
                <a:latin typeface="宋体" panose="02010600030101010101" pitchFamily="2" charset="-122"/>
                <a:ea typeface="宋体" panose="02010600030101010101" pitchFamily="2" charset="-122"/>
              </a:defRPr>
            </a:lvl1pPr>
            <a:lvl2pPr marL="742950" indent="-285750" eaLnBrk="0" hangingPunct="0">
              <a:defRPr kumimoji="1" sz="2000" b="1">
                <a:solidFill>
                  <a:schemeClr val="bg2"/>
                </a:solidFill>
                <a:latin typeface="宋体" panose="02010600030101010101" pitchFamily="2" charset="-122"/>
                <a:ea typeface="宋体" panose="02010600030101010101" pitchFamily="2" charset="-122"/>
              </a:defRPr>
            </a:lvl2pPr>
            <a:lvl3pPr marL="1143000" indent="-228600" eaLnBrk="0" hangingPunct="0">
              <a:defRPr kumimoji="1" sz="2000" b="1">
                <a:solidFill>
                  <a:schemeClr val="bg2"/>
                </a:solidFill>
                <a:latin typeface="宋体" panose="02010600030101010101" pitchFamily="2" charset="-122"/>
                <a:ea typeface="宋体" panose="02010600030101010101" pitchFamily="2" charset="-122"/>
              </a:defRPr>
            </a:lvl3pPr>
            <a:lvl4pPr marL="1600200" indent="-228600" eaLnBrk="0" hangingPunct="0">
              <a:defRPr kumimoji="1" sz="2000" b="1">
                <a:solidFill>
                  <a:schemeClr val="bg2"/>
                </a:solidFill>
                <a:latin typeface="宋体" panose="02010600030101010101" pitchFamily="2" charset="-122"/>
                <a:ea typeface="宋体" panose="02010600030101010101" pitchFamily="2" charset="-122"/>
              </a:defRPr>
            </a:lvl4pPr>
            <a:lvl5pPr marL="2057400" indent="-228600" eaLnBrk="0" hangingPunct="0">
              <a:defRPr kumimoji="1" sz="2000" b="1">
                <a:solidFill>
                  <a:schemeClr val="bg2"/>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000" b="1">
                <a:solidFill>
                  <a:schemeClr val="bg2"/>
                </a:solidFill>
                <a:latin typeface="宋体" panose="02010600030101010101" pitchFamily="2" charset="-122"/>
                <a:ea typeface="宋体" panose="02010600030101010101" pitchFamily="2" charset="-122"/>
              </a:defRPr>
            </a:lvl9pPr>
          </a:lstStyle>
          <a:p>
            <a:pPr eaLnBrk="1" hangingPunct="1">
              <a:lnSpc>
                <a:spcPct val="150000"/>
              </a:lnSpc>
              <a:spcBef>
                <a:spcPct val="20000"/>
              </a:spcBef>
              <a:buClr>
                <a:schemeClr val="hlink"/>
              </a:buClr>
              <a:buSzPct val="50000"/>
              <a:buFont typeface="Monotype Sorts" pitchFamily="2" charset="2"/>
              <a:buNone/>
            </a:pPr>
            <a:r>
              <a:rPr lang="en-US" altLang="zh-CN" sz="2800" b="0" dirty="0" err="1">
                <a:solidFill>
                  <a:srgbClr val="0000FF"/>
                </a:solidFill>
                <a:latin typeface="Arial" panose="020B0604020202020204" pitchFamily="34" charset="0"/>
                <a:ea typeface="楷体_GB2312" pitchFamily="49" charset="-122"/>
              </a:rPr>
              <a:t>ostrm</a:t>
            </a:r>
            <a:r>
              <a:rPr lang="en-US" altLang="zh-CN" sz="2800" b="0" dirty="0">
                <a:solidFill>
                  <a:srgbClr val="0000FF"/>
                </a:solidFill>
                <a:latin typeface="Arial" panose="020B0604020202020204" pitchFamily="34" charset="0"/>
                <a:ea typeface="楷体_GB2312" pitchFamily="49" charset="-122"/>
              </a:rPr>
              <a:t>&lt;&lt;obj;               </a:t>
            </a:r>
            <a:r>
              <a:rPr lang="zh-CN" altLang="en-US" sz="2400" b="0" dirty="0">
                <a:solidFill>
                  <a:srgbClr val="FF0000"/>
                </a:solidFill>
                <a:latin typeface="Arial" panose="020B0604020202020204" pitchFamily="34" charset="0"/>
                <a:ea typeface="楷体_GB2312" pitchFamily="49" charset="-122"/>
              </a:rPr>
              <a:t>等价于</a:t>
            </a:r>
            <a:r>
              <a:rPr lang="zh-CN" altLang="en-US" sz="2800" b="0" dirty="0">
                <a:solidFill>
                  <a:schemeClr val="hlink"/>
                </a:solidFill>
                <a:latin typeface="Arial" panose="020B0604020202020204" pitchFamily="34" charset="0"/>
                <a:ea typeface="楷体_GB2312" pitchFamily="49" charset="-122"/>
              </a:rPr>
              <a:t>　　　　</a:t>
            </a:r>
            <a:r>
              <a:rPr lang="en-US" altLang="zh-CN" sz="2800" b="0" dirty="0">
                <a:solidFill>
                  <a:schemeClr val="hlink"/>
                </a:solidFill>
                <a:latin typeface="Arial" panose="020B0604020202020204" pitchFamily="34" charset="0"/>
                <a:ea typeface="楷体_GB2312" pitchFamily="49" charset="-122"/>
              </a:rPr>
              <a:t>operator &lt;&lt;(</a:t>
            </a:r>
            <a:r>
              <a:rPr lang="en-US" altLang="zh-CN" sz="2800" b="0" dirty="0" err="1">
                <a:solidFill>
                  <a:schemeClr val="hlink"/>
                </a:solidFill>
                <a:latin typeface="Arial" panose="020B0604020202020204" pitchFamily="34" charset="0"/>
                <a:ea typeface="楷体_GB2312" pitchFamily="49" charset="-122"/>
              </a:rPr>
              <a:t>ostrm,obj</a:t>
            </a:r>
            <a:r>
              <a:rPr lang="en-US" altLang="zh-CN" sz="2800" b="0" dirty="0">
                <a:solidFill>
                  <a:schemeClr val="hlink"/>
                </a:solidFill>
                <a:latin typeface="Arial" panose="020B0604020202020204" pitchFamily="34" charset="0"/>
                <a:ea typeface="楷体_GB2312" pitchFamily="49" charset="-122"/>
              </a:rPr>
              <a:t>);</a:t>
            </a:r>
          </a:p>
          <a:p>
            <a:pPr eaLnBrk="1" hangingPunct="1">
              <a:lnSpc>
                <a:spcPct val="150000"/>
              </a:lnSpc>
              <a:spcBef>
                <a:spcPct val="20000"/>
              </a:spcBef>
              <a:buClr>
                <a:schemeClr val="hlink"/>
              </a:buClr>
              <a:buSzPct val="50000"/>
              <a:buFont typeface="Monotype Sorts" pitchFamily="2" charset="2"/>
              <a:buNone/>
            </a:pPr>
            <a:r>
              <a:rPr lang="en-US" altLang="zh-CN" sz="2800" b="0" dirty="0" err="1">
                <a:solidFill>
                  <a:srgbClr val="0000FF"/>
                </a:solidFill>
                <a:latin typeface="Arial" panose="020B0604020202020204" pitchFamily="34" charset="0"/>
                <a:ea typeface="楷体_GB2312" pitchFamily="49" charset="-122"/>
              </a:rPr>
              <a:t>ostrm</a:t>
            </a:r>
            <a:r>
              <a:rPr lang="en-US" altLang="zh-CN" sz="2800" b="0" dirty="0">
                <a:solidFill>
                  <a:srgbClr val="0000FF"/>
                </a:solidFill>
                <a:latin typeface="Arial" panose="020B0604020202020204" pitchFamily="34" charset="0"/>
                <a:ea typeface="楷体_GB2312" pitchFamily="49" charset="-122"/>
              </a:rPr>
              <a:t>&lt;&lt;obj1&lt;&lt;obj2;  </a:t>
            </a:r>
            <a:r>
              <a:rPr lang="zh-CN" altLang="en-US" sz="2400" b="0" dirty="0">
                <a:solidFill>
                  <a:srgbClr val="FF0000"/>
                </a:solidFill>
                <a:latin typeface="Arial" panose="020B0604020202020204" pitchFamily="34" charset="0"/>
                <a:ea typeface="楷体_GB2312" pitchFamily="49" charset="-122"/>
              </a:rPr>
              <a:t>等价于  </a:t>
            </a:r>
            <a:r>
              <a:rPr lang="en-US" altLang="zh-CN" sz="2800" b="0" dirty="0">
                <a:solidFill>
                  <a:schemeClr val="hlink"/>
                </a:solidFill>
                <a:latin typeface="Arial" panose="020B0604020202020204" pitchFamily="34" charset="0"/>
                <a:ea typeface="楷体_GB2312" pitchFamily="49" charset="-122"/>
              </a:rPr>
              <a:t>operator &lt;&lt;(operator&lt;&lt;(ostrm,obj1),obj2);</a:t>
            </a:r>
          </a:p>
          <a:p>
            <a:pPr eaLnBrk="1" hangingPunct="1">
              <a:lnSpc>
                <a:spcPct val="150000"/>
              </a:lnSpc>
              <a:spcBef>
                <a:spcPct val="20000"/>
              </a:spcBef>
              <a:buClr>
                <a:schemeClr val="hlink"/>
              </a:buClr>
              <a:buSzPct val="50000"/>
              <a:buFont typeface="Monotype Sorts" pitchFamily="2" charset="2"/>
              <a:buNone/>
            </a:pPr>
            <a:r>
              <a:rPr lang="en-US" altLang="zh-CN" sz="2800" b="0" dirty="0">
                <a:solidFill>
                  <a:srgbClr val="0000FF"/>
                </a:solidFill>
                <a:latin typeface="Arial" panose="020B0604020202020204" pitchFamily="34" charset="0"/>
                <a:ea typeface="楷体_GB2312" pitchFamily="49" charset="-122"/>
              </a:rPr>
              <a:t>istrm&gt;&gt;obj;                </a:t>
            </a:r>
            <a:r>
              <a:rPr lang="zh-CN" altLang="en-US" sz="2400" b="0" dirty="0">
                <a:solidFill>
                  <a:srgbClr val="FF0000"/>
                </a:solidFill>
                <a:latin typeface="Arial" panose="020B0604020202020204" pitchFamily="34" charset="0"/>
                <a:ea typeface="楷体_GB2312" pitchFamily="49" charset="-122"/>
              </a:rPr>
              <a:t>等价于</a:t>
            </a:r>
            <a:r>
              <a:rPr lang="zh-CN" altLang="en-US" sz="2800" b="0" dirty="0">
                <a:solidFill>
                  <a:schemeClr val="hlink"/>
                </a:solidFill>
                <a:latin typeface="Arial" panose="020B0604020202020204" pitchFamily="34" charset="0"/>
                <a:ea typeface="楷体_GB2312" pitchFamily="49" charset="-122"/>
              </a:rPr>
              <a:t>　　　　</a:t>
            </a:r>
            <a:r>
              <a:rPr lang="en-US" altLang="zh-CN" sz="2800" b="0" dirty="0">
                <a:solidFill>
                  <a:schemeClr val="hlink"/>
                </a:solidFill>
                <a:latin typeface="Arial" panose="020B0604020202020204" pitchFamily="34" charset="0"/>
                <a:ea typeface="楷体_GB2312" pitchFamily="49" charset="-122"/>
              </a:rPr>
              <a:t>operator &gt;&gt;(</a:t>
            </a:r>
            <a:r>
              <a:rPr lang="en-US" altLang="zh-CN" sz="2800" b="0" dirty="0" err="1">
                <a:solidFill>
                  <a:schemeClr val="hlink"/>
                </a:solidFill>
                <a:latin typeface="Arial" panose="020B0604020202020204" pitchFamily="34" charset="0"/>
                <a:ea typeface="楷体_GB2312" pitchFamily="49" charset="-122"/>
              </a:rPr>
              <a:t>istrm,obj</a:t>
            </a:r>
            <a:r>
              <a:rPr lang="en-US" altLang="zh-CN" sz="2800" b="0" dirty="0">
                <a:solidFill>
                  <a:schemeClr val="hlink"/>
                </a:solidFill>
                <a:latin typeface="Arial" panose="020B0604020202020204" pitchFamily="34" charset="0"/>
                <a:ea typeface="楷体_GB2312" pitchFamily="49" charset="-122"/>
              </a:rPr>
              <a:t>);</a:t>
            </a:r>
          </a:p>
          <a:p>
            <a:pPr eaLnBrk="1" hangingPunct="1">
              <a:lnSpc>
                <a:spcPct val="150000"/>
              </a:lnSpc>
              <a:spcBef>
                <a:spcPct val="20000"/>
              </a:spcBef>
              <a:buClr>
                <a:schemeClr val="hlink"/>
              </a:buClr>
              <a:buSzPct val="50000"/>
              <a:buFont typeface="Monotype Sorts" pitchFamily="2" charset="2"/>
              <a:buNone/>
            </a:pPr>
            <a:r>
              <a:rPr lang="en-US" altLang="zh-CN" sz="2800" b="0" dirty="0">
                <a:solidFill>
                  <a:srgbClr val="0000FF"/>
                </a:solidFill>
                <a:latin typeface="Arial" panose="020B0604020202020204" pitchFamily="34" charset="0"/>
                <a:ea typeface="楷体_GB2312" pitchFamily="49" charset="-122"/>
              </a:rPr>
              <a:t>istrm&gt;&gt;obj1&gt;&gt;obj2;   </a:t>
            </a:r>
            <a:r>
              <a:rPr lang="zh-CN" altLang="en-US" sz="2400" b="0" dirty="0">
                <a:solidFill>
                  <a:srgbClr val="FF0000"/>
                </a:solidFill>
                <a:latin typeface="Arial" panose="020B0604020202020204" pitchFamily="34" charset="0"/>
                <a:ea typeface="楷体_GB2312" pitchFamily="49" charset="-122"/>
              </a:rPr>
              <a:t>等价于　</a:t>
            </a:r>
            <a:r>
              <a:rPr lang="en-US" altLang="zh-CN" sz="2800" b="0" dirty="0">
                <a:solidFill>
                  <a:schemeClr val="hlink"/>
                </a:solidFill>
                <a:latin typeface="Arial" panose="020B0604020202020204" pitchFamily="34" charset="0"/>
                <a:ea typeface="楷体_GB2312" pitchFamily="49" charset="-122"/>
              </a:rPr>
              <a:t>operator &gt;&gt;(operator&gt;&gt;(istrm,obj1),obj2);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9971"/>
                                        </p:tgtEl>
                                        <p:attrNameLst>
                                          <p:attrName>style.visibility</p:attrName>
                                        </p:attrNameLst>
                                      </p:cBhvr>
                                      <p:to>
                                        <p:strVal val="visible"/>
                                      </p:to>
                                    </p:set>
                                    <p:animEffect transition="in" filter="box(out)">
                                      <p:cBhvr>
                                        <p:cTn id="7" dur="500"/>
                                        <p:tgtEl>
                                          <p:spTgt spid="3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9972"/>
                                        </p:tgtEl>
                                        <p:attrNameLst>
                                          <p:attrName>style.visibility</p:attrName>
                                        </p:attrNameLst>
                                      </p:cBhvr>
                                      <p:to>
                                        <p:strVal val="visible"/>
                                      </p:to>
                                    </p:set>
                                    <p:animEffect transition="in" filter="blinds(vertical)">
                                      <p:cBhvr>
                                        <p:cTn id="12" dur="500"/>
                                        <p:tgtEl>
                                          <p:spTgt spid="339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9973"/>
                                        </p:tgtEl>
                                        <p:attrNameLst>
                                          <p:attrName>style.visibility</p:attrName>
                                        </p:attrNameLst>
                                      </p:cBhvr>
                                      <p:to>
                                        <p:strVal val="visible"/>
                                      </p:to>
                                    </p:set>
                                    <p:animEffect transition="in" filter="box(out)">
                                      <p:cBhvr>
                                        <p:cTn id="17" dur="500"/>
                                        <p:tgtEl>
                                          <p:spTgt spid="339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39974"/>
                                        </p:tgtEl>
                                        <p:attrNameLst>
                                          <p:attrName>style.visibility</p:attrName>
                                        </p:attrNameLst>
                                      </p:cBhvr>
                                      <p:to>
                                        <p:strVal val="visible"/>
                                      </p:to>
                                    </p:set>
                                    <p:animEffect transition="in" filter="blinds(vertical)">
                                      <p:cBhvr>
                                        <p:cTn id="22" dur="500"/>
                                        <p:tgtEl>
                                          <p:spTgt spid="339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animBg="1" autoUpdateAnimBg="0"/>
      <p:bldP spid="339972" grpId="0" animBg="1" autoUpdateAnimBg="0"/>
      <p:bldP spid="339973" grpId="0" animBg="1" autoUpdateAnimBg="0"/>
      <p:bldP spid="339974" grpId="0" animBg="1" autoUpdateAnimBg="0"/>
    </p:bldLst>
  </p:timing>
</p:sld>
</file>

<file path=ppt/theme/theme1.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tabLst/>
          <a:defRPr kumimoji="1" lang="zh-CN" altLang="en-US" sz="32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tabLst/>
          <a:defRPr kumimoji="1" lang="zh-CN" altLang="en-US" sz="32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32D05"/>
    </a:hlink>
    <a:folHlink>
      <a:srgbClr val="AA60AA"/>
    </a:folHlink>
  </a:clrScheme>
</a:themeOverride>
</file>

<file path=docProps/app.xml><?xml version="1.0" encoding="utf-8"?>
<Properties xmlns="http://schemas.openxmlformats.org/officeDocument/2006/extended-properties" xmlns:vt="http://schemas.openxmlformats.org/officeDocument/2006/docPropsVTypes">
  <Template/>
  <TotalTime>3998</TotalTime>
  <Words>2742</Words>
  <Application>Microsoft Office PowerPoint</Application>
  <PresentationFormat>宽屏</PresentationFormat>
  <Paragraphs>367</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Monotype Sorts</vt:lpstr>
      <vt:lpstr>华文中宋</vt:lpstr>
      <vt:lpstr>楷体_GB2312</vt:lpstr>
      <vt:lpstr>隶书</vt:lpstr>
      <vt:lpstr>宋体</vt:lpstr>
      <vt:lpstr>Arial</vt:lpstr>
      <vt:lpstr>Tahoma</vt:lpstr>
      <vt:lpstr>Times New Roman</vt:lpstr>
      <vt:lpstr>Wingdings</vt:lpstr>
      <vt:lpstr>场景型模板</vt:lpstr>
      <vt:lpstr> 　 C++语言基础教程　 </vt:lpstr>
      <vt:lpstr>面向对象程序设计</vt:lpstr>
      <vt:lpstr>1.  I/O流的概念及流类库结构</vt:lpstr>
      <vt:lpstr>PowerPoint 演示文稿</vt:lpstr>
      <vt:lpstr>PowerPoint 演示文稿</vt:lpstr>
      <vt:lpstr>3.文件的继承结构</vt:lpstr>
      <vt:lpstr>4.字符串类</vt:lpstr>
      <vt:lpstr>5.预定义的流对象</vt:lpstr>
      <vt:lpstr>9.3　插入符和提取符的重载</vt:lpstr>
      <vt:lpstr>PowerPoint 演示文稿</vt:lpstr>
      <vt:lpstr>PowerPoint 演示文稿</vt:lpstr>
      <vt:lpstr>PowerPoint 演示文稿</vt:lpstr>
      <vt:lpstr>9.4  格式化输入输出(成员函数、操作子)</vt:lpstr>
      <vt:lpstr>PowerPoint 演示文稿</vt:lpstr>
      <vt:lpstr>PowerPoint 演示文稿</vt:lpstr>
      <vt:lpstr>PowerPoint 演示文稿</vt:lpstr>
      <vt:lpstr>9.5 磁盘文件的输入输出</vt:lpstr>
      <vt:lpstr>PowerPoint 演示文稿</vt:lpstr>
      <vt:lpstr>PowerPoint 演示文稿</vt:lpstr>
      <vt:lpstr>文件的打开与关闭</vt:lpstr>
      <vt:lpstr>相关参数说明　</vt:lpstr>
      <vt:lpstr>相关参数说明　</vt:lpstr>
      <vt:lpstr>文件的读写方法</vt:lpstr>
      <vt:lpstr>文本文件的读写操作</vt:lpstr>
      <vt:lpstr>文本文件的读写操作</vt:lpstr>
      <vt:lpstr>文本文件的读写操作</vt:lpstr>
      <vt:lpstr>二进制文件的读写操作</vt:lpstr>
      <vt:lpstr>二进制文件的读写操作</vt:lpstr>
      <vt:lpstr>随机访问数据文件</vt:lpstr>
      <vt:lpstr>随机访问数据文件</vt:lpstr>
      <vt:lpstr>PowerPoint 演示文稿</vt:lpstr>
      <vt:lpstr>PowerPoint 演示文稿</vt:lpstr>
      <vt:lpstr>PowerPoint 演示文稿</vt:lpstr>
    </vt:vector>
  </TitlesOfParts>
  <Company>tju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类和对象（一） </dc:title>
  <dc:creator>zhao</dc:creator>
  <cp:lastModifiedBy>延安 田</cp:lastModifiedBy>
  <cp:revision>582</cp:revision>
  <dcterms:created xsi:type="dcterms:W3CDTF">2003-06-05T01:58:49Z</dcterms:created>
  <dcterms:modified xsi:type="dcterms:W3CDTF">2021-06-09T14:48:21Z</dcterms:modified>
</cp:coreProperties>
</file>