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1"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32024E-C0C4-4312-9127-3D6D1BC033A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2024E-C0C4-4312-9127-3D6D1BC033A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2024E-C0C4-4312-9127-3D6D1BC033A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2024E-C0C4-4312-9127-3D6D1BC033A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2024E-C0C4-4312-9127-3D6D1BC033A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32024E-C0C4-4312-9127-3D6D1BC033A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32024E-C0C4-4312-9127-3D6D1BC033AA}"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32024E-C0C4-4312-9127-3D6D1BC033AA}"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2024E-C0C4-4312-9127-3D6D1BC033AA}"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2024E-C0C4-4312-9127-3D6D1BC033A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2024E-C0C4-4312-9127-3D6D1BC033A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1DB16-92C4-4C7B-AC43-E9888091E9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2024E-C0C4-4312-9127-3D6D1BC033AA}"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1DB16-92C4-4C7B-AC43-E9888091E9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9144000" cy="664371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3046988"/>
          </a:xfrm>
          <a:prstGeom prst="rect">
            <a:avLst/>
          </a:prstGeom>
        </p:spPr>
        <p:txBody>
          <a:bodyPr wrap="square">
            <a:spAutoFit/>
          </a:bodyPr>
          <a:lstStyle/>
          <a:p>
            <a:r>
              <a:rPr lang="en-US" sz="3200" b="1" dirty="0"/>
              <a:t>Medical identity theft: </a:t>
            </a:r>
            <a:endParaRPr lang="en-US" sz="3200" b="1" dirty="0" smtClean="0"/>
          </a:p>
          <a:p>
            <a:endParaRPr lang="en-US" sz="3200" b="1" dirty="0" smtClean="0"/>
          </a:p>
          <a:p>
            <a:pPr algn="just"/>
            <a:r>
              <a:rPr lang="en-US" sz="3200" dirty="0" smtClean="0"/>
              <a:t>	Happens </a:t>
            </a:r>
            <a:r>
              <a:rPr lang="en-US" sz="3200" dirty="0"/>
              <a:t>when the pretender uses another individual's personal </a:t>
            </a:r>
            <a:r>
              <a:rPr lang="en-US" sz="3200" dirty="0" smtClean="0"/>
              <a:t>information </a:t>
            </a:r>
            <a:r>
              <a:rPr lang="en-US" sz="3200" dirty="0"/>
              <a:t>for connecting to medical service. By this way abusing from insurance could be done </a:t>
            </a:r>
            <a:r>
              <a:rPr lang="en-US" sz="3200" dirty="0" smtClean="0"/>
              <a:t>easily</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3046988"/>
          </a:xfrm>
          <a:prstGeom prst="rect">
            <a:avLst/>
          </a:prstGeom>
        </p:spPr>
        <p:txBody>
          <a:bodyPr wrap="square">
            <a:spAutoFit/>
          </a:bodyPr>
          <a:lstStyle/>
          <a:p>
            <a:r>
              <a:rPr lang="en-US" sz="3200" b="1" dirty="0"/>
              <a:t>Synthetic identity theft</a:t>
            </a:r>
            <a:r>
              <a:rPr lang="en-US" sz="3200" b="1" dirty="0" smtClean="0"/>
              <a:t>:</a:t>
            </a:r>
          </a:p>
          <a:p>
            <a:endParaRPr lang="en-US" sz="3200" b="1" dirty="0" smtClean="0"/>
          </a:p>
          <a:p>
            <a:pPr algn="just"/>
            <a:r>
              <a:rPr lang="en-US" sz="3200" dirty="0" smtClean="0"/>
              <a:t> 	Which </a:t>
            </a:r>
            <a:r>
              <a:rPr lang="en-US" sz="3200" dirty="0"/>
              <a:t>a theft by steeling personal identifying information from different </a:t>
            </a:r>
            <a:r>
              <a:rPr lang="en-US" sz="3200" dirty="0" smtClean="0"/>
              <a:t>sources </a:t>
            </a:r>
            <a:r>
              <a:rPr lang="en-US" sz="3200" dirty="0"/>
              <a:t>and by inventing with fictitious information, create a new and false identity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4031873"/>
          </a:xfrm>
          <a:prstGeom prst="rect">
            <a:avLst/>
          </a:prstGeom>
        </p:spPr>
        <p:txBody>
          <a:bodyPr wrap="square">
            <a:spAutoFit/>
          </a:bodyPr>
          <a:lstStyle/>
          <a:p>
            <a:r>
              <a:rPr lang="en-US" sz="3200" b="1" dirty="0" smtClean="0"/>
              <a:t>Child </a:t>
            </a:r>
            <a:r>
              <a:rPr lang="en-US" sz="3200" b="1" dirty="0"/>
              <a:t>identity theft</a:t>
            </a:r>
            <a:r>
              <a:rPr lang="en-US" sz="3200" b="1" dirty="0" smtClean="0"/>
              <a:t>:</a:t>
            </a:r>
          </a:p>
          <a:p>
            <a:endParaRPr lang="en-US" sz="3200" b="1" dirty="0" smtClean="0"/>
          </a:p>
          <a:p>
            <a:pPr algn="just"/>
            <a:r>
              <a:rPr lang="en-US" sz="3200" dirty="0" smtClean="0"/>
              <a:t> 	Parents might some times steal their children’s identity to open credit card accounts. Utility accounts, bank accounts and even to take out loans or secure leases because their own credit history is insufficient or too damaged to open such accounts.</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1000108"/>
            <a:ext cx="7715303"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6001643"/>
          </a:xfrm>
          <a:prstGeom prst="rect">
            <a:avLst/>
          </a:prstGeom>
        </p:spPr>
        <p:txBody>
          <a:bodyPr wrap="square">
            <a:spAutoFit/>
          </a:bodyPr>
          <a:lstStyle/>
          <a:p>
            <a:r>
              <a:rPr lang="en-US" sz="3200" b="1" dirty="0"/>
              <a:t>1. Human-based methods:</a:t>
            </a:r>
            <a:r>
              <a:rPr lang="en-US" sz="3200" dirty="0"/>
              <a:t> These methods are techniques used by an attacker without and/or minimal use of technology</a:t>
            </a:r>
          </a:p>
          <a:p>
            <a:pPr algn="just"/>
            <a:r>
              <a:rPr lang="en-US" sz="3200" b="1" i="1" dirty="0" smtClean="0"/>
              <a:t>	Direct </a:t>
            </a:r>
            <a:r>
              <a:rPr lang="en-US" sz="3200" b="1" i="1" dirty="0"/>
              <a:t>access to information:</a:t>
            </a:r>
            <a:r>
              <a:rPr lang="en-US" sz="3200" dirty="0"/>
              <a:t> People who have earned a certain degree of trust (house cleaners, babysitters, nurses, friends or roommates) can obtain legitimate access to a business or to a residence to steal the required personal information</a:t>
            </a:r>
            <a:r>
              <a:rPr lang="en-US" sz="3200" dirty="0" smtClean="0"/>
              <a:t>.</a:t>
            </a:r>
          </a:p>
          <a:p>
            <a:pPr algn="just"/>
            <a:endParaRPr lang="en-US" sz="3200" dirty="0"/>
          </a:p>
          <a:p>
            <a:pPr algn="just"/>
            <a:r>
              <a:rPr lang="en-US" sz="3200" dirty="0"/>
              <a:t>Dumpster </a:t>
            </a:r>
            <a:r>
              <a:rPr lang="en-US" sz="3200" dirty="0" smtClean="0"/>
              <a:t>diving: Retrieving documents from trash.</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6001643"/>
          </a:xfrm>
          <a:prstGeom prst="rect">
            <a:avLst/>
          </a:prstGeom>
        </p:spPr>
        <p:txBody>
          <a:bodyPr wrap="square">
            <a:spAutoFit/>
          </a:bodyPr>
          <a:lstStyle/>
          <a:p>
            <a:pPr algn="just"/>
            <a:r>
              <a:rPr lang="en-US" sz="3200" b="1" i="1" dirty="0"/>
              <a:t>Theft of a purse or wallet:</a:t>
            </a:r>
            <a:r>
              <a:rPr lang="en-US" sz="3200" dirty="0"/>
              <a:t> Wallet often contains bank credit cards, debit cards, driving license, medical insurance identity card and what not. Pickpockets work on the street as well as in public, transport and exercise rooms to steal the wallets and in turn sell the personal information.</a:t>
            </a:r>
          </a:p>
          <a:p>
            <a:pPr algn="just"/>
            <a:r>
              <a:rPr lang="en-US" sz="3200" b="1" i="1" dirty="0"/>
              <a:t>Mail theft and rerouting:</a:t>
            </a:r>
            <a:r>
              <a:rPr lang="en-US" sz="3200" dirty="0"/>
              <a:t> It is easy to steal the postal mails from mailboxes, which has poor security mechanism and all the documents available to the fraudster are free of charge.</a:t>
            </a:r>
          </a:p>
          <a:p>
            <a:pPr algn="just"/>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500043"/>
            <a:ext cx="8072494" cy="6494085"/>
          </a:xfrm>
          <a:prstGeom prst="rect">
            <a:avLst/>
          </a:prstGeom>
        </p:spPr>
        <p:txBody>
          <a:bodyPr wrap="square">
            <a:spAutoFit/>
          </a:bodyPr>
          <a:lstStyle/>
          <a:p>
            <a:pPr algn="just"/>
            <a:r>
              <a:rPr lang="en-US" sz="3200" b="1" i="1" dirty="0"/>
              <a:t>Shoulder surfing:</a:t>
            </a:r>
            <a:r>
              <a:rPr lang="en-US" sz="3200" dirty="0"/>
              <a:t> People who loiter around in the public facilities such as in the </a:t>
            </a:r>
            <a:r>
              <a:rPr lang="en-US" sz="3200" dirty="0" err="1"/>
              <a:t>cybercafes</a:t>
            </a:r>
            <a:r>
              <a:rPr lang="en-US" sz="3200" dirty="0"/>
              <a:t>, near ATMs and telephone booths can keep an eye to grab the personal details.</a:t>
            </a:r>
          </a:p>
          <a:p>
            <a:pPr algn="just"/>
            <a:r>
              <a:rPr lang="en-US" sz="3200" b="1" i="1" dirty="0"/>
              <a:t>False or disguised ATMs ("skimming"):</a:t>
            </a:r>
            <a:r>
              <a:rPr lang="en-US" sz="3200" dirty="0"/>
              <a:t> Just as it is possible to imitate a bank ATM, it is also possible to install miniaturized equipment on a valid ATM. This equipment (a copier) captures the card information, using which, duplicate card can be made and personal identification number (PIN) can be obtained by stealing the camera films.</a:t>
            </a:r>
          </a:p>
          <a:p>
            <a:pPr algn="just"/>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500043"/>
            <a:ext cx="8072494" cy="4524315"/>
          </a:xfrm>
          <a:prstGeom prst="rect">
            <a:avLst/>
          </a:prstGeom>
        </p:spPr>
        <p:txBody>
          <a:bodyPr wrap="square">
            <a:spAutoFit/>
          </a:bodyPr>
          <a:lstStyle/>
          <a:p>
            <a:pPr algn="just"/>
            <a:r>
              <a:rPr lang="en-US" sz="3200" b="1" i="1" dirty="0"/>
              <a:t>Dishonest or mistreated employees:</a:t>
            </a:r>
            <a:r>
              <a:rPr lang="en-US" sz="3200" dirty="0"/>
              <a:t> An employee or partner with access to the personal files, salary information, insurance files or bank information can gather all sorts of confidential information and can use it to provide sufficient damage</a:t>
            </a:r>
            <a:r>
              <a:rPr lang="en-US" sz="3200" dirty="0" smtClean="0"/>
              <a:t>.</a:t>
            </a:r>
          </a:p>
          <a:p>
            <a:pPr algn="just"/>
            <a:endParaRPr lang="en-US" sz="3200" dirty="0"/>
          </a:p>
          <a:p>
            <a:pPr algn="just"/>
            <a:r>
              <a:rPr lang="en-US" sz="3200" dirty="0" smtClean="0"/>
              <a:t>Telemarketing and fake phone calls.</a:t>
            </a:r>
            <a:endParaRPr lang="en-US" sz="3200" dirty="0"/>
          </a:p>
          <a:p>
            <a:pPr algn="just"/>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500043"/>
            <a:ext cx="8072494" cy="6001643"/>
          </a:xfrm>
          <a:prstGeom prst="rect">
            <a:avLst/>
          </a:prstGeom>
        </p:spPr>
        <p:txBody>
          <a:bodyPr wrap="square">
            <a:spAutoFit/>
          </a:bodyPr>
          <a:lstStyle/>
          <a:p>
            <a:pPr algn="just"/>
            <a:r>
              <a:rPr lang="en-US" sz="3200" b="1" dirty="0"/>
              <a:t>2. Computer-based technique:</a:t>
            </a:r>
            <a:r>
              <a:rPr lang="en-US" sz="3200" dirty="0"/>
              <a:t> These techniques are attempts made by the attacker to exploit the vulnerabilities within existing processes and/or systems.</a:t>
            </a:r>
          </a:p>
          <a:p>
            <a:pPr algn="just"/>
            <a:r>
              <a:rPr lang="en-US" sz="3200" b="1" i="1" dirty="0"/>
              <a:t>Backup theft:</a:t>
            </a:r>
            <a:r>
              <a:rPr lang="en-US" sz="3200" dirty="0"/>
              <a:t> This is the most common method. In addition to stealing equipment from private buildings, attackers also strike public facilities such as transport areas, hotels and recreation centers. They carefully analyze stolen equipment or backups to recover the data.</a:t>
            </a:r>
          </a:p>
          <a:p>
            <a:pPr algn="just"/>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500043"/>
            <a:ext cx="8072494" cy="6001643"/>
          </a:xfrm>
          <a:prstGeom prst="rect">
            <a:avLst/>
          </a:prstGeom>
        </p:spPr>
        <p:txBody>
          <a:bodyPr wrap="square">
            <a:spAutoFit/>
          </a:bodyPr>
          <a:lstStyle/>
          <a:p>
            <a:pPr algn="just"/>
            <a:r>
              <a:rPr lang="en-US" sz="3200" b="1" i="1" dirty="0"/>
              <a:t>Hacking, unauthorized access to systems and database theft:</a:t>
            </a:r>
            <a:r>
              <a:rPr lang="en-US" sz="3200" dirty="0"/>
              <a:t> Besides stealing the equipment and/or hardware, criminals attempt to compromise information systems with various tools, techniques and methods, to gain unauthorized access, to download the required </a:t>
            </a:r>
            <a:r>
              <a:rPr lang="en-US" sz="3200" dirty="0" smtClean="0"/>
              <a:t>information. </a:t>
            </a:r>
          </a:p>
          <a:p>
            <a:pPr algn="just"/>
            <a:r>
              <a:rPr lang="en-US" sz="3200" dirty="0" smtClean="0"/>
              <a:t>Phishing </a:t>
            </a:r>
          </a:p>
          <a:p>
            <a:pPr algn="just"/>
            <a:r>
              <a:rPr lang="en-US" sz="3200" dirty="0" err="1" smtClean="0"/>
              <a:t>Pharming</a:t>
            </a:r>
            <a:endParaRPr lang="en-US" sz="3200" dirty="0"/>
          </a:p>
          <a:p>
            <a:pPr algn="just"/>
            <a:r>
              <a:rPr lang="en-US" sz="3200" b="1" i="1" dirty="0"/>
              <a:t>Redirectors:</a:t>
            </a:r>
            <a:r>
              <a:rPr lang="en-US" sz="3200" dirty="0"/>
              <a:t> These are malicious programs that redirect users' network traffic to locations they did not intend to visit.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664745"/>
            <a:ext cx="8215370" cy="5193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285728"/>
            <a:ext cx="8643998" cy="64413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571480"/>
            <a:ext cx="8358214"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331481"/>
            <a:ext cx="8501122" cy="6255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a:bodyPr>
          <a:lstStyle/>
          <a:p>
            <a:pPr algn="just"/>
            <a:r>
              <a:rPr lang="en-US" b="1" dirty="0"/>
              <a:t>Financial identity theft</a:t>
            </a:r>
            <a:r>
              <a:rPr lang="en-US" dirty="0"/>
              <a:t>: </a:t>
            </a:r>
            <a:endParaRPr lang="en-US" dirty="0" smtClean="0"/>
          </a:p>
          <a:p>
            <a:pPr algn="just"/>
            <a:r>
              <a:rPr lang="en-US" dirty="0" smtClean="0"/>
              <a:t>The </a:t>
            </a:r>
            <a:r>
              <a:rPr lang="en-US" dirty="0"/>
              <a:t>victim's name and Social security number (SSN) are used to apply </a:t>
            </a:r>
            <a:r>
              <a:rPr lang="en-US" dirty="0" smtClean="0"/>
              <a:t>for </a:t>
            </a:r>
            <a:r>
              <a:rPr lang="en-US" dirty="0"/>
              <a:t>telephone service, credit cards, or loans, and to buy merchandise or lease cars or apartments </a:t>
            </a:r>
            <a:r>
              <a:rPr lang="en-US" dirty="0" smtClean="0"/>
              <a:t>(</a:t>
            </a:r>
            <a:r>
              <a:rPr lang="en-US" dirty="0"/>
              <a:t>Using another's identity to obtain goods and services). </a:t>
            </a:r>
            <a:r>
              <a:rPr lang="en-US" dirty="0" smtClean="0"/>
              <a:t>It </a:t>
            </a:r>
            <a:r>
              <a:rPr lang="en-US" dirty="0"/>
              <a:t>is consist of: </a:t>
            </a:r>
          </a:p>
          <a:p>
            <a:pPr algn="just"/>
            <a:r>
              <a:rPr lang="en-US" dirty="0" smtClean="0"/>
              <a:t>New </a:t>
            </a:r>
            <a:r>
              <a:rPr lang="en-US" dirty="0"/>
              <a:t>account fraud: The perpetrator uses the victim's information to open new credit </a:t>
            </a:r>
            <a:r>
              <a:rPr lang="en-US" dirty="0" smtClean="0"/>
              <a:t>accounts</a:t>
            </a:r>
            <a:r>
              <a:rPr lang="en-US" dirty="0"/>
              <a:t>. </a:t>
            </a:r>
          </a:p>
          <a:p>
            <a:pPr algn="just"/>
            <a:r>
              <a:rPr lang="en-US" dirty="0" smtClean="0"/>
              <a:t>Existing </a:t>
            </a:r>
            <a:r>
              <a:rPr lang="en-US" dirty="0"/>
              <a:t>account fraud: This type of identity theft involves using stolen information to </a:t>
            </a:r>
            <a:r>
              <a:rPr lang="en-US" dirty="0" smtClean="0"/>
              <a:t>access </a:t>
            </a:r>
            <a:r>
              <a:rPr lang="en-US" dirty="0"/>
              <a:t>one or more of the victim's existing accounts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4031873"/>
          </a:xfrm>
          <a:prstGeom prst="rect">
            <a:avLst/>
          </a:prstGeom>
        </p:spPr>
        <p:txBody>
          <a:bodyPr wrap="square">
            <a:spAutoFit/>
          </a:bodyPr>
          <a:lstStyle/>
          <a:p>
            <a:r>
              <a:rPr lang="en-US" sz="3200" b="1" dirty="0"/>
              <a:t>Criminal identity theft or Falsely Misrepresent</a:t>
            </a:r>
            <a:r>
              <a:rPr lang="en-US" sz="3200" b="1" dirty="0" smtClean="0"/>
              <a:t>:</a:t>
            </a:r>
          </a:p>
          <a:p>
            <a:endParaRPr lang="en-US" sz="3200" dirty="0"/>
          </a:p>
          <a:p>
            <a:pPr algn="just"/>
            <a:r>
              <a:rPr lang="en-US" sz="3200" dirty="0" smtClean="0"/>
              <a:t> 	The </a:t>
            </a:r>
            <a:r>
              <a:rPr lang="en-US" sz="3200" dirty="0"/>
              <a:t>victim's name, address, and other personal </a:t>
            </a:r>
            <a:r>
              <a:rPr lang="en-US" sz="3200" dirty="0" smtClean="0"/>
              <a:t>details </a:t>
            </a:r>
            <a:r>
              <a:rPr lang="en-US" sz="3200" dirty="0"/>
              <a:t>are given to law-enforcement officials during the commission of a crime. The victim is </a:t>
            </a:r>
            <a:r>
              <a:rPr lang="en-US" sz="3200" dirty="0" smtClean="0"/>
              <a:t>then </a:t>
            </a:r>
            <a:r>
              <a:rPr lang="en-US" sz="3200" dirty="0"/>
              <a:t>mistakenly arrested. In the other word it is posing as another when arrested for a crime.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3046988"/>
          </a:xfrm>
          <a:prstGeom prst="rect">
            <a:avLst/>
          </a:prstGeom>
        </p:spPr>
        <p:txBody>
          <a:bodyPr wrap="square">
            <a:spAutoFit/>
          </a:bodyPr>
          <a:lstStyle/>
          <a:p>
            <a:r>
              <a:rPr lang="en-US" sz="3200" b="1" dirty="0"/>
              <a:t>Identity cloning: </a:t>
            </a:r>
            <a:endParaRPr lang="en-US" sz="3200" b="1" dirty="0" smtClean="0"/>
          </a:p>
          <a:p>
            <a:endParaRPr lang="en-US" sz="3200" b="1" dirty="0"/>
          </a:p>
          <a:p>
            <a:endParaRPr lang="en-US" sz="3200" b="1" dirty="0" smtClean="0"/>
          </a:p>
          <a:p>
            <a:pPr algn="just"/>
            <a:r>
              <a:rPr lang="en-US" sz="3200" dirty="0" smtClean="0"/>
              <a:t>	The </a:t>
            </a:r>
            <a:r>
              <a:rPr lang="en-US" sz="3200" dirty="0"/>
              <a:t>victim’s private information is used by an imposter to establish a new life, </a:t>
            </a:r>
            <a:r>
              <a:rPr lang="en-US" sz="3200" dirty="0" smtClean="0"/>
              <a:t>complete </a:t>
            </a:r>
            <a:r>
              <a:rPr lang="en-US" sz="3200" dirty="0"/>
              <a:t>with necessary cards, permits and papers.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072494" cy="3539430"/>
          </a:xfrm>
          <a:prstGeom prst="rect">
            <a:avLst/>
          </a:prstGeom>
        </p:spPr>
        <p:txBody>
          <a:bodyPr wrap="square">
            <a:spAutoFit/>
          </a:bodyPr>
          <a:lstStyle/>
          <a:p>
            <a:r>
              <a:rPr lang="en-US" sz="3200" b="1" dirty="0"/>
              <a:t>Business identity theft</a:t>
            </a:r>
            <a:r>
              <a:rPr lang="en-US" sz="3200" dirty="0" smtClean="0"/>
              <a:t>:</a:t>
            </a:r>
          </a:p>
          <a:p>
            <a:endParaRPr lang="en-US" sz="3200" dirty="0" smtClean="0"/>
          </a:p>
          <a:p>
            <a:pPr algn="just"/>
            <a:r>
              <a:rPr lang="en-US" sz="3200" dirty="0" smtClean="0"/>
              <a:t> </a:t>
            </a:r>
            <a:r>
              <a:rPr lang="en-US" sz="3200" dirty="0"/>
              <a:t>Credit cards and bank accounts are opened in the name of a business and </a:t>
            </a:r>
            <a:r>
              <a:rPr lang="en-US" sz="3200" dirty="0" smtClean="0"/>
              <a:t>are </a:t>
            </a:r>
            <a:r>
              <a:rPr lang="en-US" sz="3200" dirty="0"/>
              <a:t>then used to order merchandise or acquire loans. In the other word it is using another's </a:t>
            </a:r>
            <a:r>
              <a:rPr lang="en-US" sz="3200" dirty="0" smtClean="0"/>
              <a:t>business </a:t>
            </a:r>
            <a:r>
              <a:rPr lang="en-US" sz="3200" dirty="0"/>
              <a:t>name to obtain credit.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194</Words>
  <Application>Microsoft Office PowerPoint</Application>
  <PresentationFormat>On-screen Show (4:3)</PresentationFormat>
  <Paragraphs>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MADAMANCHI</dc:creator>
  <cp:lastModifiedBy>MADAMANCHI</cp:lastModifiedBy>
  <cp:revision>8</cp:revision>
  <dcterms:created xsi:type="dcterms:W3CDTF">2023-11-24T05:21:12Z</dcterms:created>
  <dcterms:modified xsi:type="dcterms:W3CDTF">2023-11-24T06:48:15Z</dcterms:modified>
</cp:coreProperties>
</file>