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91" r:id="rId3"/>
    <p:sldId id="284" r:id="rId4"/>
    <p:sldId id="285" r:id="rId5"/>
    <p:sldId id="290" r:id="rId6"/>
    <p:sldId id="286" r:id="rId7"/>
    <p:sldId id="287" r:id="rId8"/>
    <p:sldId id="288" r:id="rId9"/>
    <p:sldId id="289" r:id="rId10"/>
  </p:sldIdLst>
  <p:sldSz cx="9144000" cy="5143500" type="screen16x9"/>
  <p:notesSz cx="6858000" cy="9144000"/>
  <p:embeddedFontLst>
    <p:embeddedFont>
      <p:font typeface="Karla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9D"/>
    <a:srgbClr val="004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F625004-DD15-4EC6-8CA7-F0F2AB4909C5}">
  <a:tblStyle styleId="{2F625004-DD15-4EC6-8CA7-F0F2AB4909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563" autoAdjust="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CH" dirty="0"/>
              <a:t>Présentation de mon </a:t>
            </a:r>
            <a:r>
              <a:rPr lang="fr-CH" smtClean="0"/>
              <a:t>analyse descriptive </a:t>
            </a:r>
            <a:r>
              <a:rPr lang="fr-CH" dirty="0"/>
              <a:t>qui porte sur le thème de : La production et la consommation électrique dans les régions de France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CH" dirty="0"/>
              <a:t>En partant de ce thème je vais pouvoir répondre à plusieurs questions qui m’ont été posées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CH" dirty="0"/>
          </a:p>
          <a:p>
            <a:r>
              <a:rPr lang="fr-CH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région peut-elle être autonome au niveau de l'électricité ?</a:t>
            </a:r>
          </a:p>
          <a:p>
            <a:r>
              <a:rPr lang="fr-CH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régions qui produisent le plus sont-elles également celles qui consomment le plus ?</a:t>
            </a:r>
          </a:p>
          <a:p>
            <a:r>
              <a:rPr lang="fr-CH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production d'électricité vient-elle en majorité d'une même source d'énergie 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CH" dirty="0"/>
              <a:t>Présentation de mon </a:t>
            </a:r>
            <a:r>
              <a:rPr lang="fr-CH" smtClean="0"/>
              <a:t>analyse descriptive </a:t>
            </a:r>
            <a:r>
              <a:rPr lang="fr-CH" dirty="0"/>
              <a:t>qui porte sur le thème de : La production et la consommation électrique dans les régions de France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CH" dirty="0"/>
              <a:t>En partant de ce thème je vais pouvoir répondre à plusieurs questions qui m’ont été posées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CH" dirty="0"/>
          </a:p>
          <a:p>
            <a:r>
              <a:rPr lang="fr-CH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région peut-elle être autonome au niveau de l'électricité ?</a:t>
            </a:r>
          </a:p>
          <a:p>
            <a:r>
              <a:rPr lang="fr-CH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régions qui produisent le plus sont-elles également celles qui consomment le plus ?</a:t>
            </a:r>
          </a:p>
          <a:p>
            <a:r>
              <a:rPr lang="fr-CH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production d'électricité vient-elle en majorité d'une même source d'énergie 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59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Mes jeux de données ont pu être récupérer via des sources open data, donc entièrement libre.</a:t>
            </a:r>
          </a:p>
          <a:p>
            <a:r>
              <a:rPr lang="fr-CH" dirty="0"/>
              <a:t>Plus précisément des sources provenant de l’opérateur RTE (réseau de transport de l’électricité) en France</a:t>
            </a:r>
          </a:p>
          <a:p>
            <a:endParaRPr lang="fr-CH" dirty="0"/>
          </a:p>
          <a:p>
            <a:r>
              <a:rPr lang="fr-CH" dirty="0"/>
              <a:t>C’est une entreprise de service qui gère le réseau public de transport d’électricité haute tension en France</a:t>
            </a:r>
          </a:p>
          <a:p>
            <a:r>
              <a:rPr lang="fr-CH" dirty="0"/>
              <a:t>Et cette société est activement présente dans le monde de l’open data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68014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Je vais vous présenter le premier graphique qui représente la consommation et la production totale d’électricité en GWh par régions de France.</a:t>
            </a:r>
          </a:p>
          <a:p>
            <a:r>
              <a:rPr lang="fr-CH" dirty="0"/>
              <a:t>Trie par consommation</a:t>
            </a:r>
          </a:p>
          <a:p>
            <a:endParaRPr lang="fr-CH" dirty="0"/>
          </a:p>
          <a:p>
            <a:r>
              <a:rPr lang="fr-CH" dirty="0"/>
              <a:t>On peut rapidement voir que toutes les régions ne pourraient pas subvenir à leur consommation.</a:t>
            </a:r>
          </a:p>
          <a:p>
            <a:r>
              <a:rPr lang="fr-CH" dirty="0"/>
              <a:t>Il y a seulement 6 régions / 13 produisent plus que ce qu’elle consomme. (production </a:t>
            </a:r>
            <a:r>
              <a:rPr lang="fr-CH" dirty="0" err="1"/>
              <a:t>envert</a:t>
            </a:r>
            <a:r>
              <a:rPr lang="fr-CH" dirty="0"/>
              <a:t> plus grand que consommation en rouge</a:t>
            </a:r>
          </a:p>
        </p:txBody>
      </p:sp>
    </p:spTree>
    <p:extLst>
      <p:ext uri="{BB962C8B-B14F-4D97-AF65-F5344CB8AC3E}">
        <p14:creationId xmlns:p14="http://schemas.microsoft.com/office/powerpoint/2010/main" val="3473142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Je vais garder le même graphique pour pouvoir répondre à la deuxième question </a:t>
            </a:r>
          </a:p>
          <a:p>
            <a:pPr marL="139700" indent="0">
              <a:buNone/>
            </a:pPr>
            <a:r>
              <a:rPr lang="fr-CH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Les régions qui produisent le plus sont-elles également celles qui consomment le plus ?</a:t>
            </a:r>
          </a:p>
          <a:p>
            <a:endParaRPr lang="fr-CH" dirty="0"/>
          </a:p>
          <a:p>
            <a:r>
              <a:rPr lang="fr-CH" dirty="0"/>
              <a:t>On peut voir que la réponse est non.</a:t>
            </a:r>
          </a:p>
          <a:p>
            <a:endParaRPr lang="fr-CH" dirty="0"/>
          </a:p>
          <a:p>
            <a:r>
              <a:rPr lang="fr-CH" dirty="0"/>
              <a:t>Prenons en comparaison l’île de France et le centre val de Loire.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09119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Vous pouvez voir une colonne de plus au graphique, qui est la production provenant du nucléaire</a:t>
            </a:r>
          </a:p>
          <a:p>
            <a:endParaRPr lang="fr-CH" dirty="0"/>
          </a:p>
          <a:p>
            <a:r>
              <a:rPr lang="fr-CH" dirty="0"/>
              <a:t>Ce graphique est très intéressant car on peut voir que toutes les régions qui produisent beaucoup d’électricité, utilise l’énergie nucléaire</a:t>
            </a:r>
          </a:p>
          <a:p>
            <a:endParaRPr lang="fr-CH" dirty="0"/>
          </a:p>
          <a:p>
            <a:r>
              <a:rPr lang="fr-CH" dirty="0"/>
              <a:t>Si l’on reprend notre dernière question, on peut en déduire que la production d’électricité en France </a:t>
            </a:r>
            <a:r>
              <a:rPr lang="fr-CH" dirty="0" err="1"/>
              <a:t>dépent</a:t>
            </a:r>
            <a:r>
              <a:rPr lang="fr-CH" dirty="0"/>
              <a:t> énormément de l’énergie nucléaire.</a:t>
            </a:r>
          </a:p>
        </p:txBody>
      </p:sp>
    </p:spTree>
    <p:extLst>
      <p:ext uri="{BB962C8B-B14F-4D97-AF65-F5344CB8AC3E}">
        <p14:creationId xmlns:p14="http://schemas.microsoft.com/office/powerpoint/2010/main" val="614968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Voici cette-fois un graphique en aire, qui représente exactement les même données de production et de consommation, mais qui est moins intuitif.</a:t>
            </a:r>
          </a:p>
          <a:p>
            <a:r>
              <a:rPr lang="fr-CH" dirty="0"/>
              <a:t>Prenons par exemple la région auvergne </a:t>
            </a:r>
            <a:r>
              <a:rPr lang="fr-CH" dirty="0" err="1"/>
              <a:t>rhone</a:t>
            </a:r>
            <a:r>
              <a:rPr lang="fr-CH" dirty="0"/>
              <a:t> alpes.</a:t>
            </a:r>
          </a:p>
          <a:p>
            <a:endParaRPr lang="fr-CH" dirty="0"/>
          </a:p>
          <a:p>
            <a:r>
              <a:rPr lang="fr-CH" dirty="0"/>
              <a:t>Au premier coup d’œil je me dis qu’elle produit environ 170 000 GWh et qu’elle en consomme environ 60 000.</a:t>
            </a:r>
          </a:p>
          <a:p>
            <a:r>
              <a:rPr lang="fr-CH" dirty="0"/>
              <a:t>C’est un résonnement faux, car les aires sont «empilé» pour atteindre un total de 170 000.</a:t>
            </a:r>
          </a:p>
          <a:p>
            <a:r>
              <a:rPr lang="fr-CH" dirty="0"/>
              <a:t>Il faut donc prendre pour la consommation de la à la et la production de la a la</a:t>
            </a:r>
          </a:p>
        </p:txBody>
      </p:sp>
    </p:spTree>
    <p:extLst>
      <p:ext uri="{BB962C8B-B14F-4D97-AF65-F5344CB8AC3E}">
        <p14:creationId xmlns:p14="http://schemas.microsoft.com/office/powerpoint/2010/main" val="3172090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En conclusion, grâce à cette analyse, nous avons pu répondre à toutes les questions posées</a:t>
            </a:r>
          </a:p>
          <a:p>
            <a:r>
              <a:rPr lang="fr-CH" dirty="0"/>
              <a:t>Si je récapitule : </a:t>
            </a:r>
          </a:p>
          <a:p>
            <a:pPr marL="457200" indent="-317500">
              <a:buFontTx/>
              <a:buChar char="-"/>
            </a:pPr>
            <a:r>
              <a:rPr lang="fr-CH" dirty="0"/>
              <a:t>Toutes les régions de France ne pourrait pas subvenir à leur propre consommation électrique.</a:t>
            </a:r>
          </a:p>
          <a:p>
            <a:pPr marL="457200" indent="-317500">
              <a:buFontTx/>
              <a:buChar char="-"/>
            </a:pPr>
            <a:r>
              <a:rPr lang="fr-CH" dirty="0"/>
              <a:t>Ce ne sont pas les régions qui consomme le plus qui vont également produire le plus</a:t>
            </a:r>
          </a:p>
          <a:p>
            <a:pPr marL="457200" indent="-317500">
              <a:buFontTx/>
              <a:buChar char="-"/>
            </a:pPr>
            <a:r>
              <a:rPr lang="fr-CH" dirty="0"/>
              <a:t>On a pu voir que l’énergie nucléaire est énormément lié à la production électrique en France</a:t>
            </a:r>
          </a:p>
        </p:txBody>
      </p:sp>
    </p:spTree>
    <p:extLst>
      <p:ext uri="{BB962C8B-B14F-4D97-AF65-F5344CB8AC3E}">
        <p14:creationId xmlns:p14="http://schemas.microsoft.com/office/powerpoint/2010/main" val="181273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Merci à tous pour votre attention, j’espère que ca a été compréhensible et clair.</a:t>
            </a:r>
          </a:p>
          <a:p>
            <a:r>
              <a:rPr lang="fr-CH" dirty="0"/>
              <a:t>Avez-vous des questions ?  </a:t>
            </a:r>
          </a:p>
        </p:txBody>
      </p:sp>
    </p:spTree>
    <p:extLst>
      <p:ext uri="{BB962C8B-B14F-4D97-AF65-F5344CB8AC3E}">
        <p14:creationId xmlns:p14="http://schemas.microsoft.com/office/powerpoint/2010/main" val="274879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228601" y="1339643"/>
            <a:ext cx="870024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9144001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8821270" y="4853354"/>
            <a:ext cx="215153" cy="2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228601" y="1339643"/>
            <a:ext cx="870024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Analyse </a:t>
            </a:r>
            <a:r>
              <a:rPr lang="fr-CH" dirty="0" smtClean="0"/>
              <a:t>descriptive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8FC4D2-860A-42EC-A8E0-AB01F64F4586}"/>
              </a:ext>
            </a:extLst>
          </p:cNvPr>
          <p:cNvSpPr txBox="1"/>
          <p:nvPr/>
        </p:nvSpPr>
        <p:spPr>
          <a:xfrm>
            <a:off x="316006" y="2499443"/>
            <a:ext cx="8612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dirty="0">
                <a:solidFill>
                  <a:schemeClr val="bg1"/>
                </a:solidFill>
                <a:latin typeface="Raleway" panose="020B0503030101060003" pitchFamily="34" charset="0"/>
              </a:rPr>
              <a:t>Production et consommation électrique</a:t>
            </a:r>
          </a:p>
          <a:p>
            <a:pPr algn="ctr"/>
            <a:r>
              <a:rPr lang="fr-CH" sz="2000" dirty="0">
                <a:solidFill>
                  <a:schemeClr val="bg1"/>
                </a:solidFill>
                <a:latin typeface="Raleway" panose="020B0503030101060003" pitchFamily="34" charset="0"/>
              </a:rPr>
              <a:t>dans les régions de France</a:t>
            </a:r>
          </a:p>
        </p:txBody>
      </p:sp>
    </p:spTree>
    <p:extLst>
      <p:ext uri="{BB962C8B-B14F-4D97-AF65-F5344CB8AC3E}">
        <p14:creationId xmlns:p14="http://schemas.microsoft.com/office/powerpoint/2010/main" val="350690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7F412-C58A-4384-8C7F-9CBCFE88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Provenance des données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A18F0F-A186-4869-B558-6923F31B6A4E}"/>
              </a:ext>
            </a:extLst>
          </p:cNvPr>
          <p:cNvSpPr txBox="1"/>
          <p:nvPr/>
        </p:nvSpPr>
        <p:spPr>
          <a:xfrm>
            <a:off x="159675" y="3480678"/>
            <a:ext cx="4867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>
                <a:solidFill>
                  <a:srgbClr val="004C52"/>
                </a:solidFill>
                <a:latin typeface="Raleway" panose="020B0503030101060003" pitchFamily="34" charset="0"/>
              </a:rPr>
              <a:t>R</a:t>
            </a:r>
            <a:r>
              <a:rPr lang="fr-CH" sz="2400" dirty="0">
                <a:solidFill>
                  <a:srgbClr val="004C52"/>
                </a:solidFill>
                <a:latin typeface="Raleway" panose="020B0503030101060003" pitchFamily="34" charset="0"/>
              </a:rPr>
              <a:t>éseau de </a:t>
            </a:r>
            <a:r>
              <a:rPr lang="fr-CH" sz="2400" b="1" dirty="0">
                <a:solidFill>
                  <a:srgbClr val="004C52"/>
                </a:solidFill>
                <a:latin typeface="Raleway" panose="020B0503030101060003" pitchFamily="34" charset="0"/>
              </a:rPr>
              <a:t>T</a:t>
            </a:r>
            <a:r>
              <a:rPr lang="fr-CH" sz="2400" dirty="0">
                <a:solidFill>
                  <a:srgbClr val="004C52"/>
                </a:solidFill>
                <a:latin typeface="Raleway" panose="020B0503030101060003" pitchFamily="34" charset="0"/>
              </a:rPr>
              <a:t>ransport d'</a:t>
            </a:r>
            <a:r>
              <a:rPr lang="fr-CH" sz="2400" b="1" dirty="0">
                <a:solidFill>
                  <a:srgbClr val="004C52"/>
                </a:solidFill>
                <a:latin typeface="Raleway" panose="020B0503030101060003" pitchFamily="34" charset="0"/>
              </a:rPr>
              <a:t>É</a:t>
            </a:r>
            <a:r>
              <a:rPr lang="fr-CH" sz="2400" dirty="0">
                <a:solidFill>
                  <a:srgbClr val="004C52"/>
                </a:solidFill>
                <a:latin typeface="Raleway" panose="020B0503030101060003" pitchFamily="34" charset="0"/>
              </a:rPr>
              <a:t>lectricité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C1656C3-16A8-4582-B9F4-FDD09509C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150" y="1731307"/>
            <a:ext cx="1680886" cy="168088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EA628E8-0734-4766-90E6-A6D7A59FF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656" y="1731307"/>
            <a:ext cx="2614363" cy="174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9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EDE9398-0802-487F-8A05-8B922518E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500" y="1295286"/>
            <a:ext cx="6361112" cy="334855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0EA0FC4-8EE1-47C4-AD1E-6B1DEF717EF4}"/>
              </a:ext>
            </a:extLst>
          </p:cNvPr>
          <p:cNvSpPr txBox="1"/>
          <p:nvPr/>
        </p:nvSpPr>
        <p:spPr>
          <a:xfrm>
            <a:off x="5317789" y="443754"/>
            <a:ext cx="3709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  <a:t>Consommation et production totale (2016) 1.</a:t>
            </a:r>
          </a:p>
        </p:txBody>
      </p:sp>
    </p:spTree>
    <p:extLst>
      <p:ext uri="{BB962C8B-B14F-4D97-AF65-F5344CB8AC3E}">
        <p14:creationId xmlns:p14="http://schemas.microsoft.com/office/powerpoint/2010/main" val="24002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0EA0FC4-8EE1-47C4-AD1E-6B1DEF717EF4}"/>
              </a:ext>
            </a:extLst>
          </p:cNvPr>
          <p:cNvSpPr txBox="1"/>
          <p:nvPr/>
        </p:nvSpPr>
        <p:spPr>
          <a:xfrm>
            <a:off x="5317789" y="443754"/>
            <a:ext cx="3709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  <a:t>Consommation et production totale (2016) 2.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069293-4C67-42B5-9474-56678952A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670" y="1290920"/>
            <a:ext cx="6409765" cy="337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9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1D5D3A0-BFD1-4F92-9981-8B54E1A5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899" y="1356657"/>
            <a:ext cx="6432202" cy="338567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26D9A3-5996-43D5-A496-4061ECE15F9E}"/>
              </a:ext>
            </a:extLst>
          </p:cNvPr>
          <p:cNvSpPr txBox="1"/>
          <p:nvPr/>
        </p:nvSpPr>
        <p:spPr>
          <a:xfrm>
            <a:off x="5464788" y="293594"/>
            <a:ext cx="36792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  <a:t>Consommation et production totale</a:t>
            </a:r>
          </a:p>
          <a:p>
            <a:pPr algn="ctr"/>
            <a: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  <a:t>(2016)</a:t>
            </a:r>
            <a:b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</a:br>
            <a: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  <a:t>+</a:t>
            </a:r>
          </a:p>
          <a:p>
            <a:pPr algn="ctr"/>
            <a: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  <a:t>Production nucléaire</a:t>
            </a:r>
          </a:p>
        </p:txBody>
      </p:sp>
    </p:spTree>
    <p:extLst>
      <p:ext uri="{BB962C8B-B14F-4D97-AF65-F5344CB8AC3E}">
        <p14:creationId xmlns:p14="http://schemas.microsoft.com/office/powerpoint/2010/main" val="6237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026D9A3-5996-43D5-A496-4061ECE15F9E}"/>
              </a:ext>
            </a:extLst>
          </p:cNvPr>
          <p:cNvSpPr txBox="1"/>
          <p:nvPr/>
        </p:nvSpPr>
        <p:spPr>
          <a:xfrm>
            <a:off x="5464788" y="293594"/>
            <a:ext cx="3679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  <a:t>Consommation et production totale</a:t>
            </a:r>
            <a:b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</a:br>
            <a:r>
              <a:rPr lang="fr-CH" sz="1600" b="1" dirty="0">
                <a:solidFill>
                  <a:srgbClr val="00AE9D"/>
                </a:solidFill>
                <a:latin typeface="Karla" panose="020B0604020202020204" charset="0"/>
                <a:ea typeface="Karla" panose="020B0604020202020204" charset="0"/>
              </a:rPr>
              <a:t>(mauvais choix de graphique)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0A264EC-8FF7-45CD-BC5E-43982489E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518" y="1291870"/>
            <a:ext cx="6408964" cy="334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3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6BEE8AD-430E-427E-A4C8-36FFF3326309}"/>
              </a:ext>
            </a:extLst>
          </p:cNvPr>
          <p:cNvSpPr txBox="1"/>
          <p:nvPr/>
        </p:nvSpPr>
        <p:spPr>
          <a:xfrm>
            <a:off x="2942242" y="2141917"/>
            <a:ext cx="325951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600" b="1" dirty="0">
                <a:solidFill>
                  <a:srgbClr val="004C52"/>
                </a:solidFill>
                <a:latin typeface="Raleway" panose="020B0503030101060003" pitchFamily="34" charset="0"/>
              </a:rPr>
              <a:t>KEEP</a:t>
            </a:r>
          </a:p>
          <a:p>
            <a:pPr algn="ctr"/>
            <a:r>
              <a:rPr lang="fr-CH" sz="3600" b="1" dirty="0">
                <a:solidFill>
                  <a:srgbClr val="004C52"/>
                </a:solidFill>
                <a:latin typeface="Raleway" panose="020B0503030101060003" pitchFamily="34" charset="0"/>
              </a:rPr>
              <a:t>CALM</a:t>
            </a:r>
          </a:p>
          <a:p>
            <a:pPr algn="ctr"/>
            <a:r>
              <a:rPr lang="fr-CH" sz="2000" b="1" dirty="0">
                <a:solidFill>
                  <a:srgbClr val="004C52"/>
                </a:solidFill>
                <a:latin typeface="Raleway" panose="020B0503030101060003" pitchFamily="34" charset="0"/>
              </a:rPr>
              <a:t>IT’S</a:t>
            </a:r>
          </a:p>
          <a:p>
            <a:pPr algn="ctr"/>
            <a:r>
              <a:rPr lang="fr-CH" sz="3600" b="1" dirty="0">
                <a:solidFill>
                  <a:srgbClr val="004C52"/>
                </a:solidFill>
                <a:latin typeface="Raleway" panose="020B0503030101060003" pitchFamily="34" charset="0"/>
              </a:rPr>
              <a:t>THE </a:t>
            </a:r>
          </a:p>
          <a:p>
            <a:pPr algn="ctr"/>
            <a:r>
              <a:rPr lang="fr-CH" sz="3600" b="1" dirty="0">
                <a:solidFill>
                  <a:srgbClr val="004C52"/>
                </a:solidFill>
                <a:latin typeface="Raleway" panose="020B0503030101060003" pitchFamily="34" charset="0"/>
              </a:rPr>
              <a:t>CONCLUSION</a:t>
            </a:r>
            <a:endParaRPr lang="fr-CH" sz="3600" dirty="0">
              <a:solidFill>
                <a:srgbClr val="004C52"/>
              </a:solidFill>
              <a:latin typeface="Raleway" panose="020B05030301010600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438B23-9AB5-4577-9524-7AF783B1E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782" y="971463"/>
            <a:ext cx="1056436" cy="91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0"/>
    </mc:Choice>
    <mc:Fallback xmlns="">
      <p:transition advTm="3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2C03C30-5ABC-4127-BE6C-AD77B7B80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47" y="1232645"/>
            <a:ext cx="5916706" cy="33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77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620</Words>
  <Application>Microsoft Office PowerPoint</Application>
  <PresentationFormat>Affichage à l'écran (16:9)</PresentationFormat>
  <Paragraphs>62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Karla</vt:lpstr>
      <vt:lpstr>Raleway</vt:lpstr>
      <vt:lpstr>Arial</vt:lpstr>
      <vt:lpstr>Escalus template</vt:lpstr>
      <vt:lpstr>Présentation PowerPoint</vt:lpstr>
      <vt:lpstr>Analyse descriptive</vt:lpstr>
      <vt:lpstr>Provenance des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 données</dc:title>
  <dc:creator>Loïc</dc:creator>
  <cp:lastModifiedBy>DESSAULES Loic</cp:lastModifiedBy>
  <cp:revision>36</cp:revision>
  <dcterms:modified xsi:type="dcterms:W3CDTF">2018-01-23T10:24:45Z</dcterms:modified>
</cp:coreProperties>
</file>