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91" r:id="rId3"/>
    <p:sldId id="284" r:id="rId4"/>
    <p:sldId id="285" r:id="rId5"/>
    <p:sldId id="290" r:id="rId6"/>
    <p:sldId id="286" r:id="rId7"/>
    <p:sldId id="287" r:id="rId8"/>
    <p:sldId id="288" r:id="rId9"/>
    <p:sldId id="289" r:id="rId10"/>
  </p:sldIdLst>
  <p:sldSz cx="9144000" cy="5143500" type="screen16x9"/>
  <p:notesSz cx="6858000" cy="9144000"/>
  <p:embeddedFontLst>
    <p:embeddedFont>
      <p:font typeface="Karla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9D"/>
    <a:srgbClr val="00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F625004-DD15-4EC6-8CA7-F0F2AB4909C5}">
  <a:tblStyle styleId="{2F625004-DD15-4EC6-8CA7-F0F2AB490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63" autoAdjust="0"/>
  </p:normalViewPr>
  <p:slideViewPr>
    <p:cSldViewPr snapToGrid="0">
      <p:cViewPr varScale="1">
        <p:scale>
          <a:sx n="109" d="100"/>
          <a:sy n="109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Présentation de mon </a:t>
            </a:r>
            <a:r>
              <a:rPr lang="fr-CH" smtClean="0"/>
              <a:t>analyse descriptive </a:t>
            </a:r>
            <a:r>
              <a:rPr lang="fr-CH" dirty="0"/>
              <a:t>qui porte sur le thème de : La production et la consommation électrique dans les régions de France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En partant de ce thème je vais pouvoir répondre à plusieurs questions qui m’ont été posées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CH" dirty="0"/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région peut-elle être autonome au niveau de l'électricité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régions qui produisent le plus sont-elles également celles qui consomment le plus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production d'électricité vient-elle en majorité d'une même source d'énergie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Présentation de mon </a:t>
            </a:r>
            <a:r>
              <a:rPr lang="fr-CH" smtClean="0"/>
              <a:t>analyse descriptive </a:t>
            </a:r>
            <a:r>
              <a:rPr lang="fr-CH" dirty="0"/>
              <a:t>qui porte sur le thème de : La production et la consommation électrique dans les régions de France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En partant de ce thème je vais pouvoir répondre à plusieurs questions qui m’ont été posées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CH" dirty="0"/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région peut-elle être autonome au niveau de l'électricité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régions qui produisent le plus sont-elles également celles qui consomment le plus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production d'électricité vient-elle en majorité d'une même source d'énergie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59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Mes jeux de données ont pu être récupérer via des sources open data, donc entièrement libre.</a:t>
            </a:r>
          </a:p>
          <a:p>
            <a:r>
              <a:rPr lang="fr-CH" dirty="0"/>
              <a:t>Plus précisément des sources provenant de l’opérateur RTE (réseau de transport de l’électricité) en France</a:t>
            </a:r>
          </a:p>
          <a:p>
            <a:endParaRPr lang="fr-CH" dirty="0"/>
          </a:p>
          <a:p>
            <a:r>
              <a:rPr lang="fr-CH" dirty="0"/>
              <a:t>C’est une entreprise de service qui gère le réseau public de transport d’électricité haute tension en France</a:t>
            </a:r>
          </a:p>
          <a:p>
            <a:r>
              <a:rPr lang="fr-CH" dirty="0"/>
              <a:t>Et cette société est activement présente dans le monde de l’open data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801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 vais vous présenter le premier graphique qui représente la consommation et la production totale d’électricité en GWh par régions de France.</a:t>
            </a:r>
          </a:p>
          <a:p>
            <a:r>
              <a:rPr lang="fr-CH" dirty="0"/>
              <a:t>Trie par consommation</a:t>
            </a:r>
          </a:p>
          <a:p>
            <a:endParaRPr lang="fr-CH" dirty="0"/>
          </a:p>
          <a:p>
            <a:r>
              <a:rPr lang="fr-CH" dirty="0"/>
              <a:t>On peut rapidement voir que toutes les régions ne pourraient pas subvenir à leur consommation.</a:t>
            </a:r>
          </a:p>
          <a:p>
            <a:r>
              <a:rPr lang="fr-CH" dirty="0"/>
              <a:t>Il y a seulement 6 régions / 13 produisent plus que ce qu’elle consomme. (production </a:t>
            </a:r>
            <a:r>
              <a:rPr lang="fr-CH" dirty="0" err="1"/>
              <a:t>envert</a:t>
            </a:r>
            <a:r>
              <a:rPr lang="fr-CH" dirty="0"/>
              <a:t> plus grand que consommation en rouge</a:t>
            </a:r>
          </a:p>
        </p:txBody>
      </p:sp>
    </p:spTree>
    <p:extLst>
      <p:ext uri="{BB962C8B-B14F-4D97-AF65-F5344CB8AC3E}">
        <p14:creationId xmlns:p14="http://schemas.microsoft.com/office/powerpoint/2010/main" val="347314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 vais garder le même graphique pour pouvoir répondre à la deuxième question </a:t>
            </a:r>
          </a:p>
          <a:p>
            <a:pPr marL="139700" indent="0">
              <a:buNone/>
            </a:pPr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Les régions qui produisent le plus sont-elles également celles qui consomment le plus ?</a:t>
            </a:r>
          </a:p>
          <a:p>
            <a:endParaRPr lang="fr-CH" dirty="0"/>
          </a:p>
          <a:p>
            <a:r>
              <a:rPr lang="fr-CH" dirty="0"/>
              <a:t>On peut voir que la réponse est non.</a:t>
            </a:r>
          </a:p>
          <a:p>
            <a:endParaRPr lang="fr-CH" dirty="0"/>
          </a:p>
          <a:p>
            <a:r>
              <a:rPr lang="fr-CH" dirty="0"/>
              <a:t>Prenons en comparaison l’île de France et le centre val de Loire.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0911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Vous pouvez voir une colonne de plus au graphique, qui est la production provenant du nucléaire</a:t>
            </a:r>
          </a:p>
          <a:p>
            <a:endParaRPr lang="fr-CH" dirty="0"/>
          </a:p>
          <a:p>
            <a:r>
              <a:rPr lang="fr-CH" dirty="0"/>
              <a:t>Ce graphique est très intéressant car on peut voir que toutes les régions qui produisent beaucoup d’électricité, utilise l’énergie nucléaire</a:t>
            </a:r>
          </a:p>
          <a:p>
            <a:endParaRPr lang="fr-CH" dirty="0"/>
          </a:p>
          <a:p>
            <a:r>
              <a:rPr lang="fr-CH" dirty="0"/>
              <a:t>Si l’on reprend notre dernière question, on peut en déduire que la production d’électricité en France </a:t>
            </a:r>
            <a:r>
              <a:rPr lang="fr-CH" dirty="0" err="1"/>
              <a:t>dépent</a:t>
            </a:r>
            <a:r>
              <a:rPr lang="fr-CH" dirty="0"/>
              <a:t> énormément de l’énergie nucléaire.</a:t>
            </a:r>
          </a:p>
        </p:txBody>
      </p:sp>
    </p:spTree>
    <p:extLst>
      <p:ext uri="{BB962C8B-B14F-4D97-AF65-F5344CB8AC3E}">
        <p14:creationId xmlns:p14="http://schemas.microsoft.com/office/powerpoint/2010/main" val="61496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Voici cette-fois un graphique en aire, qui représente exactement les même données de production et de consommation, mais qui est moins intuitif.</a:t>
            </a:r>
          </a:p>
          <a:p>
            <a:r>
              <a:rPr lang="fr-CH" dirty="0"/>
              <a:t>Prenons par exemple la région auvergne </a:t>
            </a:r>
            <a:r>
              <a:rPr lang="fr-CH" dirty="0" err="1"/>
              <a:t>rhone</a:t>
            </a:r>
            <a:r>
              <a:rPr lang="fr-CH" dirty="0"/>
              <a:t> alpes.</a:t>
            </a:r>
          </a:p>
          <a:p>
            <a:endParaRPr lang="fr-CH" dirty="0"/>
          </a:p>
          <a:p>
            <a:r>
              <a:rPr lang="fr-CH" dirty="0"/>
              <a:t>Au premier coup d’œil je me dis qu’elle produit environ 170 000 GWh et qu’elle en consomme environ 60 000.</a:t>
            </a:r>
          </a:p>
          <a:p>
            <a:r>
              <a:rPr lang="fr-CH" dirty="0"/>
              <a:t>C’est un résonnement faux, car les aires sont «empilé» pour atteindre un total de 170 000.</a:t>
            </a:r>
          </a:p>
          <a:p>
            <a:r>
              <a:rPr lang="fr-CH" dirty="0"/>
              <a:t>Il faut donc prendre pour la consommation de la à la et la production de la a la</a:t>
            </a:r>
          </a:p>
        </p:txBody>
      </p:sp>
    </p:spTree>
    <p:extLst>
      <p:ext uri="{BB962C8B-B14F-4D97-AF65-F5344CB8AC3E}">
        <p14:creationId xmlns:p14="http://schemas.microsoft.com/office/powerpoint/2010/main" val="317209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 conclusion, grâce à cette analyse, nous avons pu répondre à toutes les questions posées</a:t>
            </a:r>
          </a:p>
          <a:p>
            <a:r>
              <a:rPr lang="fr-CH" dirty="0"/>
              <a:t>Si je récapitule : </a:t>
            </a:r>
          </a:p>
          <a:p>
            <a:pPr marL="457200" indent="-317500">
              <a:buFontTx/>
              <a:buChar char="-"/>
            </a:pPr>
            <a:r>
              <a:rPr lang="fr-CH" dirty="0"/>
              <a:t>Toutes les régions de France ne pourrait pas subvenir à leur propre consommation électrique.</a:t>
            </a:r>
          </a:p>
          <a:p>
            <a:pPr marL="457200" indent="-317500">
              <a:buFontTx/>
              <a:buChar char="-"/>
            </a:pPr>
            <a:r>
              <a:rPr lang="fr-CH" dirty="0"/>
              <a:t>Ce ne sont pas les régions qui consomme le plus qui vont également produire le plus</a:t>
            </a:r>
          </a:p>
          <a:p>
            <a:pPr marL="457200" indent="-317500">
              <a:buFontTx/>
              <a:buChar char="-"/>
            </a:pPr>
            <a:r>
              <a:rPr lang="fr-CH" dirty="0"/>
              <a:t>On a pu voir que l’énergie nucléaire est énormément lié à la production électrique en France</a:t>
            </a:r>
          </a:p>
        </p:txBody>
      </p:sp>
    </p:spTree>
    <p:extLst>
      <p:ext uri="{BB962C8B-B14F-4D97-AF65-F5344CB8AC3E}">
        <p14:creationId xmlns:p14="http://schemas.microsoft.com/office/powerpoint/2010/main" val="18127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Merci à tous pour votre attention, j’espère que ca a été compréhensible et clair.</a:t>
            </a:r>
          </a:p>
          <a:p>
            <a:r>
              <a:rPr lang="fr-CH" dirty="0"/>
              <a:t>Avez-vous des questions ?  </a:t>
            </a:r>
          </a:p>
        </p:txBody>
      </p:sp>
    </p:spTree>
    <p:extLst>
      <p:ext uri="{BB962C8B-B14F-4D97-AF65-F5344CB8AC3E}">
        <p14:creationId xmlns:p14="http://schemas.microsoft.com/office/powerpoint/2010/main" val="27487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28601" y="1339643"/>
            <a:ext cx="870024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821270" y="4853354"/>
            <a:ext cx="215153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28601" y="1339643"/>
            <a:ext cx="870024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Analyse </a:t>
            </a:r>
            <a:r>
              <a:rPr lang="fr-CH" dirty="0" smtClean="0"/>
              <a:t>descriptive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8FC4D2-860A-42EC-A8E0-AB01F64F4586}"/>
              </a:ext>
            </a:extLst>
          </p:cNvPr>
          <p:cNvSpPr txBox="1"/>
          <p:nvPr/>
        </p:nvSpPr>
        <p:spPr>
          <a:xfrm>
            <a:off x="316006" y="2499443"/>
            <a:ext cx="8612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solidFill>
                  <a:schemeClr val="bg1"/>
                </a:solidFill>
                <a:latin typeface="Raleway" panose="020B0503030101060003" pitchFamily="34" charset="0"/>
              </a:rPr>
              <a:t>Production et consommation électrique</a:t>
            </a:r>
          </a:p>
          <a:p>
            <a:pPr algn="ctr"/>
            <a:r>
              <a:rPr lang="fr-CH" sz="2000" dirty="0">
                <a:solidFill>
                  <a:schemeClr val="bg1"/>
                </a:solidFill>
                <a:latin typeface="Raleway" panose="020B0503030101060003" pitchFamily="34" charset="0"/>
              </a:rPr>
              <a:t>dans les régions de France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1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0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F412-C58A-4384-8C7F-9CBCFE88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Provenance des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A18F0F-A186-4869-B558-6923F31B6A4E}"/>
              </a:ext>
            </a:extLst>
          </p:cNvPr>
          <p:cNvSpPr txBox="1"/>
          <p:nvPr/>
        </p:nvSpPr>
        <p:spPr>
          <a:xfrm>
            <a:off x="159675" y="3480678"/>
            <a:ext cx="486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R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éseau de </a:t>
            </a:r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T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ransport d'</a:t>
            </a:r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É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lectricité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1656C3-16A8-4582-B9F4-FDD09509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50" y="1731307"/>
            <a:ext cx="1680886" cy="16808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EA628E8-0734-4766-90E6-A6D7A59F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656" y="1731307"/>
            <a:ext cx="2614363" cy="174547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DE9398-0802-487F-8A05-8B922518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00" y="1295286"/>
            <a:ext cx="6361112" cy="334855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0EA0FC4-8EE1-47C4-AD1E-6B1DEF717EF4}"/>
              </a:ext>
            </a:extLst>
          </p:cNvPr>
          <p:cNvSpPr txBox="1"/>
          <p:nvPr/>
        </p:nvSpPr>
        <p:spPr>
          <a:xfrm>
            <a:off x="5317789" y="443754"/>
            <a:ext cx="370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 (2016) 1.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EA0FC4-8EE1-47C4-AD1E-6B1DEF717EF4}"/>
              </a:ext>
            </a:extLst>
          </p:cNvPr>
          <p:cNvSpPr txBox="1"/>
          <p:nvPr/>
        </p:nvSpPr>
        <p:spPr>
          <a:xfrm>
            <a:off x="5317789" y="443754"/>
            <a:ext cx="370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 (2016) 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069293-4C67-42B5-9474-56678952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70" y="1290920"/>
            <a:ext cx="6409765" cy="33741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D5D3A0-BFD1-4F92-9981-8B54E1A5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99" y="1356657"/>
            <a:ext cx="6432202" cy="33856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26D9A3-5996-43D5-A496-4061ECE15F9E}"/>
              </a:ext>
            </a:extLst>
          </p:cNvPr>
          <p:cNvSpPr txBox="1"/>
          <p:nvPr/>
        </p:nvSpPr>
        <p:spPr>
          <a:xfrm>
            <a:off x="5464788" y="293594"/>
            <a:ext cx="3679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</a:t>
            </a:r>
          </a:p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(2016)</a:t>
            </a:r>
            <a:b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+</a:t>
            </a:r>
          </a:p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Production nucléaire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5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026D9A3-5996-43D5-A496-4061ECE15F9E}"/>
              </a:ext>
            </a:extLst>
          </p:cNvPr>
          <p:cNvSpPr txBox="1"/>
          <p:nvPr/>
        </p:nvSpPr>
        <p:spPr>
          <a:xfrm>
            <a:off x="5464788" y="293594"/>
            <a:ext cx="3679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</a:t>
            </a:r>
            <a:b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(mauvais choix de graphique)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A264EC-8FF7-45CD-BC5E-43982489E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18" y="1291870"/>
            <a:ext cx="6408964" cy="334805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6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BEE8AD-430E-427E-A4C8-36FFF3326309}"/>
              </a:ext>
            </a:extLst>
          </p:cNvPr>
          <p:cNvSpPr txBox="1"/>
          <p:nvPr/>
        </p:nvSpPr>
        <p:spPr>
          <a:xfrm>
            <a:off x="2942242" y="2141917"/>
            <a:ext cx="32595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KEEP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CALM</a:t>
            </a:r>
          </a:p>
          <a:p>
            <a:pPr algn="ctr"/>
            <a:r>
              <a:rPr lang="fr-CH" sz="2000" b="1" dirty="0">
                <a:solidFill>
                  <a:srgbClr val="004C52"/>
                </a:solidFill>
                <a:latin typeface="Raleway" panose="020B0503030101060003" pitchFamily="34" charset="0"/>
              </a:rPr>
              <a:t>IT’S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THE 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CONCLUSION</a:t>
            </a:r>
            <a:endParaRPr lang="fr-CH" sz="3600" dirty="0">
              <a:solidFill>
                <a:srgbClr val="004C52"/>
              </a:solidFill>
              <a:latin typeface="Raleway" panose="020B05030301010600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438B23-9AB5-4577-9524-7AF783B1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82" y="971463"/>
            <a:ext cx="1056436" cy="9196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7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C03C30-5ABC-4127-BE6C-AD77B7B8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7" y="1232645"/>
            <a:ext cx="5916706" cy="332814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1"/>
                </a:solidFill>
              </a:rPr>
              <a:t>8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628</Words>
  <Application>Microsoft Office PowerPoint</Application>
  <PresentationFormat>Affichage à l'écran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Karla</vt:lpstr>
      <vt:lpstr>Raleway</vt:lpstr>
      <vt:lpstr>Escalus template</vt:lpstr>
      <vt:lpstr>Présentation PowerPoint</vt:lpstr>
      <vt:lpstr>Analyse descriptive</vt:lpstr>
      <vt:lpstr>Provenance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données</dc:title>
  <dc:creator>Loïc</dc:creator>
  <cp:lastModifiedBy>DESSAULES Loic</cp:lastModifiedBy>
  <cp:revision>37</cp:revision>
  <dcterms:modified xsi:type="dcterms:W3CDTF">2018-01-23T10:30:02Z</dcterms:modified>
</cp:coreProperties>
</file>