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0275213" cy="42811700"/>
  <p:notesSz cx="6591300" cy="9855200"/>
  <p:defaultTextStyle>
    <a:defPPr>
      <a:defRPr lang="de-DE"/>
    </a:defPPr>
    <a:lvl1pPr algn="l" rtl="0" eaLnBrk="0" fontAlgn="base" hangingPunct="0">
      <a:spcBef>
        <a:spcPct val="0"/>
      </a:spcBef>
      <a:spcAft>
        <a:spcPct val="0"/>
      </a:spcAft>
      <a:defRPr sz="10500" kern="1200">
        <a:solidFill>
          <a:schemeClr val="tx1"/>
        </a:solidFill>
        <a:latin typeface="Times New Roman" panose="02020603050405020304" pitchFamily="18" charset="0"/>
        <a:ea typeface="MS PGothic" panose="020B0600070205080204" pitchFamily="34" charset="-128"/>
        <a:cs typeface="+mn-cs"/>
      </a:defRPr>
    </a:lvl1pPr>
    <a:lvl2pPr marL="1992313" indent="-1535113" algn="l" rtl="0" eaLnBrk="0" fontAlgn="base" hangingPunct="0">
      <a:spcBef>
        <a:spcPct val="0"/>
      </a:spcBef>
      <a:spcAft>
        <a:spcPct val="0"/>
      </a:spcAft>
      <a:defRPr sz="10500" kern="1200">
        <a:solidFill>
          <a:schemeClr val="tx1"/>
        </a:solidFill>
        <a:latin typeface="Times New Roman" panose="02020603050405020304" pitchFamily="18" charset="0"/>
        <a:ea typeface="MS PGothic" panose="020B0600070205080204" pitchFamily="34" charset="-128"/>
        <a:cs typeface="+mn-cs"/>
      </a:defRPr>
    </a:lvl2pPr>
    <a:lvl3pPr marL="3986213" indent="-3071813" algn="l" rtl="0" eaLnBrk="0" fontAlgn="base" hangingPunct="0">
      <a:spcBef>
        <a:spcPct val="0"/>
      </a:spcBef>
      <a:spcAft>
        <a:spcPct val="0"/>
      </a:spcAft>
      <a:defRPr sz="10500" kern="1200">
        <a:solidFill>
          <a:schemeClr val="tx1"/>
        </a:solidFill>
        <a:latin typeface="Times New Roman" panose="02020603050405020304" pitchFamily="18" charset="0"/>
        <a:ea typeface="MS PGothic" panose="020B0600070205080204" pitchFamily="34" charset="-128"/>
        <a:cs typeface="+mn-cs"/>
      </a:defRPr>
    </a:lvl3pPr>
    <a:lvl4pPr marL="5978525" indent="-4606925" algn="l" rtl="0" eaLnBrk="0" fontAlgn="base" hangingPunct="0">
      <a:spcBef>
        <a:spcPct val="0"/>
      </a:spcBef>
      <a:spcAft>
        <a:spcPct val="0"/>
      </a:spcAft>
      <a:defRPr sz="10500" kern="1200">
        <a:solidFill>
          <a:schemeClr val="tx1"/>
        </a:solidFill>
        <a:latin typeface="Times New Roman" panose="02020603050405020304" pitchFamily="18" charset="0"/>
        <a:ea typeface="MS PGothic" panose="020B0600070205080204" pitchFamily="34" charset="-128"/>
        <a:cs typeface="+mn-cs"/>
      </a:defRPr>
    </a:lvl4pPr>
    <a:lvl5pPr marL="7972425" indent="-6143625" algn="l" rtl="0" eaLnBrk="0" fontAlgn="base" hangingPunct="0">
      <a:spcBef>
        <a:spcPct val="0"/>
      </a:spcBef>
      <a:spcAft>
        <a:spcPct val="0"/>
      </a:spcAft>
      <a:defRPr sz="105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105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105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105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10500" kern="1200">
        <a:solidFill>
          <a:schemeClr val="tx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3529" userDrawn="1">
          <p15:clr>
            <a:srgbClr val="A4A3A4"/>
          </p15:clr>
        </p15:guide>
        <p15:guide id="2" pos="1462" userDrawn="1">
          <p15:clr>
            <a:srgbClr val="A4A3A4"/>
          </p15:clr>
        </p15:guide>
      </p15:sldGuideLst>
    </p:ext>
    <p:ext uri="{2D200454-40CA-4A62-9FC3-DE9A4176ACB9}">
      <p15:notesGuideLst xmlns:p15="http://schemas.microsoft.com/office/powerpoint/2012/main">
        <p15:guide id="1" orient="horz" pos="1699">
          <p15:clr>
            <a:srgbClr val="A4A3A4"/>
          </p15:clr>
        </p15:guide>
        <p15:guide id="2" pos="281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00"/>
    <a:srgbClr val="8CB63C"/>
    <a:srgbClr val="116AB0"/>
    <a:srgbClr val="C6C94F"/>
    <a:srgbClr val="990000"/>
    <a:srgbClr val="006AAF"/>
    <a:srgbClr val="DDDDDD"/>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333" autoAdjust="0"/>
  </p:normalViewPr>
  <p:slideViewPr>
    <p:cSldViewPr>
      <p:cViewPr>
        <p:scale>
          <a:sx n="40" d="100"/>
          <a:sy n="40" d="100"/>
        </p:scale>
        <p:origin x="29" y="24"/>
      </p:cViewPr>
      <p:guideLst>
        <p:guide orient="horz" pos="13529"/>
        <p:guide pos="1462"/>
      </p:guideLst>
    </p:cSldViewPr>
  </p:slideViewPr>
  <p:outlineViewPr>
    <p:cViewPr>
      <p:scale>
        <a:sx n="20" d="100"/>
        <a:sy n="20"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3259" y="58"/>
      </p:cViewPr>
      <p:guideLst>
        <p:guide orient="horz" pos="1699"/>
        <p:guide pos="28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08106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1588"/>
            <a:ext cx="2857501" cy="487362"/>
          </a:xfrm>
          <a:prstGeom prst="rect">
            <a:avLst/>
          </a:prstGeom>
          <a:noFill/>
          <a:ln w="9525">
            <a:noFill/>
            <a:miter lim="800000"/>
            <a:headEnd/>
            <a:tailEnd/>
          </a:ln>
          <a:effectLst/>
        </p:spPr>
        <p:txBody>
          <a:bodyPr vert="horz" wrap="square" lIns="19704" tIns="0" rIns="19704" bIns="0" numCol="1" anchor="t" anchorCtr="0" compatLnSpc="1">
            <a:prstTxWarp prst="textNoShape">
              <a:avLst/>
            </a:prstTxWarp>
          </a:bodyPr>
          <a:lstStyle>
            <a:lvl1pPr algn="l" defTabSz="979488" eaLnBrk="0" hangingPunct="0">
              <a:defRPr sz="1100" i="1">
                <a:latin typeface="Times New Roman" pitchFamily="18" charset="0"/>
                <a:ea typeface="+mn-ea"/>
                <a:cs typeface="+mn-cs"/>
              </a:defRPr>
            </a:lvl1pPr>
          </a:lstStyle>
          <a:p>
            <a:pPr>
              <a:defRPr/>
            </a:pPr>
            <a:endParaRPr lang="de-DE"/>
          </a:p>
        </p:txBody>
      </p:sp>
      <p:sp>
        <p:nvSpPr>
          <p:cNvPr id="2051" name="Rectangle 3"/>
          <p:cNvSpPr>
            <a:spLocks noGrp="1" noChangeArrowheads="1"/>
          </p:cNvSpPr>
          <p:nvPr>
            <p:ph type="dt" idx="1"/>
          </p:nvPr>
        </p:nvSpPr>
        <p:spPr bwMode="auto">
          <a:xfrm>
            <a:off x="3733800" y="1588"/>
            <a:ext cx="2857500" cy="487362"/>
          </a:xfrm>
          <a:prstGeom prst="rect">
            <a:avLst/>
          </a:prstGeom>
          <a:noFill/>
          <a:ln w="9525">
            <a:noFill/>
            <a:miter lim="800000"/>
            <a:headEnd/>
            <a:tailEnd/>
          </a:ln>
          <a:effectLst/>
        </p:spPr>
        <p:txBody>
          <a:bodyPr vert="horz" wrap="square" lIns="19704" tIns="0" rIns="19704" bIns="0" numCol="1" anchor="t" anchorCtr="0" compatLnSpc="1">
            <a:prstTxWarp prst="textNoShape">
              <a:avLst/>
            </a:prstTxWarp>
          </a:bodyPr>
          <a:lstStyle>
            <a:lvl1pPr algn="r" defTabSz="979488" eaLnBrk="0" hangingPunct="0">
              <a:defRPr sz="1100" i="1">
                <a:latin typeface="Times New Roman" pitchFamily="18" charset="0"/>
                <a:ea typeface="+mn-ea"/>
                <a:cs typeface="+mn-cs"/>
              </a:defRPr>
            </a:lvl1pPr>
          </a:lstStyle>
          <a:p>
            <a:pPr>
              <a:defRPr/>
            </a:pPr>
            <a:endParaRPr lang="de-DE"/>
          </a:p>
        </p:txBody>
      </p:sp>
      <p:sp>
        <p:nvSpPr>
          <p:cNvPr id="2052" name="Rectangle 4"/>
          <p:cNvSpPr>
            <a:spLocks noGrp="1" noRot="1" noChangeAspect="1" noChangeArrowheads="1" noTextEdit="1"/>
          </p:cNvSpPr>
          <p:nvPr>
            <p:ph type="sldImg" idx="2"/>
          </p:nvPr>
        </p:nvSpPr>
        <p:spPr bwMode="auto">
          <a:xfrm>
            <a:off x="2012950" y="796925"/>
            <a:ext cx="2563813" cy="3625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879475" y="4689475"/>
            <a:ext cx="4829175" cy="4433888"/>
          </a:xfrm>
          <a:prstGeom prst="rect">
            <a:avLst/>
          </a:prstGeom>
          <a:noFill/>
          <a:ln w="9525">
            <a:noFill/>
            <a:miter lim="800000"/>
            <a:headEnd/>
            <a:tailEnd/>
          </a:ln>
          <a:effectLst/>
        </p:spPr>
        <p:txBody>
          <a:bodyPr vert="horz" wrap="square" lIns="101790" tIns="50893" rIns="101790" bIns="50893" numCol="1" anchor="t" anchorCtr="0" compatLnSpc="1">
            <a:prstTxWarp prst="textNoShape">
              <a:avLst/>
            </a:prstTxWarp>
          </a:bodyPr>
          <a:lstStyle/>
          <a:p>
            <a:pPr lvl="0"/>
            <a:r>
              <a:rPr lang="de-DE" altLang="de-DE" noProof="0" smtClean="0"/>
              <a:t>Klicken Sie, um die Formate des Vorlagentextes zu bearbeiten</a:t>
            </a:r>
          </a:p>
          <a:p>
            <a:pPr lvl="1"/>
            <a:r>
              <a:rPr lang="de-DE" altLang="de-DE" noProof="0" smtClean="0"/>
              <a:t>Zweite Ebene</a:t>
            </a:r>
          </a:p>
          <a:p>
            <a:pPr lvl="2"/>
            <a:r>
              <a:rPr lang="de-DE" altLang="de-DE" noProof="0" smtClean="0"/>
              <a:t>Dritte Ebene</a:t>
            </a:r>
          </a:p>
          <a:p>
            <a:pPr lvl="3"/>
            <a:r>
              <a:rPr lang="de-DE" altLang="de-DE" noProof="0" smtClean="0"/>
              <a:t>Vierte Ebene</a:t>
            </a:r>
          </a:p>
          <a:p>
            <a:pPr lvl="4"/>
            <a:r>
              <a:rPr lang="de-DE" altLang="de-DE" noProof="0" smtClean="0"/>
              <a:t>Fünfte Ebene</a:t>
            </a:r>
          </a:p>
        </p:txBody>
      </p:sp>
      <p:sp>
        <p:nvSpPr>
          <p:cNvPr id="2054" name="Rectangle 6"/>
          <p:cNvSpPr>
            <a:spLocks noGrp="1" noChangeArrowheads="1"/>
          </p:cNvSpPr>
          <p:nvPr>
            <p:ph type="ftr" sz="quarter" idx="4"/>
          </p:nvPr>
        </p:nvSpPr>
        <p:spPr bwMode="auto">
          <a:xfrm>
            <a:off x="-1588" y="9363075"/>
            <a:ext cx="2857501" cy="487363"/>
          </a:xfrm>
          <a:prstGeom prst="rect">
            <a:avLst/>
          </a:prstGeom>
          <a:noFill/>
          <a:ln w="9525">
            <a:noFill/>
            <a:miter lim="800000"/>
            <a:headEnd/>
            <a:tailEnd/>
          </a:ln>
          <a:effectLst/>
        </p:spPr>
        <p:txBody>
          <a:bodyPr vert="horz" wrap="square" lIns="19704" tIns="0" rIns="19704" bIns="0" numCol="1" anchor="b" anchorCtr="0" compatLnSpc="1">
            <a:prstTxWarp prst="textNoShape">
              <a:avLst/>
            </a:prstTxWarp>
          </a:bodyPr>
          <a:lstStyle>
            <a:lvl1pPr algn="l" defTabSz="979488" eaLnBrk="0" hangingPunct="0">
              <a:defRPr sz="1100" i="1">
                <a:latin typeface="Times New Roman" pitchFamily="18" charset="0"/>
                <a:ea typeface="+mn-ea"/>
                <a:cs typeface="+mn-cs"/>
              </a:defRPr>
            </a:lvl1pPr>
          </a:lstStyle>
          <a:p>
            <a:pPr>
              <a:defRPr/>
            </a:pPr>
            <a:endParaRPr lang="de-DE"/>
          </a:p>
        </p:txBody>
      </p:sp>
      <p:sp>
        <p:nvSpPr>
          <p:cNvPr id="2055" name="Rectangle 7"/>
          <p:cNvSpPr>
            <a:spLocks noGrp="1" noChangeArrowheads="1"/>
          </p:cNvSpPr>
          <p:nvPr>
            <p:ph type="sldNum" sz="quarter" idx="5"/>
          </p:nvPr>
        </p:nvSpPr>
        <p:spPr bwMode="auto">
          <a:xfrm>
            <a:off x="3733800" y="9363075"/>
            <a:ext cx="2857500" cy="487363"/>
          </a:xfrm>
          <a:prstGeom prst="rect">
            <a:avLst/>
          </a:prstGeom>
          <a:noFill/>
          <a:ln w="9525">
            <a:noFill/>
            <a:miter lim="800000"/>
            <a:headEnd/>
            <a:tailEnd/>
          </a:ln>
          <a:effectLst/>
        </p:spPr>
        <p:txBody>
          <a:bodyPr vert="horz" wrap="square" lIns="19704" tIns="0" rIns="19704" bIns="0" numCol="1" anchor="b" anchorCtr="0" compatLnSpc="1">
            <a:prstTxWarp prst="textNoShape">
              <a:avLst/>
            </a:prstTxWarp>
          </a:bodyPr>
          <a:lstStyle>
            <a:lvl1pPr algn="r" defTabSz="979488" eaLnBrk="0" hangingPunct="0">
              <a:defRPr sz="1100" i="1"/>
            </a:lvl1pPr>
          </a:lstStyle>
          <a:p>
            <a:pPr>
              <a:defRPr/>
            </a:pPr>
            <a:fld id="{688F2EB1-65C8-4F45-A01D-3C4D1418CA3F}" type="slidenum">
              <a:rPr lang="de-DE" altLang="de-DE"/>
              <a:pPr>
                <a:defRPr/>
              </a:pPr>
              <a:t>‹Nr.›</a:t>
            </a:fld>
            <a:endParaRPr lang="de-DE" altLang="de-DE"/>
          </a:p>
        </p:txBody>
      </p:sp>
    </p:spTree>
    <p:extLst>
      <p:ext uri="{BB962C8B-B14F-4D97-AF65-F5344CB8AC3E}">
        <p14:creationId xmlns:p14="http://schemas.microsoft.com/office/powerpoint/2010/main" val="3819812994"/>
      </p:ext>
    </p:extLst>
  </p:cSld>
  <p:clrMap bg1="lt1" tx1="dk1" bg2="lt2" tx2="dk2" accent1="accent1" accent2="accent2" accent3="accent3" accent4="accent4" accent5="accent5" accent6="accent6" hlink="hlink" folHlink="folHlink"/>
  <p:notesStyle>
    <a:lvl1pPr algn="l" defTabSz="4124325" rtl="0" eaLnBrk="0" fontAlgn="base" hangingPunct="0">
      <a:spcBef>
        <a:spcPct val="30000"/>
      </a:spcBef>
      <a:spcAft>
        <a:spcPct val="0"/>
      </a:spcAft>
      <a:defRPr sz="5200" kern="1200">
        <a:solidFill>
          <a:schemeClr val="tx1"/>
        </a:solidFill>
        <a:latin typeface="Times New Roman" pitchFamily="18" charset="0"/>
        <a:ea typeface="MS PGothic" panose="020B0600070205080204" pitchFamily="34" charset="-128"/>
        <a:cs typeface="ＭＳ Ｐゴシック" charset="0"/>
      </a:defRPr>
    </a:lvl1pPr>
    <a:lvl2pPr marL="2047875" algn="l" defTabSz="4124325" rtl="0" eaLnBrk="0" fontAlgn="base" hangingPunct="0">
      <a:spcBef>
        <a:spcPct val="30000"/>
      </a:spcBef>
      <a:spcAft>
        <a:spcPct val="0"/>
      </a:spcAft>
      <a:defRPr sz="5200" kern="1200">
        <a:solidFill>
          <a:schemeClr val="tx1"/>
        </a:solidFill>
        <a:latin typeface="Times New Roman" pitchFamily="18" charset="0"/>
        <a:ea typeface="MS PGothic" panose="020B0600070205080204" pitchFamily="34" charset="-128"/>
        <a:cs typeface="+mn-cs"/>
      </a:defRPr>
    </a:lvl2pPr>
    <a:lvl3pPr marL="4075113" algn="l" defTabSz="4124325" rtl="0" eaLnBrk="0" fontAlgn="base" hangingPunct="0">
      <a:spcBef>
        <a:spcPct val="30000"/>
      </a:spcBef>
      <a:spcAft>
        <a:spcPct val="0"/>
      </a:spcAft>
      <a:defRPr sz="5200" kern="1200">
        <a:solidFill>
          <a:schemeClr val="tx1"/>
        </a:solidFill>
        <a:latin typeface="Times New Roman" pitchFamily="18" charset="0"/>
        <a:ea typeface="MS PGothic" panose="020B0600070205080204" pitchFamily="34" charset="-128"/>
        <a:cs typeface="+mn-cs"/>
      </a:defRPr>
    </a:lvl3pPr>
    <a:lvl4pPr marL="6102350" algn="l" defTabSz="4124325" rtl="0" eaLnBrk="0" fontAlgn="base" hangingPunct="0">
      <a:spcBef>
        <a:spcPct val="30000"/>
      </a:spcBef>
      <a:spcAft>
        <a:spcPct val="0"/>
      </a:spcAft>
      <a:defRPr sz="5200" kern="1200">
        <a:solidFill>
          <a:schemeClr val="tx1"/>
        </a:solidFill>
        <a:latin typeface="Times New Roman" pitchFamily="18" charset="0"/>
        <a:ea typeface="MS PGothic" panose="020B0600070205080204" pitchFamily="34" charset="-128"/>
        <a:cs typeface="+mn-cs"/>
      </a:defRPr>
    </a:lvl4pPr>
    <a:lvl5pPr marL="8137525" algn="l" defTabSz="4124325" rtl="0" eaLnBrk="0" fontAlgn="base" hangingPunct="0">
      <a:spcBef>
        <a:spcPct val="30000"/>
      </a:spcBef>
      <a:spcAft>
        <a:spcPct val="0"/>
      </a:spcAft>
      <a:defRPr sz="5200" kern="1200">
        <a:solidFill>
          <a:schemeClr val="tx1"/>
        </a:solidFill>
        <a:latin typeface="Times New Roman" pitchFamily="18" charset="0"/>
        <a:ea typeface="MS PGothic" panose="020B0600070205080204" pitchFamily="34" charset="-128"/>
        <a:cs typeface="+mn-cs"/>
      </a:defRPr>
    </a:lvl5pPr>
    <a:lvl6pPr marL="9965548" algn="l" defTabSz="3986220" rtl="0" eaLnBrk="1" latinLnBrk="0" hangingPunct="1">
      <a:defRPr sz="5200" kern="1200">
        <a:solidFill>
          <a:schemeClr val="tx1"/>
        </a:solidFill>
        <a:latin typeface="+mn-lt"/>
        <a:ea typeface="+mn-ea"/>
        <a:cs typeface="+mn-cs"/>
      </a:defRPr>
    </a:lvl6pPr>
    <a:lvl7pPr marL="11958658" algn="l" defTabSz="3986220" rtl="0" eaLnBrk="1" latinLnBrk="0" hangingPunct="1">
      <a:defRPr sz="5200" kern="1200">
        <a:solidFill>
          <a:schemeClr val="tx1"/>
        </a:solidFill>
        <a:latin typeface="+mn-lt"/>
        <a:ea typeface="+mn-ea"/>
        <a:cs typeface="+mn-cs"/>
      </a:defRPr>
    </a:lvl7pPr>
    <a:lvl8pPr marL="13951768" algn="l" defTabSz="3986220" rtl="0" eaLnBrk="1" latinLnBrk="0" hangingPunct="1">
      <a:defRPr sz="5200" kern="1200">
        <a:solidFill>
          <a:schemeClr val="tx1"/>
        </a:solidFill>
        <a:latin typeface="+mn-lt"/>
        <a:ea typeface="+mn-ea"/>
        <a:cs typeface="+mn-cs"/>
      </a:defRPr>
    </a:lvl8pPr>
    <a:lvl9pPr marL="15944877" algn="l" defTabSz="3986220" rtl="0" eaLnBrk="1" latinLnBrk="0" hangingPunct="1">
      <a:defRPr sz="5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pPr>
              <a:defRPr/>
            </a:pPr>
            <a:fld id="{688F2EB1-65C8-4F45-A01D-3C4D1418CA3F}" type="slidenum">
              <a:rPr lang="de-DE" altLang="de-DE" smtClean="0"/>
              <a:pPr>
                <a:defRPr/>
              </a:pPr>
              <a:t>1</a:t>
            </a:fld>
            <a:endParaRPr lang="de-DE" altLang="de-DE"/>
          </a:p>
        </p:txBody>
      </p:sp>
    </p:spTree>
    <p:extLst>
      <p:ext uri="{BB962C8B-B14F-4D97-AF65-F5344CB8AC3E}">
        <p14:creationId xmlns:p14="http://schemas.microsoft.com/office/powerpoint/2010/main" val="1176552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5" name="Inhaltsplatzhalter 2"/>
          <p:cNvSpPr>
            <a:spLocks noGrp="1"/>
          </p:cNvSpPr>
          <p:nvPr>
            <p:ph sz="half" idx="1"/>
          </p:nvPr>
        </p:nvSpPr>
        <p:spPr>
          <a:xfrm>
            <a:off x="2284178" y="10820674"/>
            <a:ext cx="25706856" cy="27540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75768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2248174" y="10820674"/>
            <a:ext cx="12852000" cy="27540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DE" dirty="0" smtClean="0"/>
              <a:t>Hallo Testmasterformate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Inhaltsplatzhalter 3"/>
          <p:cNvSpPr>
            <a:spLocks noGrp="1"/>
          </p:cNvSpPr>
          <p:nvPr>
            <p:ph sz="half" idx="2"/>
          </p:nvPr>
        </p:nvSpPr>
        <p:spPr>
          <a:xfrm>
            <a:off x="15137606" y="10820674"/>
            <a:ext cx="12852000" cy="27540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407935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2303605" y="10820674"/>
            <a:ext cx="25668002" cy="9180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CH" dirty="0" smtClean="0"/>
              <a:t>Click </a:t>
            </a:r>
            <a:r>
              <a:rPr lang="de-CH" dirty="0" err="1" smtClean="0"/>
              <a:t>to</a:t>
            </a:r>
            <a:r>
              <a:rPr lang="de-CH" dirty="0" smtClean="0"/>
              <a:t> </a:t>
            </a:r>
            <a:r>
              <a:rPr lang="de-CH" dirty="0" err="1" smtClean="0"/>
              <a:t>edit</a:t>
            </a:r>
            <a:r>
              <a:rPr lang="de-CH" dirty="0" smtClean="0"/>
              <a:t> Master </a:t>
            </a:r>
            <a:r>
              <a:rPr lang="de-CH" dirty="0" err="1" smtClean="0"/>
              <a:t>text</a:t>
            </a:r>
            <a:r>
              <a:rPr lang="de-CH" dirty="0" smtClean="0"/>
              <a:t> </a:t>
            </a:r>
            <a:r>
              <a:rPr lang="de-CH" dirty="0" err="1" smtClean="0"/>
              <a:t>styles</a:t>
            </a:r>
            <a:endParaRPr lang="de-CH" dirty="0" smtClean="0"/>
          </a:p>
          <a:p>
            <a:pPr lvl="1"/>
            <a:r>
              <a:rPr lang="de-CH" dirty="0" smtClean="0"/>
              <a:t>Second </a:t>
            </a:r>
            <a:r>
              <a:rPr lang="de-CH" dirty="0" err="1" smtClean="0"/>
              <a:t>level</a:t>
            </a:r>
            <a:endParaRPr lang="de-CH" dirty="0" smtClean="0"/>
          </a:p>
        </p:txBody>
      </p:sp>
      <p:sp>
        <p:nvSpPr>
          <p:cNvPr id="4" name="Inhaltsplatzhalter 2"/>
          <p:cNvSpPr>
            <a:spLocks noGrp="1"/>
          </p:cNvSpPr>
          <p:nvPr>
            <p:ph sz="half" idx="10"/>
          </p:nvPr>
        </p:nvSpPr>
        <p:spPr>
          <a:xfrm>
            <a:off x="2303605" y="20037698"/>
            <a:ext cx="25668002" cy="9180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CH" smtClean="0"/>
              <a:t>Click to edit Master text styles</a:t>
            </a:r>
          </a:p>
          <a:p>
            <a:pPr lvl="1"/>
            <a:r>
              <a:rPr lang="de-CH" smtClean="0"/>
              <a:t>Second level</a:t>
            </a:r>
          </a:p>
        </p:txBody>
      </p:sp>
      <p:sp>
        <p:nvSpPr>
          <p:cNvPr id="5" name="Inhaltsplatzhalter 2"/>
          <p:cNvSpPr>
            <a:spLocks noGrp="1"/>
          </p:cNvSpPr>
          <p:nvPr>
            <p:ph sz="half" idx="11"/>
          </p:nvPr>
        </p:nvSpPr>
        <p:spPr>
          <a:xfrm>
            <a:off x="2303605" y="29254722"/>
            <a:ext cx="25668002" cy="9180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CH" smtClean="0"/>
              <a:t>Click to edit Master text styles</a:t>
            </a:r>
          </a:p>
          <a:p>
            <a:pPr lvl="1"/>
            <a:r>
              <a:rPr lang="de-CH" smtClean="0"/>
              <a:t>Second level</a:t>
            </a:r>
          </a:p>
        </p:txBody>
      </p:sp>
    </p:spTree>
    <p:extLst>
      <p:ext uri="{BB962C8B-B14F-4D97-AF65-F5344CB8AC3E}">
        <p14:creationId xmlns:p14="http://schemas.microsoft.com/office/powerpoint/2010/main" val="4068577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2" name="Inhaltsplatzhalter 2"/>
          <p:cNvSpPr>
            <a:spLocks noGrp="1"/>
          </p:cNvSpPr>
          <p:nvPr>
            <p:ph sz="half" idx="10"/>
          </p:nvPr>
        </p:nvSpPr>
        <p:spPr>
          <a:xfrm>
            <a:off x="2248174" y="10820674"/>
            <a:ext cx="12852000" cy="13788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CH" smtClean="0"/>
              <a:t>Click to edit Master text styles</a:t>
            </a:r>
          </a:p>
          <a:p>
            <a:pPr lvl="1"/>
            <a:r>
              <a:rPr lang="de-CH" smtClean="0"/>
              <a:t>Second level</a:t>
            </a:r>
          </a:p>
        </p:txBody>
      </p:sp>
      <p:sp>
        <p:nvSpPr>
          <p:cNvPr id="3" name="Inhaltsplatzhalter 2"/>
          <p:cNvSpPr>
            <a:spLocks noGrp="1"/>
          </p:cNvSpPr>
          <p:nvPr>
            <p:ph sz="half" idx="11"/>
          </p:nvPr>
        </p:nvSpPr>
        <p:spPr>
          <a:xfrm>
            <a:off x="15137606" y="10820674"/>
            <a:ext cx="12852000" cy="13788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CH" smtClean="0"/>
              <a:t>Click to edit Master text styles</a:t>
            </a:r>
          </a:p>
          <a:p>
            <a:pPr lvl="1"/>
            <a:r>
              <a:rPr lang="de-CH" smtClean="0"/>
              <a:t>Second level</a:t>
            </a:r>
          </a:p>
        </p:txBody>
      </p:sp>
      <p:sp>
        <p:nvSpPr>
          <p:cNvPr id="4" name="Inhaltsplatzhalter 2"/>
          <p:cNvSpPr>
            <a:spLocks noGrp="1"/>
          </p:cNvSpPr>
          <p:nvPr>
            <p:ph sz="half" idx="12"/>
          </p:nvPr>
        </p:nvSpPr>
        <p:spPr>
          <a:xfrm>
            <a:off x="2248174" y="24646210"/>
            <a:ext cx="12852000" cy="13788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CH" smtClean="0"/>
              <a:t>Click to edit Master text styles</a:t>
            </a:r>
          </a:p>
          <a:p>
            <a:pPr lvl="1"/>
            <a:r>
              <a:rPr lang="de-CH" smtClean="0"/>
              <a:t>Second level</a:t>
            </a:r>
          </a:p>
        </p:txBody>
      </p:sp>
      <p:sp>
        <p:nvSpPr>
          <p:cNvPr id="5" name="Inhaltsplatzhalter 2"/>
          <p:cNvSpPr>
            <a:spLocks noGrp="1"/>
          </p:cNvSpPr>
          <p:nvPr>
            <p:ph sz="half" idx="13"/>
          </p:nvPr>
        </p:nvSpPr>
        <p:spPr>
          <a:xfrm>
            <a:off x="15137606" y="24646210"/>
            <a:ext cx="12852000" cy="13788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CH" smtClean="0"/>
              <a:t>Click to edit Master text styles</a:t>
            </a:r>
          </a:p>
          <a:p>
            <a:pPr lvl="1"/>
            <a:r>
              <a:rPr lang="de-CH" smtClean="0"/>
              <a:t>Second level</a:t>
            </a:r>
          </a:p>
        </p:txBody>
      </p:sp>
    </p:spTree>
    <p:extLst>
      <p:ext uri="{BB962C8B-B14F-4D97-AF65-F5344CB8AC3E}">
        <p14:creationId xmlns:p14="http://schemas.microsoft.com/office/powerpoint/2010/main" val="3646752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0" name="Rectangle 29"/>
          <p:cNvSpPr/>
          <p:nvPr userDrawn="1"/>
        </p:nvSpPr>
        <p:spPr bwMode="auto">
          <a:xfrm>
            <a:off x="1008063" y="1027113"/>
            <a:ext cx="28259087" cy="4464050"/>
          </a:xfrm>
          <a:prstGeom prst="rect">
            <a:avLst/>
          </a:prstGeom>
          <a:solidFill>
            <a:srgbClr val="9AC5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en-US"/>
          </a:p>
        </p:txBody>
      </p:sp>
      <p:pic>
        <p:nvPicPr>
          <p:cNvPr id="1027" name="Picture 3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20925" y="2179638"/>
            <a:ext cx="7065963"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8"/>
          <p:cNvSpPr/>
          <p:nvPr userDrawn="1"/>
        </p:nvSpPr>
        <p:spPr bwMode="auto">
          <a:xfrm>
            <a:off x="2303463" y="4051922"/>
            <a:ext cx="25651567" cy="7200800"/>
          </a:xfrm>
          <a:prstGeom prst="rect">
            <a:avLst/>
          </a:prstGeom>
          <a:solidFill>
            <a:srgbClr val="1269B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144000" bIns="90000" anchor="ctr"/>
          <a:lstStyle>
            <a:lvl1pPr marL="1006475" eaLnBrk="0" hangingPunct="0">
              <a:defRPr sz="105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105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105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105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105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105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105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105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10500">
                <a:solidFill>
                  <a:schemeClr val="tx1"/>
                </a:solidFill>
                <a:latin typeface="Times New Roman" panose="02020603050405020304" pitchFamily="18" charset="0"/>
                <a:ea typeface="MS PGothic" panose="020B0600070205080204" pitchFamily="34" charset="-128"/>
              </a:defRPr>
            </a:lvl9pPr>
          </a:lstStyle>
          <a:p>
            <a:pPr algn="just" eaLnBrk="1" hangingPunct="1">
              <a:spcBef>
                <a:spcPts val="600"/>
              </a:spcBef>
              <a:defRPr/>
            </a:pPr>
            <a:r>
              <a:rPr lang="de-CH" altLang="de-DE" sz="7200" dirty="0" err="1" smtClean="0">
                <a:solidFill>
                  <a:srgbClr val="FFFFFF"/>
                </a:solidFill>
                <a:latin typeface="Helvetica" panose="020B0604020202020204" pitchFamily="34" charset="0"/>
                <a:ea typeface="Times New Roman" panose="02020603050405020304" pitchFamily="18" charset="0"/>
              </a:rPr>
              <a:t>Bacherlorarbeit</a:t>
            </a:r>
            <a:r>
              <a:rPr lang="de-CH" altLang="de-DE" sz="7200" dirty="0" smtClean="0">
                <a:solidFill>
                  <a:srgbClr val="FFFFFF"/>
                </a:solidFill>
                <a:latin typeface="Helvetica" panose="020B0604020202020204" pitchFamily="34" charset="0"/>
                <a:ea typeface="Times New Roman" panose="02020603050405020304" pitchFamily="18" charset="0"/>
              </a:rPr>
              <a:t> , FS2020</a:t>
            </a:r>
            <a:endParaRPr lang="de-CH" altLang="de-DE" sz="8000" dirty="0" smtClean="0">
              <a:solidFill>
                <a:srgbClr val="FFFFFF"/>
              </a:solidFill>
              <a:latin typeface="Helvetica" panose="020B0604020202020204" pitchFamily="34" charset="0"/>
              <a:ea typeface="Times New Roman" panose="02020603050405020304" pitchFamily="18" charset="0"/>
            </a:endParaRPr>
          </a:p>
          <a:p>
            <a:pPr algn="just" eaLnBrk="1" hangingPunct="1">
              <a:spcBef>
                <a:spcPts val="600"/>
              </a:spcBef>
              <a:defRPr/>
            </a:pPr>
            <a:r>
              <a:rPr lang="de-CH" altLang="de-DE" sz="8000" b="1" dirty="0" smtClean="0">
                <a:solidFill>
                  <a:srgbClr val="FFFFFF"/>
                </a:solidFill>
                <a:latin typeface="Helvetica" panose="020B0604020202020204" pitchFamily="34" charset="0"/>
                <a:ea typeface="Times New Roman" panose="02020603050405020304" pitchFamily="18" charset="0"/>
              </a:rPr>
              <a:t>Bedarfsgerechte Optimierung der</a:t>
            </a:r>
          </a:p>
          <a:p>
            <a:pPr algn="just" eaLnBrk="1" hangingPunct="1">
              <a:spcBef>
                <a:spcPts val="600"/>
              </a:spcBef>
              <a:defRPr/>
            </a:pPr>
            <a:r>
              <a:rPr lang="de-CH" altLang="ja-JP" sz="8000" b="1" dirty="0" smtClean="0">
                <a:solidFill>
                  <a:srgbClr val="FFFFFF"/>
                </a:solidFill>
                <a:latin typeface="Helvetica" panose="020B0604020202020204" pitchFamily="34" charset="0"/>
                <a:cs typeface="Times New Roman" panose="02020603050405020304" pitchFamily="18" charset="0"/>
              </a:rPr>
              <a:t>Veloinfrastruktur Uster</a:t>
            </a:r>
            <a:endParaRPr lang="de-DE" altLang="ja-JP" sz="3600" dirty="0" smtClean="0">
              <a:solidFill>
                <a:srgbClr val="FFFFFF"/>
              </a:solidFill>
              <a:latin typeface="Arial" panose="020B0604020202020204" pitchFamily="34" charset="0"/>
              <a:cs typeface="Times New Roman" panose="02020603050405020304" pitchFamily="18" charset="0"/>
            </a:endParaRPr>
          </a:p>
          <a:p>
            <a:pPr algn="just" eaLnBrk="1" hangingPunct="1">
              <a:spcBef>
                <a:spcPts val="600"/>
              </a:spcBef>
              <a:defRPr/>
            </a:pPr>
            <a:endParaRPr lang="de-CH" altLang="de-DE" sz="3600" dirty="0" smtClean="0">
              <a:solidFill>
                <a:srgbClr val="FFFFFF"/>
              </a:solidFill>
              <a:latin typeface="Helvetica" panose="020B0604020202020204" pitchFamily="34" charset="0"/>
              <a:cs typeface="Times New Roman" panose="02020603050405020304" pitchFamily="18" charset="0"/>
            </a:endParaRPr>
          </a:p>
          <a:p>
            <a:pPr algn="just" eaLnBrk="1" hangingPunct="1">
              <a:lnSpc>
                <a:spcPct val="130000"/>
              </a:lnSpc>
              <a:spcBef>
                <a:spcPts val="600"/>
              </a:spcBef>
              <a:defRPr/>
            </a:pPr>
            <a:r>
              <a:rPr lang="de-CH" altLang="de-DE" sz="3600" dirty="0" smtClean="0">
                <a:solidFill>
                  <a:srgbClr val="FFFFFF"/>
                </a:solidFill>
                <a:latin typeface="Helvetica" panose="020B0604020202020204" pitchFamily="34" charset="0"/>
                <a:cs typeface="Times New Roman" panose="02020603050405020304" pitchFamily="18" charset="0"/>
              </a:rPr>
              <a:t>Autor: Cyrano </a:t>
            </a:r>
            <a:r>
              <a:rPr lang="de-CH" altLang="de-DE" sz="3600" dirty="0" err="1" smtClean="0">
                <a:solidFill>
                  <a:srgbClr val="FFFFFF"/>
                </a:solidFill>
                <a:latin typeface="Helvetica" panose="020B0604020202020204" pitchFamily="34" charset="0"/>
                <a:cs typeface="Times New Roman" panose="02020603050405020304" pitchFamily="18" charset="0"/>
              </a:rPr>
              <a:t>Golliez</a:t>
            </a:r>
            <a:r>
              <a:rPr lang="de-CH" altLang="de-DE" sz="3600" dirty="0" smtClean="0">
                <a:solidFill>
                  <a:srgbClr val="FFFFFF"/>
                </a:solidFill>
                <a:latin typeface="Helvetica" panose="020B0604020202020204" pitchFamily="34" charset="0"/>
                <a:cs typeface="Times New Roman" panose="02020603050405020304" pitchFamily="18" charset="0"/>
              </a:rPr>
              <a:t>			</a:t>
            </a:r>
          </a:p>
          <a:p>
            <a:pPr algn="just" eaLnBrk="1" hangingPunct="1">
              <a:lnSpc>
                <a:spcPct val="130000"/>
              </a:lnSpc>
              <a:spcBef>
                <a:spcPts val="600"/>
              </a:spcBef>
              <a:defRPr/>
            </a:pPr>
            <a:r>
              <a:rPr lang="de-CH" altLang="de-DE" sz="3600" dirty="0" smtClean="0">
                <a:solidFill>
                  <a:srgbClr val="FFFFFF"/>
                </a:solidFill>
                <a:latin typeface="Helvetica" panose="020B0604020202020204" pitchFamily="34" charset="0"/>
                <a:cs typeface="Times New Roman" panose="02020603050405020304" pitchFamily="18" charset="0"/>
              </a:rPr>
              <a:t>Supervision: Prof. Dr. Bryan T. </a:t>
            </a:r>
            <a:r>
              <a:rPr lang="de-CH" altLang="de-DE" sz="3600" dirty="0" err="1" smtClean="0">
                <a:solidFill>
                  <a:srgbClr val="FFFFFF"/>
                </a:solidFill>
                <a:latin typeface="Helvetica" panose="020B0604020202020204" pitchFamily="34" charset="0"/>
                <a:cs typeface="Times New Roman" panose="02020603050405020304" pitchFamily="18" charset="0"/>
              </a:rPr>
              <a:t>Adey</a:t>
            </a:r>
            <a:endParaRPr lang="de-CH" altLang="de-DE" sz="3600" dirty="0" smtClean="0">
              <a:solidFill>
                <a:srgbClr val="FFFFFF"/>
              </a:solidFill>
              <a:latin typeface="Helvetica" panose="020B0604020202020204" pitchFamily="34" charset="0"/>
              <a:cs typeface="Times New Roman" panose="02020603050405020304" pitchFamily="18" charset="0"/>
            </a:endParaRPr>
          </a:p>
          <a:p>
            <a:pPr algn="just" eaLnBrk="1" hangingPunct="1">
              <a:lnSpc>
                <a:spcPct val="130000"/>
              </a:lnSpc>
              <a:spcBef>
                <a:spcPts val="600"/>
              </a:spcBef>
              <a:defRPr/>
            </a:pPr>
            <a:r>
              <a:rPr lang="de-CH" altLang="de-DE" sz="3600" dirty="0" smtClean="0">
                <a:solidFill>
                  <a:srgbClr val="FFFFFF"/>
                </a:solidFill>
                <a:latin typeface="Helvetica" panose="020B0604020202020204" pitchFamily="34" charset="0"/>
                <a:cs typeface="Times New Roman" panose="02020603050405020304" pitchFamily="18" charset="0"/>
              </a:rPr>
              <a:t>			Dr. Claudio </a:t>
            </a:r>
            <a:r>
              <a:rPr lang="de-CH" altLang="de-DE" sz="3600" dirty="0" err="1" smtClean="0">
                <a:solidFill>
                  <a:srgbClr val="FFFFFF"/>
                </a:solidFill>
                <a:latin typeface="Helvetica" panose="020B0604020202020204" pitchFamily="34" charset="0"/>
                <a:cs typeface="Times New Roman" panose="02020603050405020304" pitchFamily="18" charset="0"/>
              </a:rPr>
              <a:t>Martani</a:t>
            </a:r>
            <a:r>
              <a:rPr lang="de-CH" altLang="de-DE" sz="3600" dirty="0" smtClean="0">
                <a:solidFill>
                  <a:srgbClr val="FFFFFF"/>
                </a:solidFill>
                <a:latin typeface="Helvetica" panose="020B0604020202020204" pitchFamily="34" charset="0"/>
                <a:cs typeface="Times New Roman" panose="02020603050405020304" pitchFamily="18" charset="0"/>
              </a:rPr>
              <a:t>	</a:t>
            </a:r>
          </a:p>
        </p:txBody>
      </p:sp>
      <p:pic>
        <p:nvPicPr>
          <p:cNvPr id="1029" name="Picture 1" descr="Logo_D-BAUG_new_CD_ohne_Text.png"/>
          <p:cNvPicPr>
            <a:picLocks noChangeAspect="1"/>
          </p:cNvPicPr>
          <p:nvPr userDrawn="1"/>
        </p:nvPicPr>
        <p:blipFill>
          <a:blip r:embed="rId7" cstate="print">
            <a:extLst>
              <a:ext uri="{28A0092B-C50C-407E-A947-70E740481C1C}">
                <a14:useLocalDpi xmlns:a14="http://schemas.microsoft.com/office/drawing/2010/main" val="0"/>
              </a:ext>
            </a:extLst>
          </a:blip>
          <a:srcRect b="11340"/>
          <a:stretch>
            <a:fillRect/>
          </a:stretch>
        </p:blipFill>
        <p:spPr bwMode="auto">
          <a:xfrm>
            <a:off x="2320925" y="40127238"/>
            <a:ext cx="5716588"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2" descr="IBI-Logo_Institute_RGB_600dpi.png"/>
          <p:cNvPicPr>
            <a:picLocks noChangeAspect="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1583988" y="40127238"/>
            <a:ext cx="7107237"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p:titleStyle>
    <p:bodyStyle>
      <a:lvl1pPr marL="1425575" indent="-1425575" algn="l" defTabSz="3798888" rtl="0" eaLnBrk="0" fontAlgn="base" hangingPunct="0">
        <a:spcBef>
          <a:spcPct val="50000"/>
        </a:spcBef>
        <a:spcAft>
          <a:spcPct val="0"/>
        </a:spcAft>
        <a:buClr>
          <a:schemeClr val="tx1"/>
        </a:buClr>
        <a:buSzPct val="160000"/>
        <a:buChar char="•"/>
        <a:defRPr sz="8700" b="1">
          <a:solidFill>
            <a:schemeClr val="tx1"/>
          </a:solidFill>
          <a:latin typeface="+mn-lt"/>
          <a:ea typeface="MS PGothic" panose="020B0600070205080204" pitchFamily="34" charset="-128"/>
          <a:cs typeface="ＭＳ Ｐゴシック" charset="0"/>
        </a:defRPr>
      </a:lvl1pPr>
      <a:lvl2pPr marL="3092450" indent="-1189038" algn="l" defTabSz="3798888" rtl="0" eaLnBrk="0" fontAlgn="base" hangingPunct="0">
        <a:spcBef>
          <a:spcPct val="50000"/>
        </a:spcBef>
        <a:spcAft>
          <a:spcPct val="0"/>
        </a:spcAft>
        <a:buClr>
          <a:schemeClr val="tx1"/>
        </a:buClr>
        <a:buSzPct val="110000"/>
        <a:buChar char="–"/>
        <a:defRPr>
          <a:solidFill>
            <a:schemeClr val="tx1"/>
          </a:solidFill>
          <a:latin typeface="+mn-lt"/>
          <a:ea typeface="MS PGothic" panose="020B0600070205080204" pitchFamily="34" charset="-128"/>
        </a:defRPr>
      </a:lvl2pPr>
      <a:lvl3pPr marL="4752975" indent="-954088" algn="l" defTabSz="3798888" rtl="0" eaLnBrk="0" fontAlgn="base" hangingPunct="0">
        <a:spcBef>
          <a:spcPct val="25000"/>
        </a:spcBef>
        <a:spcAft>
          <a:spcPct val="0"/>
        </a:spcAft>
        <a:buClr>
          <a:schemeClr val="tx1"/>
        </a:buClr>
        <a:buSzPct val="70000"/>
        <a:buFont typeface="Symbol" panose="05050102010706020507" pitchFamily="18" charset="2"/>
        <a:buChar char="·"/>
        <a:defRPr sz="7000">
          <a:solidFill>
            <a:schemeClr val="tx1"/>
          </a:solidFill>
          <a:latin typeface="+mn-lt"/>
          <a:ea typeface="MS PGothic" panose="020B0600070205080204" pitchFamily="34" charset="-128"/>
        </a:defRPr>
      </a:lvl3pPr>
      <a:lvl4pPr marL="6664325" indent="-954088" algn="l" defTabSz="3798888" rtl="0" eaLnBrk="0" fontAlgn="base" hangingPunct="0">
        <a:spcBef>
          <a:spcPct val="25000"/>
        </a:spcBef>
        <a:spcAft>
          <a:spcPct val="0"/>
        </a:spcAft>
        <a:buClr>
          <a:schemeClr val="tx1"/>
        </a:buClr>
        <a:buSzPct val="150000"/>
        <a:defRPr sz="7000">
          <a:solidFill>
            <a:schemeClr val="tx1"/>
          </a:solidFill>
          <a:latin typeface="+mn-lt"/>
          <a:ea typeface="MS PGothic" panose="020B0600070205080204" pitchFamily="34" charset="-128"/>
        </a:defRPr>
      </a:lvl4pPr>
      <a:lvl5pPr marL="8559800" indent="-947738" algn="l" defTabSz="3798888" rtl="0" eaLnBrk="0" fontAlgn="base" hangingPunct="0">
        <a:spcBef>
          <a:spcPct val="50000"/>
        </a:spcBef>
        <a:spcAft>
          <a:spcPct val="0"/>
        </a:spcAft>
        <a:buClr>
          <a:schemeClr val="tx1"/>
        </a:buClr>
        <a:buSzPct val="150000"/>
        <a:buChar char="•"/>
        <a:defRPr sz="8300">
          <a:solidFill>
            <a:schemeClr val="tx1"/>
          </a:solidFill>
          <a:latin typeface="+mn-lt"/>
          <a:ea typeface="MS PGothic" panose="020B0600070205080204" pitchFamily="34" charset="-128"/>
        </a:defRPr>
      </a:lvl5pPr>
      <a:lvl6pPr marL="10553794" indent="-948113" algn="l" defTabSz="3799368" rtl="0" eaLnBrk="0" fontAlgn="base" hangingPunct="0">
        <a:spcBef>
          <a:spcPct val="50000"/>
        </a:spcBef>
        <a:spcAft>
          <a:spcPct val="0"/>
        </a:spcAft>
        <a:buClr>
          <a:schemeClr val="tx1"/>
        </a:buClr>
        <a:buSzPct val="150000"/>
        <a:buChar char="•"/>
        <a:defRPr sz="8300">
          <a:solidFill>
            <a:schemeClr val="tx1"/>
          </a:solidFill>
          <a:latin typeface="+mn-lt"/>
        </a:defRPr>
      </a:lvl6pPr>
      <a:lvl7pPr marL="12546904" indent="-948113" algn="l" defTabSz="3799368" rtl="0" eaLnBrk="0" fontAlgn="base" hangingPunct="0">
        <a:spcBef>
          <a:spcPct val="50000"/>
        </a:spcBef>
        <a:spcAft>
          <a:spcPct val="0"/>
        </a:spcAft>
        <a:buClr>
          <a:schemeClr val="tx1"/>
        </a:buClr>
        <a:buSzPct val="150000"/>
        <a:buChar char="•"/>
        <a:defRPr sz="8300">
          <a:solidFill>
            <a:schemeClr val="tx1"/>
          </a:solidFill>
          <a:latin typeface="+mn-lt"/>
        </a:defRPr>
      </a:lvl7pPr>
      <a:lvl8pPr marL="14540014" indent="-948113" algn="l" defTabSz="3799368" rtl="0" eaLnBrk="0" fontAlgn="base" hangingPunct="0">
        <a:spcBef>
          <a:spcPct val="50000"/>
        </a:spcBef>
        <a:spcAft>
          <a:spcPct val="0"/>
        </a:spcAft>
        <a:buClr>
          <a:schemeClr val="tx1"/>
        </a:buClr>
        <a:buSzPct val="150000"/>
        <a:buChar char="•"/>
        <a:defRPr sz="8300">
          <a:solidFill>
            <a:schemeClr val="tx1"/>
          </a:solidFill>
          <a:latin typeface="+mn-lt"/>
        </a:defRPr>
      </a:lvl8pPr>
      <a:lvl9pPr marL="16533124" indent="-948113" algn="l" defTabSz="3799368" rtl="0" eaLnBrk="0" fontAlgn="base" hangingPunct="0">
        <a:spcBef>
          <a:spcPct val="50000"/>
        </a:spcBef>
        <a:spcAft>
          <a:spcPct val="0"/>
        </a:spcAft>
        <a:buClr>
          <a:schemeClr val="tx1"/>
        </a:buClr>
        <a:buSzPct val="150000"/>
        <a:buChar char="•"/>
        <a:defRPr sz="8300">
          <a:solidFill>
            <a:schemeClr val="tx1"/>
          </a:solidFill>
          <a:latin typeface="+mn-lt"/>
        </a:defRPr>
      </a:lvl9pPr>
    </p:bodyStyle>
    <p:otherStyle>
      <a:defPPr>
        <a:defRPr lang="en-US"/>
      </a:defPPr>
      <a:lvl1pPr marL="0" algn="l" defTabSz="3986220" rtl="0" eaLnBrk="1" latinLnBrk="0" hangingPunct="1">
        <a:defRPr sz="7800" kern="1200">
          <a:solidFill>
            <a:schemeClr val="tx1"/>
          </a:solidFill>
          <a:latin typeface="+mn-lt"/>
          <a:ea typeface="+mn-ea"/>
          <a:cs typeface="+mn-cs"/>
        </a:defRPr>
      </a:lvl1pPr>
      <a:lvl2pPr marL="1993110" algn="l" defTabSz="3986220" rtl="0" eaLnBrk="1" latinLnBrk="0" hangingPunct="1">
        <a:defRPr sz="7800" kern="1200">
          <a:solidFill>
            <a:schemeClr val="tx1"/>
          </a:solidFill>
          <a:latin typeface="+mn-lt"/>
          <a:ea typeface="+mn-ea"/>
          <a:cs typeface="+mn-cs"/>
        </a:defRPr>
      </a:lvl2pPr>
      <a:lvl3pPr marL="3986220" algn="l" defTabSz="3986220" rtl="0" eaLnBrk="1" latinLnBrk="0" hangingPunct="1">
        <a:defRPr sz="7800" kern="1200">
          <a:solidFill>
            <a:schemeClr val="tx1"/>
          </a:solidFill>
          <a:latin typeface="+mn-lt"/>
          <a:ea typeface="+mn-ea"/>
          <a:cs typeface="+mn-cs"/>
        </a:defRPr>
      </a:lvl3pPr>
      <a:lvl4pPr marL="5979329" algn="l" defTabSz="3986220" rtl="0" eaLnBrk="1" latinLnBrk="0" hangingPunct="1">
        <a:defRPr sz="7800" kern="1200">
          <a:solidFill>
            <a:schemeClr val="tx1"/>
          </a:solidFill>
          <a:latin typeface="+mn-lt"/>
          <a:ea typeface="+mn-ea"/>
          <a:cs typeface="+mn-cs"/>
        </a:defRPr>
      </a:lvl4pPr>
      <a:lvl5pPr marL="7972438" algn="l" defTabSz="3986220" rtl="0" eaLnBrk="1" latinLnBrk="0" hangingPunct="1">
        <a:defRPr sz="7800" kern="1200">
          <a:solidFill>
            <a:schemeClr val="tx1"/>
          </a:solidFill>
          <a:latin typeface="+mn-lt"/>
          <a:ea typeface="+mn-ea"/>
          <a:cs typeface="+mn-cs"/>
        </a:defRPr>
      </a:lvl5pPr>
      <a:lvl6pPr marL="9965548" algn="l" defTabSz="3986220" rtl="0" eaLnBrk="1" latinLnBrk="0" hangingPunct="1">
        <a:defRPr sz="7800" kern="1200">
          <a:solidFill>
            <a:schemeClr val="tx1"/>
          </a:solidFill>
          <a:latin typeface="+mn-lt"/>
          <a:ea typeface="+mn-ea"/>
          <a:cs typeface="+mn-cs"/>
        </a:defRPr>
      </a:lvl6pPr>
      <a:lvl7pPr marL="11958658" algn="l" defTabSz="3986220" rtl="0" eaLnBrk="1" latinLnBrk="0" hangingPunct="1">
        <a:defRPr sz="7800" kern="1200">
          <a:solidFill>
            <a:schemeClr val="tx1"/>
          </a:solidFill>
          <a:latin typeface="+mn-lt"/>
          <a:ea typeface="+mn-ea"/>
          <a:cs typeface="+mn-cs"/>
        </a:defRPr>
      </a:lvl7pPr>
      <a:lvl8pPr marL="13951768" algn="l" defTabSz="3986220" rtl="0" eaLnBrk="1" latinLnBrk="0" hangingPunct="1">
        <a:defRPr sz="7800" kern="1200">
          <a:solidFill>
            <a:schemeClr val="tx1"/>
          </a:solidFill>
          <a:latin typeface="+mn-lt"/>
          <a:ea typeface="+mn-ea"/>
          <a:cs typeface="+mn-cs"/>
        </a:defRPr>
      </a:lvl8pPr>
      <a:lvl9pPr marL="15944877" algn="l" defTabSz="3986220"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1.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fik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2263" y="11780154"/>
            <a:ext cx="6983362" cy="4255641"/>
          </a:xfrm>
          <a:prstGeom prst="rect">
            <a:avLst/>
          </a:prstGeom>
        </p:spPr>
      </p:pic>
      <p:pic>
        <p:nvPicPr>
          <p:cNvPr id="21" name="Grafik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4838" y="35040440"/>
            <a:ext cx="6766740" cy="662189"/>
          </a:xfrm>
          <a:prstGeom prst="rect">
            <a:avLst/>
          </a:prstGeom>
        </p:spPr>
      </p:pic>
      <p:sp>
        <p:nvSpPr>
          <p:cNvPr id="43" name="Title 1"/>
          <p:cNvSpPr txBox="1">
            <a:spLocks/>
          </p:cNvSpPr>
          <p:nvPr/>
        </p:nvSpPr>
        <p:spPr bwMode="auto">
          <a:xfrm>
            <a:off x="8201334" y="32439838"/>
            <a:ext cx="6766627" cy="250351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3600" kern="0" dirty="0" smtClean="0">
                <a:solidFill>
                  <a:srgbClr val="000000"/>
                </a:solidFill>
                <a:latin typeface="Times New Roman" panose="02020603050405020304" pitchFamily="18" charset="0"/>
                <a:cs typeface="Times New Roman" panose="02020603050405020304" pitchFamily="18" charset="0"/>
              </a:rPr>
              <a:t>Zielfunktion: </a:t>
            </a:r>
          </a:p>
          <a:p>
            <a:r>
              <a:rPr lang="de-CH" altLang="de-DE" sz="2600" b="0" kern="0" dirty="0" smtClean="0">
                <a:solidFill>
                  <a:srgbClr val="000000"/>
                </a:solidFill>
                <a:latin typeface="Times New Roman" panose="02020603050405020304" pitchFamily="18" charset="0"/>
                <a:cs typeface="Times New Roman" panose="02020603050405020304" pitchFamily="18" charset="0"/>
              </a:rPr>
              <a:t>Gesamtkosten einer Variante über den betrachteten Zeitraum von vierzig Jahren. Da keine Nutzen betrachtet werden, ist die Minimierung der Kosten mit der Maximierung des Gesamtnutzen gleichzusetzen</a:t>
            </a:r>
            <a:r>
              <a:rPr lang="de-CH" altLang="de-DE" sz="2400" b="0" kern="0" dirty="0" smtClean="0">
                <a:solidFill>
                  <a:srgbClr val="000000"/>
                </a:solidFill>
                <a:latin typeface="Times New Roman" panose="02020603050405020304" pitchFamily="18" charset="0"/>
                <a:cs typeface="Times New Roman" panose="02020603050405020304" pitchFamily="18" charset="0"/>
              </a:rPr>
              <a:t>.</a:t>
            </a:r>
          </a:p>
        </p:txBody>
      </p:sp>
      <p:pic>
        <p:nvPicPr>
          <p:cNvPr id="20" name="Grafik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60563" y="28873633"/>
            <a:ext cx="6107398" cy="3053699"/>
          </a:xfrm>
          <a:prstGeom prst="rect">
            <a:avLst/>
          </a:prstGeom>
        </p:spPr>
      </p:pic>
      <p:pic>
        <p:nvPicPr>
          <p:cNvPr id="10" name="Grafik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97173" y="20057555"/>
            <a:ext cx="13004373" cy="1492311"/>
          </a:xfrm>
          <a:prstGeom prst="rect">
            <a:avLst/>
          </a:prstGeom>
        </p:spPr>
      </p:pic>
      <p:sp>
        <p:nvSpPr>
          <p:cNvPr id="3074" name="Title 1"/>
          <p:cNvSpPr>
            <a:spLocks noGrp="1"/>
          </p:cNvSpPr>
          <p:nvPr>
            <p:ph type="title" idx="4294967295"/>
          </p:nvPr>
        </p:nvSpPr>
        <p:spPr bwMode="auto">
          <a:xfrm>
            <a:off x="-14904" y="15940814"/>
            <a:ext cx="12645626" cy="28378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de-CH" altLang="de-DE" sz="4000" dirty="0" smtClean="0">
                <a:solidFill>
                  <a:srgbClr val="000000"/>
                </a:solidFill>
                <a:latin typeface="Times New Roman" panose="02020603050405020304" pitchFamily="18" charset="0"/>
                <a:cs typeface="Times New Roman" panose="02020603050405020304" pitchFamily="18" charset="0"/>
              </a:rPr>
              <a:t/>
            </a:r>
            <a:br>
              <a:rPr lang="de-CH" altLang="de-DE" sz="4000" dirty="0" smtClean="0">
                <a:solidFill>
                  <a:srgbClr val="000000"/>
                </a:solidFill>
                <a:latin typeface="Times New Roman" panose="02020603050405020304" pitchFamily="18" charset="0"/>
                <a:cs typeface="Times New Roman" panose="02020603050405020304" pitchFamily="18" charset="0"/>
              </a:rPr>
            </a:br>
            <a:endParaRPr lang="de-CH" altLang="de-DE" sz="2000" b="0" dirty="0" smtClean="0">
              <a:solidFill>
                <a:srgbClr val="000000"/>
              </a:solidFill>
              <a:latin typeface="Times New Roman" panose="02020603050405020304" pitchFamily="18" charset="0"/>
              <a:cs typeface="Times New Roman" panose="02020603050405020304" pitchFamily="18" charset="0"/>
            </a:endParaRPr>
          </a:p>
        </p:txBody>
      </p:sp>
      <p:pic>
        <p:nvPicPr>
          <p:cNvPr id="3" name="Grafik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497646" y="27031300"/>
            <a:ext cx="4275296" cy="1719366"/>
          </a:xfrm>
          <a:prstGeom prst="rect">
            <a:avLst/>
          </a:prstGeom>
        </p:spPr>
      </p:pic>
      <p:pic>
        <p:nvPicPr>
          <p:cNvPr id="4" name="Grafik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750293" y="18237498"/>
            <a:ext cx="3921701" cy="4728759"/>
          </a:xfrm>
          <a:prstGeom prst="rect">
            <a:avLst/>
          </a:prstGeom>
        </p:spPr>
      </p:pic>
      <p:pic>
        <p:nvPicPr>
          <p:cNvPr id="5" name="Grafik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536174" y="26986873"/>
            <a:ext cx="4332723" cy="1763793"/>
          </a:xfrm>
          <a:prstGeom prst="rect">
            <a:avLst/>
          </a:prstGeom>
        </p:spPr>
      </p:pic>
      <p:pic>
        <p:nvPicPr>
          <p:cNvPr id="6" name="Grafik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811088" y="18237498"/>
            <a:ext cx="3921701" cy="4728758"/>
          </a:xfrm>
          <a:prstGeom prst="rect">
            <a:avLst/>
          </a:prstGeom>
        </p:spPr>
      </p:pic>
      <p:pic>
        <p:nvPicPr>
          <p:cNvPr id="7" name="Grafik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9630267" y="27020925"/>
            <a:ext cx="4249074" cy="1729741"/>
          </a:xfrm>
          <a:prstGeom prst="rect">
            <a:avLst/>
          </a:prstGeom>
        </p:spPr>
      </p:pic>
      <p:sp>
        <p:nvSpPr>
          <p:cNvPr id="8" name="Abgerundetes Rechteck 7"/>
          <p:cNvSpPr/>
          <p:nvPr/>
        </p:nvSpPr>
        <p:spPr bwMode="auto">
          <a:xfrm>
            <a:off x="3536008" y="11713315"/>
            <a:ext cx="10945316" cy="2736304"/>
          </a:xfrm>
          <a:prstGeom prst="roundRect">
            <a:avLst/>
          </a:prstGeom>
          <a:noFill/>
          <a:ln w="9525" cap="flat" cmpd="sng" algn="ctr">
            <a:noFill/>
            <a:prstDash val="solid"/>
            <a:round/>
            <a:headEnd type="none" w="med" len="med"/>
            <a:tailEnd type="none" w="med" len="med"/>
          </a:ln>
          <a:effectLst/>
        </p:spPr>
        <p:txBody>
          <a:bodyPr vert="horz" wrap="square" lIns="87878" tIns="43940" rIns="87878" bIns="439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smtClean="0">
              <a:ln>
                <a:noFill/>
              </a:ln>
              <a:solidFill>
                <a:schemeClr val="tx1"/>
              </a:solidFill>
              <a:effectLst/>
              <a:latin typeface="Times New Roman" pitchFamily="18" charset="0"/>
            </a:endParaRPr>
          </a:p>
        </p:txBody>
      </p:sp>
      <p:sp>
        <p:nvSpPr>
          <p:cNvPr id="9" name="Abgerundetes Rechteck 8"/>
          <p:cNvSpPr/>
          <p:nvPr/>
        </p:nvSpPr>
        <p:spPr bwMode="auto">
          <a:xfrm>
            <a:off x="2320925" y="16840232"/>
            <a:ext cx="12816680" cy="3216988"/>
          </a:xfrm>
          <a:prstGeom prst="roundRect">
            <a:avLst>
              <a:gd name="adj" fmla="val 8494"/>
            </a:avLst>
          </a:prstGeom>
          <a:noFill/>
          <a:ln w="9525" cap="flat" cmpd="sng" algn="ctr">
            <a:solidFill>
              <a:srgbClr val="000000"/>
            </a:solidFill>
            <a:prstDash val="solid"/>
            <a:round/>
            <a:headEnd type="none" w="med" len="med"/>
            <a:tailEnd type="none" w="med" len="med"/>
          </a:ln>
          <a:effectLst/>
        </p:spPr>
        <p:txBody>
          <a:bodyPr vert="horz" wrap="square" lIns="87878" tIns="43940" rIns="87878" bIns="439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smtClean="0">
              <a:ln>
                <a:noFill/>
              </a:ln>
              <a:solidFill>
                <a:schemeClr val="tx1"/>
              </a:solidFill>
              <a:effectLst/>
              <a:latin typeface="Times New Roman" pitchFamily="18" charset="0"/>
            </a:endParaRPr>
          </a:p>
        </p:txBody>
      </p:sp>
      <p:sp>
        <p:nvSpPr>
          <p:cNvPr id="13" name="Title 1"/>
          <p:cNvSpPr txBox="1">
            <a:spLocks/>
          </p:cNvSpPr>
          <p:nvPr/>
        </p:nvSpPr>
        <p:spPr bwMode="auto">
          <a:xfrm>
            <a:off x="2519686" y="16863646"/>
            <a:ext cx="12645627" cy="313819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4000" kern="0" dirty="0" smtClean="0">
                <a:solidFill>
                  <a:srgbClr val="000000"/>
                </a:solidFill>
                <a:latin typeface="Times New Roman" panose="02020603050405020304" pitchFamily="18" charset="0"/>
                <a:cs typeface="Times New Roman" panose="02020603050405020304" pitchFamily="18" charset="0"/>
              </a:rPr>
              <a:t>2. Grundlagen und Vorgehen</a:t>
            </a:r>
            <a:r>
              <a:rPr lang="de-CH" altLang="de-DE" kern="0" dirty="0" smtClean="0">
                <a:solidFill>
                  <a:srgbClr val="000000"/>
                </a:solidFill>
                <a:latin typeface="Times New Roman" panose="02020603050405020304" pitchFamily="18" charset="0"/>
                <a:cs typeface="Times New Roman" panose="02020603050405020304" pitchFamily="18" charset="0"/>
              </a:rPr>
              <a:t/>
            </a:r>
            <a:br>
              <a:rPr lang="de-CH" altLang="de-DE" kern="0" dirty="0" smtClean="0">
                <a:solidFill>
                  <a:srgbClr val="000000"/>
                </a:solidFill>
                <a:latin typeface="Times New Roman" panose="02020603050405020304" pitchFamily="18" charset="0"/>
                <a:cs typeface="Times New Roman" panose="02020603050405020304" pitchFamily="18" charset="0"/>
              </a:rPr>
            </a:br>
            <a:r>
              <a:rPr lang="de-CH" altLang="de-DE" sz="2600" b="0" kern="0" dirty="0" smtClean="0">
                <a:solidFill>
                  <a:srgbClr val="000000"/>
                </a:solidFill>
                <a:latin typeface="Times New Roman" panose="02020603050405020304" pitchFamily="18" charset="0"/>
                <a:cs typeface="Times New Roman" panose="02020603050405020304" pitchFamily="18" charset="0"/>
              </a:rPr>
              <a:t>Um für Uster im Rahmen einer Vorstudie ein optimales System zu entwickeln, folge ich dem Ablauf des Problemlösungsprozesses. Dieser systematische Prozess erlaubt es, jede Art von Problem zu </a:t>
            </a:r>
            <a:r>
              <a:rPr lang="de-CH" altLang="de-DE" sz="2600" b="0" kern="0" dirty="0" smtClean="0">
                <a:solidFill>
                  <a:srgbClr val="000000"/>
                </a:solidFill>
                <a:latin typeface="Times New Roman" panose="02020603050405020304" pitchFamily="18" charset="0"/>
                <a:cs typeface="Times New Roman" panose="02020603050405020304" pitchFamily="18" charset="0"/>
              </a:rPr>
              <a:t>lösen und die optimale Lösung bestimme ich durch die Optimierung der Zielfunktion. Mithilfe </a:t>
            </a:r>
            <a:r>
              <a:rPr lang="de-CH" altLang="de-DE" sz="2600" b="0" kern="0" dirty="0" smtClean="0">
                <a:solidFill>
                  <a:srgbClr val="000000"/>
                </a:solidFill>
                <a:latin typeface="Times New Roman" panose="02020603050405020304" pitchFamily="18" charset="0"/>
                <a:cs typeface="Times New Roman" panose="02020603050405020304" pitchFamily="18" charset="0"/>
              </a:rPr>
              <a:t>das Entscheidungsbaum wird der Bewertungs- und Entscheidungsprozess graphisch dargestellt und mithilfe der Sensitivitätsanalyse der rechten Seite der Zielfunktion wird die optimale Lösung auf ihre Belastbarkeit überprüft.   </a:t>
            </a:r>
          </a:p>
        </p:txBody>
      </p:sp>
      <p:sp>
        <p:nvSpPr>
          <p:cNvPr id="16" name="Title 1"/>
          <p:cNvSpPr txBox="1">
            <a:spLocks/>
          </p:cNvSpPr>
          <p:nvPr/>
        </p:nvSpPr>
        <p:spPr bwMode="auto">
          <a:xfrm>
            <a:off x="2486844" y="21621874"/>
            <a:ext cx="12519846" cy="369802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4000" kern="0" dirty="0" smtClean="0">
                <a:solidFill>
                  <a:srgbClr val="000000"/>
                </a:solidFill>
                <a:latin typeface="Times New Roman" panose="02020603050405020304" pitchFamily="18" charset="0"/>
                <a:cs typeface="Times New Roman" panose="02020603050405020304" pitchFamily="18" charset="0"/>
              </a:rPr>
              <a:t>3. </a:t>
            </a:r>
            <a:r>
              <a:rPr lang="de-CH" altLang="de-DE" sz="4000" kern="0" dirty="0" smtClean="0">
                <a:solidFill>
                  <a:srgbClr val="000000"/>
                </a:solidFill>
                <a:latin typeface="Times New Roman" panose="02020603050405020304" pitchFamily="18" charset="0"/>
                <a:cs typeface="Times New Roman" panose="02020603050405020304" pitchFamily="18" charset="0"/>
              </a:rPr>
              <a:t>Fallstudie: </a:t>
            </a:r>
            <a:r>
              <a:rPr lang="de-CH" altLang="de-DE" sz="4000" kern="0" dirty="0" smtClean="0">
                <a:solidFill>
                  <a:srgbClr val="000000"/>
                </a:solidFill>
                <a:latin typeface="Times New Roman" panose="02020603050405020304" pitchFamily="18" charset="0"/>
                <a:cs typeface="Times New Roman" panose="02020603050405020304" pitchFamily="18" charset="0"/>
              </a:rPr>
              <a:t>Uster</a:t>
            </a:r>
          </a:p>
          <a:p>
            <a:r>
              <a:rPr lang="de-CH" altLang="de-DE" sz="2600" b="0" kern="0" dirty="0" smtClean="0">
                <a:solidFill>
                  <a:srgbClr val="000000"/>
                </a:solidFill>
                <a:latin typeface="Times New Roman" panose="02020603050405020304" pitchFamily="18" charset="0"/>
                <a:cs typeface="Times New Roman" panose="02020603050405020304" pitchFamily="18" charset="0"/>
              </a:rPr>
              <a:t>Uster ist die drittgrösste Stadt im Kanton Zürich und geprägt durch die ehemals ansässige Industrie und einer, durch das Zusammenwachsen aus mehrere Dörfern </a:t>
            </a:r>
            <a:r>
              <a:rPr lang="de-CH" altLang="de-DE" sz="2600" b="0" kern="0" dirty="0" smtClean="0">
                <a:solidFill>
                  <a:srgbClr val="000000"/>
                </a:solidFill>
                <a:latin typeface="Times New Roman" panose="02020603050405020304" pitchFamily="18" charset="0"/>
                <a:cs typeface="Times New Roman" panose="02020603050405020304" pitchFamily="18" charset="0"/>
              </a:rPr>
              <a:t>bedingten, dezentralen </a:t>
            </a:r>
            <a:r>
              <a:rPr lang="de-CH" altLang="de-DE" sz="2600" b="0" kern="0" dirty="0" smtClean="0">
                <a:solidFill>
                  <a:srgbClr val="000000"/>
                </a:solidFill>
                <a:latin typeface="Times New Roman" panose="02020603050405020304" pitchFamily="18" charset="0"/>
                <a:cs typeface="Times New Roman" panose="02020603050405020304" pitchFamily="18" charset="0"/>
              </a:rPr>
              <a:t>Struktur. </a:t>
            </a:r>
            <a:r>
              <a:rPr lang="de-DE" altLang="de-DE" sz="2600" b="0" kern="0" dirty="0" smtClean="0">
                <a:solidFill>
                  <a:srgbClr val="000000"/>
                </a:solidFill>
                <a:latin typeface="Times New Roman" panose="02020603050405020304" pitchFamily="18" charset="0"/>
                <a:cs typeface="Times New Roman" panose="02020603050405020304" pitchFamily="18" charset="0"/>
              </a:rPr>
              <a:t>Das sternförmige </a:t>
            </a:r>
            <a:r>
              <a:rPr lang="de-DE" altLang="de-DE" sz="2600" b="0" kern="0" dirty="0" err="1" smtClean="0">
                <a:solidFill>
                  <a:srgbClr val="000000"/>
                </a:solidFill>
                <a:latin typeface="Times New Roman" panose="02020603050405020304" pitchFamily="18" charset="0"/>
                <a:cs typeface="Times New Roman" panose="02020603050405020304" pitchFamily="18" charset="0"/>
              </a:rPr>
              <a:t>Strassennetz</a:t>
            </a:r>
            <a:r>
              <a:rPr lang="de-DE" altLang="de-DE" sz="2600" b="0" kern="0" dirty="0" smtClean="0">
                <a:solidFill>
                  <a:srgbClr val="000000"/>
                </a:solidFill>
                <a:latin typeface="Times New Roman" panose="02020603050405020304" pitchFamily="18" charset="0"/>
                <a:cs typeface="Times New Roman" panose="02020603050405020304" pitchFamily="18" charset="0"/>
              </a:rPr>
              <a:t> hat </a:t>
            </a:r>
            <a:r>
              <a:rPr lang="de-DE" altLang="de-DE" sz="2600" b="0" kern="0" dirty="0">
                <a:solidFill>
                  <a:srgbClr val="000000"/>
                </a:solidFill>
                <a:latin typeface="Times New Roman" panose="02020603050405020304" pitchFamily="18" charset="0"/>
                <a:cs typeface="Times New Roman" panose="02020603050405020304" pitchFamily="18" charset="0"/>
              </a:rPr>
              <a:t>zur </a:t>
            </a:r>
            <a:r>
              <a:rPr lang="de-DE" altLang="de-DE" sz="2600" b="0" kern="0" dirty="0" smtClean="0">
                <a:solidFill>
                  <a:srgbClr val="000000"/>
                </a:solidFill>
                <a:latin typeface="Times New Roman" panose="02020603050405020304" pitchFamily="18" charset="0"/>
                <a:cs typeface="Times New Roman" panose="02020603050405020304" pitchFamily="18" charset="0"/>
              </a:rPr>
              <a:t>Folge das Uster durch Nord-Süd </a:t>
            </a:r>
            <a:r>
              <a:rPr lang="de-DE" altLang="de-DE" sz="2600" b="0" kern="0" dirty="0">
                <a:solidFill>
                  <a:srgbClr val="000000"/>
                </a:solidFill>
                <a:latin typeface="Times New Roman" panose="02020603050405020304" pitchFamily="18" charset="0"/>
                <a:cs typeface="Times New Roman" panose="02020603050405020304" pitchFamily="18" charset="0"/>
              </a:rPr>
              <a:t>Durchgangsverkehr sowie durch Binnenverkehr der Stadtgebiete </a:t>
            </a:r>
            <a:r>
              <a:rPr lang="de-DE" altLang="de-DE" sz="2600" b="0" kern="0" dirty="0" smtClean="0">
                <a:solidFill>
                  <a:srgbClr val="000000"/>
                </a:solidFill>
                <a:latin typeface="Times New Roman" panose="02020603050405020304" pitchFamily="18" charset="0"/>
                <a:cs typeface="Times New Roman" panose="02020603050405020304" pitchFamily="18" charset="0"/>
              </a:rPr>
              <a:t>und durch </a:t>
            </a:r>
            <a:r>
              <a:rPr lang="de-DE" altLang="de-DE" sz="2600" b="0" kern="0" dirty="0">
                <a:solidFill>
                  <a:srgbClr val="000000"/>
                </a:solidFill>
                <a:latin typeface="Times New Roman" panose="02020603050405020304" pitchFamily="18" charset="0"/>
                <a:cs typeface="Times New Roman" panose="02020603050405020304" pitchFamily="18" charset="0"/>
              </a:rPr>
              <a:t>Quell-/Zielverkehr des Zentrums, </a:t>
            </a:r>
            <a:r>
              <a:rPr lang="de-DE" altLang="de-DE" sz="2600" b="0" kern="0" dirty="0" smtClean="0">
                <a:solidFill>
                  <a:srgbClr val="000000"/>
                </a:solidFill>
                <a:latin typeface="Times New Roman" panose="02020603050405020304" pitchFamily="18" charset="0"/>
                <a:cs typeface="Times New Roman" panose="02020603050405020304" pitchFamily="18" charset="0"/>
              </a:rPr>
              <a:t>insbesondere in Hauptverkehrszeiten belastet ist. Hinzu kommt die </a:t>
            </a:r>
            <a:r>
              <a:rPr lang="de-DE" altLang="de-DE" sz="2600" b="0" kern="0" dirty="0">
                <a:solidFill>
                  <a:srgbClr val="000000"/>
                </a:solidFill>
                <a:latin typeface="Times New Roman" panose="02020603050405020304" pitchFamily="18" charset="0"/>
                <a:cs typeface="Times New Roman" panose="02020603050405020304" pitchFamily="18" charset="0"/>
              </a:rPr>
              <a:t>mittig durch die Stadt führende </a:t>
            </a:r>
            <a:r>
              <a:rPr lang="de-DE" altLang="de-DE" sz="2600" b="0" kern="0" dirty="0" smtClean="0">
                <a:solidFill>
                  <a:srgbClr val="000000"/>
                </a:solidFill>
                <a:latin typeface="Times New Roman" panose="02020603050405020304" pitchFamily="18" charset="0"/>
                <a:cs typeface="Times New Roman" panose="02020603050405020304" pitchFamily="18" charset="0"/>
              </a:rPr>
              <a:t>Bahnlinie, welche </a:t>
            </a:r>
            <a:r>
              <a:rPr lang="de-DE" altLang="de-DE" sz="2600" b="0" kern="0" dirty="0">
                <a:solidFill>
                  <a:srgbClr val="000000"/>
                </a:solidFill>
                <a:latin typeface="Times New Roman" panose="02020603050405020304" pitchFamily="18" charset="0"/>
                <a:cs typeface="Times New Roman" panose="02020603050405020304" pitchFamily="18" charset="0"/>
              </a:rPr>
              <a:t>die Stadt </a:t>
            </a:r>
            <a:r>
              <a:rPr lang="de-DE" altLang="de-DE" sz="2600" b="0" kern="0" dirty="0" smtClean="0">
                <a:solidFill>
                  <a:srgbClr val="000000"/>
                </a:solidFill>
                <a:latin typeface="Times New Roman" panose="02020603050405020304" pitchFamily="18" charset="0"/>
                <a:cs typeface="Times New Roman" panose="02020603050405020304" pitchFamily="18" charset="0"/>
              </a:rPr>
              <a:t>zerschneidet und aufgrund </a:t>
            </a:r>
            <a:r>
              <a:rPr lang="de-DE" altLang="de-DE" sz="2600" b="0" kern="0" dirty="0">
                <a:solidFill>
                  <a:srgbClr val="000000"/>
                </a:solidFill>
                <a:latin typeface="Times New Roman" panose="02020603050405020304" pitchFamily="18" charset="0"/>
                <a:cs typeface="Times New Roman" panose="02020603050405020304" pitchFamily="18" charset="0"/>
              </a:rPr>
              <a:t>der langen </a:t>
            </a:r>
            <a:r>
              <a:rPr lang="de-DE" altLang="de-DE" sz="2600" b="0" kern="0" dirty="0" err="1">
                <a:solidFill>
                  <a:srgbClr val="000000"/>
                </a:solidFill>
                <a:latin typeface="Times New Roman" panose="02020603050405020304" pitchFamily="18" charset="0"/>
                <a:cs typeface="Times New Roman" panose="02020603050405020304" pitchFamily="18" charset="0"/>
              </a:rPr>
              <a:t>Schliesszeit</a:t>
            </a:r>
            <a:r>
              <a:rPr lang="de-DE" altLang="de-DE" sz="2600" b="0" kern="0" dirty="0">
                <a:solidFill>
                  <a:srgbClr val="000000"/>
                </a:solidFill>
                <a:latin typeface="Times New Roman" panose="02020603050405020304" pitchFamily="18" charset="0"/>
                <a:cs typeface="Times New Roman" panose="02020603050405020304" pitchFamily="18" charset="0"/>
              </a:rPr>
              <a:t> von bis zu 40’/h, lange Wartezeiten an den </a:t>
            </a:r>
            <a:r>
              <a:rPr lang="de-DE" altLang="de-DE" sz="2600" b="0" kern="0" dirty="0" smtClean="0">
                <a:solidFill>
                  <a:srgbClr val="000000"/>
                </a:solidFill>
                <a:latin typeface="Times New Roman" panose="02020603050405020304" pitchFamily="18" charset="0"/>
                <a:cs typeface="Times New Roman" panose="02020603050405020304" pitchFamily="18" charset="0"/>
              </a:rPr>
              <a:t>Bahnübergängen verursacht. Um Uster nachhaltig zu verbessern habe ich mich in Anbetracht der Situation, dazu entschieden den Bahnübergang </a:t>
            </a:r>
            <a:r>
              <a:rPr lang="de-DE" altLang="de-DE" sz="2600" b="0" kern="0" dirty="0" err="1" smtClean="0">
                <a:solidFill>
                  <a:srgbClr val="000000"/>
                </a:solidFill>
                <a:latin typeface="Times New Roman" panose="02020603050405020304" pitchFamily="18" charset="0"/>
                <a:cs typeface="Times New Roman" panose="02020603050405020304" pitchFamily="18" charset="0"/>
              </a:rPr>
              <a:t>Brunnenstrasse</a:t>
            </a:r>
            <a:r>
              <a:rPr lang="de-DE" altLang="de-DE" sz="2600" b="0" kern="0" dirty="0" smtClean="0">
                <a:solidFill>
                  <a:srgbClr val="000000"/>
                </a:solidFill>
                <a:latin typeface="Times New Roman" panose="02020603050405020304" pitchFamily="18" charset="0"/>
                <a:cs typeface="Times New Roman" panose="02020603050405020304" pitchFamily="18" charset="0"/>
              </a:rPr>
              <a:t> zu optimieren.</a:t>
            </a:r>
            <a:endParaRPr lang="de-CH" altLang="de-DE" sz="2600" b="0" kern="0" dirty="0" smtClean="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8" name="Title 1"/>
              <p:cNvSpPr txBox="1">
                <a:spLocks/>
              </p:cNvSpPr>
              <p:nvPr/>
            </p:nvSpPr>
            <p:spPr bwMode="auto">
              <a:xfrm>
                <a:off x="15709748" y="23102042"/>
                <a:ext cx="4061963" cy="3992440"/>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2600" u="sng" kern="0" dirty="0" smtClean="0">
                    <a:solidFill>
                      <a:srgbClr val="000000"/>
                    </a:solidFill>
                    <a:latin typeface="Times New Roman" panose="02020603050405020304" pitchFamily="18" charset="0"/>
                    <a:cs typeface="Times New Roman" panose="02020603050405020304" pitchFamily="18" charset="0"/>
                  </a:rPr>
                  <a:t>Variante 1:</a:t>
                </a:r>
              </a:p>
              <a:p>
                <a:r>
                  <a:rPr lang="de-CH" altLang="de-DE" sz="2400" b="0" kern="0" dirty="0" smtClean="0">
                    <a:solidFill>
                      <a:srgbClr val="000000"/>
                    </a:solidFill>
                    <a:latin typeface="Times New Roman" panose="02020603050405020304" pitchFamily="18" charset="0"/>
                    <a:cs typeface="Times New Roman" panose="02020603050405020304" pitchFamily="18" charset="0"/>
                  </a:rPr>
                  <a:t>Die Variante 1 entspricht dem Ist-Zustand des </a:t>
                </a:r>
                <a:r>
                  <a:rPr lang="de-CH" altLang="de-DE" sz="2400" b="0" kern="0" dirty="0" smtClean="0">
                    <a:solidFill>
                      <a:srgbClr val="000000"/>
                    </a:solidFill>
                    <a:latin typeface="Times New Roman" panose="02020603050405020304" pitchFamily="18" charset="0"/>
                    <a:cs typeface="Times New Roman" panose="02020603050405020304" pitchFamily="18" charset="0"/>
                  </a:rPr>
                  <a:t>Bahnübergangs. </a:t>
                </a:r>
                <a:r>
                  <a:rPr lang="de-CH" altLang="de-DE" sz="2400" b="0" kern="0" dirty="0" smtClean="0">
                    <a:solidFill>
                      <a:srgbClr val="000000"/>
                    </a:solidFill>
                    <a:latin typeface="Times New Roman" panose="02020603050405020304" pitchFamily="18" charset="0"/>
                    <a:cs typeface="Times New Roman" panose="02020603050405020304" pitchFamily="18" charset="0"/>
                  </a:rPr>
                  <a:t>Um die Verkehrssicherheit zu erhöhen, sind zwei Velostreifen für insgesamt 68’000 </a:t>
                </a:r>
                <a14:m>
                  <m:oMath xmlns:m="http://schemas.openxmlformats.org/officeDocument/2006/math">
                    <m:sSub>
                      <m:sSubPr>
                        <m:ctrlPr>
                          <a:rPr lang="de-CH" altLang="de-DE" sz="2400" b="0" i="1" kern="0" smtClean="0">
                            <a:solidFill>
                              <a:srgbClr val="000000"/>
                            </a:solidFill>
                            <a:latin typeface="Cambria Math" panose="02040503050406030204" pitchFamily="18" charset="0"/>
                            <a:cs typeface="Times New Roman" panose="02020603050405020304" pitchFamily="18" charset="0"/>
                          </a:rPr>
                        </m:ctrlPr>
                      </m:sSubPr>
                      <m:e>
                        <m:r>
                          <a:rPr lang="de-CH" altLang="de-DE" sz="2400" b="0" i="1" kern="0" smtClean="0">
                            <a:solidFill>
                              <a:srgbClr val="000000"/>
                            </a:solidFill>
                            <a:latin typeface="Cambria Math" panose="02040503050406030204" pitchFamily="18" charset="0"/>
                            <a:cs typeface="Times New Roman" panose="02020603050405020304" pitchFamily="18" charset="0"/>
                          </a:rPr>
                          <m:t>𝐶𝐻𝐹</m:t>
                        </m:r>
                      </m:e>
                      <m:sub>
                        <m:r>
                          <a:rPr lang="de-CH" altLang="de-DE" sz="2400" b="0" i="1" kern="0" smtClean="0">
                            <a:solidFill>
                              <a:srgbClr val="000000"/>
                            </a:solidFill>
                            <a:latin typeface="Cambria Math" panose="02040503050406030204" pitchFamily="18" charset="0"/>
                            <a:cs typeface="Times New Roman" panose="02020603050405020304" pitchFamily="18" charset="0"/>
                          </a:rPr>
                          <m:t> 3</m:t>
                        </m:r>
                      </m:sub>
                    </m:sSub>
                  </m:oMath>
                </a14:m>
                <a:r>
                  <a:rPr lang="de-CH" altLang="de-DE" sz="2400" b="0" kern="0" dirty="0" smtClean="0">
                    <a:solidFill>
                      <a:srgbClr val="000000"/>
                    </a:solidFill>
                    <a:latin typeface="Times New Roman" panose="02020603050405020304" pitchFamily="18" charset="0"/>
                    <a:cs typeface="Times New Roman" panose="02020603050405020304" pitchFamily="18" charset="0"/>
                  </a:rPr>
                  <a:t> geplant. Die durchschnittliche Wartezeit aufgrund der </a:t>
                </a:r>
                <a:r>
                  <a:rPr lang="de-CH" altLang="de-DE" sz="2400" b="0" kern="0" dirty="0" smtClean="0">
                    <a:solidFill>
                      <a:srgbClr val="000000"/>
                    </a:solidFill>
                    <a:latin typeface="Times New Roman" panose="02020603050405020304" pitchFamily="18" charset="0"/>
                    <a:cs typeface="Times New Roman" panose="02020603050405020304" pitchFamily="18" charset="0"/>
                  </a:rPr>
                  <a:t>Bahnschranke </a:t>
                </a:r>
                <a:r>
                  <a:rPr lang="de-CH" altLang="de-DE" sz="2400" b="0" kern="0" dirty="0" smtClean="0">
                    <a:solidFill>
                      <a:srgbClr val="000000"/>
                    </a:solidFill>
                    <a:latin typeface="Times New Roman" panose="02020603050405020304" pitchFamily="18" charset="0"/>
                    <a:cs typeface="Times New Roman" panose="02020603050405020304" pitchFamily="18" charset="0"/>
                  </a:rPr>
                  <a:t>beträgt </a:t>
                </a:r>
                <a:r>
                  <a:rPr lang="de-CH" altLang="de-DE" sz="2400" b="0" kern="0" dirty="0" smtClean="0">
                    <a:solidFill>
                      <a:srgbClr val="000000"/>
                    </a:solidFill>
                    <a:latin typeface="Times New Roman" panose="02020603050405020304" pitchFamily="18" charset="0"/>
                    <a:cs typeface="Times New Roman" panose="02020603050405020304" pitchFamily="18" charset="0"/>
                  </a:rPr>
                  <a:t>5</a:t>
                </a:r>
                <a:r>
                  <a:rPr lang="de-CH" altLang="de-DE" sz="2400" b="0" kern="0" dirty="0" smtClean="0">
                    <a:solidFill>
                      <a:srgbClr val="000000"/>
                    </a:solidFill>
                    <a:latin typeface="Times New Roman" panose="02020603050405020304" pitchFamily="18" charset="0"/>
                    <a:cs typeface="Times New Roman" panose="02020603050405020304" pitchFamily="18" charset="0"/>
                  </a:rPr>
                  <a:t>’.</a:t>
                </a:r>
              </a:p>
            </p:txBody>
          </p:sp>
        </mc:Choice>
        <mc:Fallback>
          <p:sp>
            <p:nvSpPr>
              <p:cNvPr id="28" name="Title 1"/>
              <p:cNvSpPr txBox="1">
                <a:spLocks noRot="1" noChangeAspect="1" noMove="1" noResize="1" noEditPoints="1" noAdjustHandles="1" noChangeArrowheads="1" noChangeShapeType="1" noTextEdit="1"/>
              </p:cNvSpPr>
              <p:nvPr/>
            </p:nvSpPr>
            <p:spPr bwMode="auto">
              <a:xfrm>
                <a:off x="15709748" y="23102042"/>
                <a:ext cx="4061963" cy="3992440"/>
              </a:xfrm>
              <a:prstGeom prst="rect">
                <a:avLst/>
              </a:prstGeom>
              <a:blipFill rotWithShape="0">
                <a:blip r:embed="rId12"/>
                <a:stretch>
                  <a:fillRect l="-2703" t="-1527" r="-2252"/>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CH">
                    <a:noFill/>
                  </a:rPr>
                  <a:t> </a:t>
                </a:r>
              </a:p>
            </p:txBody>
          </p:sp>
        </mc:Fallback>
      </mc:AlternateContent>
      <p:pic>
        <p:nvPicPr>
          <p:cNvPr id="24" name="Grafik 2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341682" y="28916808"/>
            <a:ext cx="6527215" cy="4895895"/>
          </a:xfrm>
          <a:prstGeom prst="rect">
            <a:avLst/>
          </a:prstGeom>
        </p:spPr>
      </p:pic>
      <p:sp>
        <p:nvSpPr>
          <p:cNvPr id="31" name="Title 1"/>
          <p:cNvSpPr txBox="1">
            <a:spLocks/>
          </p:cNvSpPr>
          <p:nvPr/>
        </p:nvSpPr>
        <p:spPr bwMode="auto">
          <a:xfrm>
            <a:off x="15668699" y="38182366"/>
            <a:ext cx="12286332" cy="165753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3200" b="0" kern="0" dirty="0" smtClean="0">
                <a:solidFill>
                  <a:srgbClr val="000000"/>
                </a:solidFill>
                <a:latin typeface="Times New Roman" panose="02020603050405020304" pitchFamily="18" charset="0"/>
                <a:cs typeface="Times New Roman" panose="02020603050405020304" pitchFamily="18" charset="0"/>
              </a:rPr>
              <a:t>Literaturverzeichnis:</a:t>
            </a:r>
          </a:p>
          <a:p>
            <a:r>
              <a:rPr lang="de-CH" altLang="de-DE" sz="1200" b="0" kern="0" dirty="0" smtClean="0">
                <a:solidFill>
                  <a:srgbClr val="000000"/>
                </a:solidFill>
                <a:latin typeface="Times New Roman" panose="02020603050405020304" pitchFamily="18" charset="0"/>
                <a:cs typeface="Times New Roman" panose="02020603050405020304" pitchFamily="18" charset="0"/>
              </a:rPr>
              <a:t>1. </a:t>
            </a:r>
            <a:r>
              <a:rPr lang="de-CH" altLang="de-DE" sz="1800" b="0" kern="0" dirty="0" err="1" smtClean="0">
                <a:solidFill>
                  <a:srgbClr val="000000"/>
                </a:solidFill>
                <a:latin typeface="Times New Roman" panose="02020603050405020304" pitchFamily="18" charset="0"/>
                <a:cs typeface="Times New Roman" panose="02020603050405020304" pitchFamily="18" charset="0"/>
              </a:rPr>
              <a:t>Adey</a:t>
            </a:r>
            <a:r>
              <a:rPr lang="de-CH" altLang="de-DE" sz="1800" b="0" kern="0" dirty="0" smtClean="0">
                <a:solidFill>
                  <a:srgbClr val="000000"/>
                </a:solidFill>
                <a:latin typeface="Times New Roman" panose="02020603050405020304" pitchFamily="18" charset="0"/>
                <a:cs typeface="Times New Roman" panose="02020603050405020304" pitchFamily="18" charset="0"/>
              </a:rPr>
              <a:t> et. all., 2019 – Kursmaterial System Engineering FS2019</a:t>
            </a:r>
          </a:p>
          <a:p>
            <a:r>
              <a:rPr lang="de-CH" altLang="de-DE" sz="1200" b="0" kern="0" dirty="0" smtClean="0">
                <a:solidFill>
                  <a:srgbClr val="000000"/>
                </a:solidFill>
                <a:latin typeface="Times New Roman" panose="02020603050405020304" pitchFamily="18" charset="0"/>
                <a:cs typeface="Times New Roman" panose="02020603050405020304" pitchFamily="18" charset="0"/>
              </a:rPr>
              <a:t>2. </a:t>
            </a:r>
            <a:r>
              <a:rPr lang="de-CH" altLang="de-DE" sz="1800" b="0" kern="0" dirty="0" smtClean="0">
                <a:solidFill>
                  <a:srgbClr val="000000"/>
                </a:solidFill>
                <a:latin typeface="Times New Roman" panose="02020603050405020304" pitchFamily="18" charset="0"/>
                <a:cs typeface="Times New Roman" panose="02020603050405020304" pitchFamily="18" charset="0"/>
              </a:rPr>
              <a:t>Kanton Zürich, 2019 – GIS-Browser</a:t>
            </a:r>
          </a:p>
          <a:p>
            <a:r>
              <a:rPr lang="de-CH" altLang="de-DE" sz="1200" b="0" kern="0" dirty="0" smtClean="0">
                <a:solidFill>
                  <a:srgbClr val="000000"/>
                </a:solidFill>
                <a:latin typeface="Times New Roman" panose="02020603050405020304" pitchFamily="18" charset="0"/>
                <a:cs typeface="Times New Roman" panose="02020603050405020304" pitchFamily="18" charset="0"/>
              </a:rPr>
              <a:t>3. </a:t>
            </a:r>
            <a:r>
              <a:rPr lang="de-CH" altLang="de-DE" sz="1800" b="0" kern="0" dirty="0" smtClean="0">
                <a:solidFill>
                  <a:srgbClr val="000000"/>
                </a:solidFill>
                <a:latin typeface="Times New Roman" panose="02020603050405020304" pitchFamily="18" charset="0"/>
                <a:cs typeface="Times New Roman" panose="02020603050405020304" pitchFamily="18" charset="0"/>
              </a:rPr>
              <a:t>Kontextplan </a:t>
            </a:r>
            <a:r>
              <a:rPr lang="de-CH" altLang="de-DE" sz="1800" b="0" kern="0" dirty="0">
                <a:solidFill>
                  <a:srgbClr val="000000"/>
                </a:solidFill>
                <a:latin typeface="Times New Roman" panose="02020603050405020304" pitchFamily="18" charset="0"/>
                <a:cs typeface="Times New Roman" panose="02020603050405020304" pitchFamily="18" charset="0"/>
              </a:rPr>
              <a:t>AG, </a:t>
            </a:r>
            <a:r>
              <a:rPr lang="de-CH" altLang="de-DE" sz="1800" b="0" kern="0" dirty="0" err="1">
                <a:solidFill>
                  <a:srgbClr val="000000"/>
                </a:solidFill>
                <a:latin typeface="Times New Roman" panose="02020603050405020304" pitchFamily="18" charset="0"/>
                <a:cs typeface="Times New Roman" panose="02020603050405020304" pitchFamily="18" charset="0"/>
              </a:rPr>
              <a:t>Chrisina</a:t>
            </a:r>
            <a:r>
              <a:rPr lang="de-CH" altLang="de-DE" sz="1800" b="0" kern="0" dirty="0">
                <a:solidFill>
                  <a:srgbClr val="000000"/>
                </a:solidFill>
                <a:latin typeface="Times New Roman" panose="02020603050405020304" pitchFamily="18" charset="0"/>
                <a:cs typeface="Times New Roman" panose="02020603050405020304" pitchFamily="18" charset="0"/>
              </a:rPr>
              <a:t> </a:t>
            </a:r>
            <a:r>
              <a:rPr lang="de-CH" altLang="de-DE" sz="1800" b="0" kern="0" dirty="0" err="1">
                <a:solidFill>
                  <a:srgbClr val="000000"/>
                </a:solidFill>
                <a:latin typeface="Times New Roman" panose="02020603050405020304" pitchFamily="18" charset="0"/>
                <a:cs typeface="Times New Roman" panose="02020603050405020304" pitchFamily="18" charset="0"/>
              </a:rPr>
              <a:t>Farner</a:t>
            </a:r>
            <a:r>
              <a:rPr lang="de-CH" altLang="de-DE" sz="1800" b="0" kern="0" dirty="0">
                <a:solidFill>
                  <a:srgbClr val="000000"/>
                </a:solidFill>
                <a:latin typeface="Times New Roman" panose="02020603050405020304" pitchFamily="18" charset="0"/>
                <a:cs typeface="Times New Roman" panose="02020603050405020304" pitchFamily="18" charset="0"/>
              </a:rPr>
              <a:t>, Markus Hofstetter. 2010. Baukosten der </a:t>
            </a:r>
            <a:r>
              <a:rPr lang="de-CH" altLang="de-DE" sz="1800" b="0" kern="0" dirty="0" smtClean="0">
                <a:solidFill>
                  <a:srgbClr val="000000"/>
                </a:solidFill>
                <a:latin typeface="Times New Roman" panose="02020603050405020304" pitchFamily="18" charset="0"/>
                <a:cs typeface="Times New Roman" panose="02020603050405020304" pitchFamily="18" charset="0"/>
              </a:rPr>
              <a:t>häufigsten </a:t>
            </a:r>
            <a:r>
              <a:rPr lang="de-CH" altLang="de-DE" sz="1800" b="0" kern="0" dirty="0" err="1" smtClean="0">
                <a:solidFill>
                  <a:srgbClr val="000000"/>
                </a:solidFill>
                <a:latin typeface="Times New Roman" panose="02020603050405020304" pitchFamily="18" charset="0"/>
                <a:cs typeface="Times New Roman" panose="02020603050405020304" pitchFamily="18" charset="0"/>
              </a:rPr>
              <a:t>Langsamverkehrsinfrastrukturen</a:t>
            </a:r>
            <a:r>
              <a:rPr lang="de-CH" altLang="de-DE" sz="1800" b="0" kern="0" dirty="0">
                <a:solidFill>
                  <a:srgbClr val="000000"/>
                </a:solidFill>
                <a:latin typeface="Times New Roman" panose="02020603050405020304" pitchFamily="18" charset="0"/>
                <a:cs typeface="Times New Roman" panose="02020603050405020304" pitchFamily="18" charset="0"/>
              </a:rPr>
              <a:t>. </a:t>
            </a:r>
            <a:r>
              <a:rPr lang="de-CH" altLang="de-DE" sz="1800" b="0" kern="0" dirty="0" smtClean="0">
                <a:solidFill>
                  <a:srgbClr val="000000"/>
                </a:solidFill>
                <a:latin typeface="Times New Roman" panose="02020603050405020304" pitchFamily="18" charset="0"/>
                <a:cs typeface="Times New Roman" panose="02020603050405020304" pitchFamily="18" charset="0"/>
              </a:rPr>
              <a:t>Hrsg. Bundesamt </a:t>
            </a:r>
            <a:r>
              <a:rPr lang="de-CH" altLang="de-DE" sz="1800" b="0" kern="0" dirty="0">
                <a:solidFill>
                  <a:srgbClr val="000000"/>
                </a:solidFill>
                <a:latin typeface="Times New Roman" panose="02020603050405020304" pitchFamily="18" charset="0"/>
                <a:cs typeface="Times New Roman" panose="02020603050405020304" pitchFamily="18" charset="0"/>
              </a:rPr>
              <a:t>für Strassen (ASTRA).</a:t>
            </a:r>
            <a:endParaRPr lang="de-CH" altLang="de-DE" sz="1800" b="0" kern="0" dirty="0" smtClean="0">
              <a:solidFill>
                <a:srgbClr val="000000"/>
              </a:solidFill>
              <a:latin typeface="Times New Roman" panose="02020603050405020304" pitchFamily="18" charset="0"/>
              <a:cs typeface="Times New Roman" panose="02020603050405020304" pitchFamily="18" charset="0"/>
            </a:endParaRPr>
          </a:p>
          <a:p>
            <a:endParaRPr lang="de-CH" altLang="de-DE" sz="2000" b="0" kern="0" dirty="0" smtClean="0">
              <a:solidFill>
                <a:srgbClr val="000000"/>
              </a:solidFill>
              <a:latin typeface="Times New Roman" panose="02020603050405020304" pitchFamily="18" charset="0"/>
              <a:cs typeface="Times New Roman" panose="02020603050405020304" pitchFamily="18" charset="0"/>
            </a:endParaRPr>
          </a:p>
        </p:txBody>
      </p:sp>
      <p:sp>
        <p:nvSpPr>
          <p:cNvPr id="32" name="Abgerundetes Rechteck 31"/>
          <p:cNvSpPr/>
          <p:nvPr/>
        </p:nvSpPr>
        <p:spPr bwMode="auto">
          <a:xfrm>
            <a:off x="15449215" y="11779754"/>
            <a:ext cx="12458264" cy="4256041"/>
          </a:xfrm>
          <a:prstGeom prst="roundRect">
            <a:avLst>
              <a:gd name="adj" fmla="val 3602"/>
            </a:avLst>
          </a:prstGeom>
          <a:noFill/>
          <a:ln w="9525" cap="flat" cmpd="sng" algn="ctr">
            <a:solidFill>
              <a:srgbClr val="000000"/>
            </a:solidFill>
            <a:prstDash val="solid"/>
            <a:round/>
            <a:headEnd type="none" w="med" len="med"/>
            <a:tailEnd type="none" w="med" len="med"/>
          </a:ln>
          <a:effectLst/>
        </p:spPr>
        <p:txBody>
          <a:bodyPr vert="horz" wrap="square" lIns="87878" tIns="43940" rIns="87878" bIns="439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smtClean="0">
              <a:ln>
                <a:noFill/>
              </a:ln>
              <a:solidFill>
                <a:schemeClr val="tx1"/>
              </a:solidFill>
              <a:effectLst/>
              <a:latin typeface="Times New Roman" pitchFamily="18" charset="0"/>
            </a:endParaRPr>
          </a:p>
        </p:txBody>
      </p:sp>
      <p:pic>
        <p:nvPicPr>
          <p:cNvPr id="29" name="Grafik 2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648963" y="34057200"/>
            <a:ext cx="5160442" cy="3910489"/>
          </a:xfrm>
          <a:prstGeom prst="rect">
            <a:avLst/>
          </a:prstGeom>
        </p:spPr>
      </p:pic>
      <p:sp>
        <p:nvSpPr>
          <p:cNvPr id="35" name="Abgerundetes Rechteck 34"/>
          <p:cNvSpPr/>
          <p:nvPr/>
        </p:nvSpPr>
        <p:spPr bwMode="auto">
          <a:xfrm>
            <a:off x="15478163" y="38182366"/>
            <a:ext cx="12476868" cy="1651184"/>
          </a:xfrm>
          <a:prstGeom prst="roundRect">
            <a:avLst>
              <a:gd name="adj" fmla="val 9225"/>
            </a:avLst>
          </a:prstGeom>
          <a:noFill/>
          <a:ln w="9525" cap="flat" cmpd="sng" algn="ctr">
            <a:solidFill>
              <a:srgbClr val="000000"/>
            </a:solidFill>
            <a:prstDash val="solid"/>
            <a:round/>
            <a:headEnd type="none" w="med" len="med"/>
            <a:tailEnd type="none" w="med" len="med"/>
          </a:ln>
          <a:effectLst/>
        </p:spPr>
        <p:txBody>
          <a:bodyPr vert="horz" wrap="square" lIns="87878" tIns="43940" rIns="87878" bIns="439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smtClean="0">
              <a:ln>
                <a:noFill/>
              </a:ln>
              <a:solidFill>
                <a:schemeClr val="tx1"/>
              </a:solidFill>
              <a:effectLst/>
              <a:latin typeface="Times New Roman" pitchFamily="18" charset="0"/>
            </a:endParaRPr>
          </a:p>
        </p:txBody>
      </p:sp>
      <p:pic>
        <p:nvPicPr>
          <p:cNvPr id="11" name="Grafik 1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134419" y="35942626"/>
            <a:ext cx="6907633" cy="3825264"/>
          </a:xfrm>
          <a:prstGeom prst="rect">
            <a:avLst/>
          </a:prstGeom>
        </p:spPr>
      </p:pic>
      <p:pic>
        <p:nvPicPr>
          <p:cNvPr id="2" name="Grafik 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5696406" y="18237498"/>
            <a:ext cx="3933861" cy="4743422"/>
          </a:xfrm>
          <a:prstGeom prst="rect">
            <a:avLst/>
          </a:prstGeom>
        </p:spPr>
      </p:pic>
      <mc:AlternateContent xmlns:mc="http://schemas.openxmlformats.org/markup-compatibility/2006">
        <mc:Choice xmlns:a14="http://schemas.microsoft.com/office/drawing/2010/main" Requires="a14">
          <p:sp>
            <p:nvSpPr>
              <p:cNvPr id="30" name="Title 1"/>
              <p:cNvSpPr txBox="1">
                <a:spLocks/>
              </p:cNvSpPr>
              <p:nvPr/>
            </p:nvSpPr>
            <p:spPr bwMode="auto">
              <a:xfrm>
                <a:off x="2486842" y="29188512"/>
                <a:ext cx="6266147" cy="5250451"/>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3600" kern="0" dirty="0" smtClean="0">
                    <a:solidFill>
                      <a:srgbClr val="000000"/>
                    </a:solidFill>
                    <a:latin typeface="Times New Roman" panose="02020603050405020304" pitchFamily="18" charset="0"/>
                    <a:cs typeface="Times New Roman" panose="02020603050405020304" pitchFamily="18" charset="0"/>
                  </a:rPr>
                  <a:t>Interessensgruppen:</a:t>
                </a:r>
              </a:p>
              <a:p>
                <a:pPr marL="342900" indent="-342900">
                  <a:buFont typeface="Arial" panose="020B0604020202020204" pitchFamily="34" charset="0"/>
                  <a:buChar char="•"/>
                </a:pPr>
                <a:r>
                  <a:rPr lang="de-CH" altLang="de-DE" sz="2600" b="0" u="sng" kern="0" dirty="0" smtClean="0">
                    <a:solidFill>
                      <a:srgbClr val="000000"/>
                    </a:solidFill>
                    <a:latin typeface="Times New Roman" panose="02020603050405020304" pitchFamily="18" charset="0"/>
                    <a:cs typeface="Times New Roman" panose="02020603050405020304" pitchFamily="18" charset="0"/>
                  </a:rPr>
                  <a:t>Besitzer: </a:t>
                </a:r>
              </a:p>
              <a:p>
                <a:r>
                  <a:rPr lang="de-CH" altLang="de-DE" sz="2400" b="0" kern="0" dirty="0" smtClean="0">
                    <a:solidFill>
                      <a:srgbClr val="000000"/>
                    </a:solidFill>
                    <a:latin typeface="Times New Roman" panose="02020603050405020304" pitchFamily="18" charset="0"/>
                    <a:cs typeface="Times New Roman" panose="02020603050405020304" pitchFamily="18" charset="0"/>
                  </a:rPr>
                  <a:t>     </a:t>
                </a:r>
                <a:r>
                  <a:rPr lang="de-CH" altLang="de-DE" sz="2400" b="0" kern="0" dirty="0">
                    <a:solidFill>
                      <a:srgbClr val="000000"/>
                    </a:solidFill>
                    <a:latin typeface="Times New Roman" panose="02020603050405020304" pitchFamily="18" charset="0"/>
                    <a:cs typeface="Times New Roman" panose="02020603050405020304" pitchFamily="18" charset="0"/>
                  </a:rPr>
                  <a:t>- Gemeinde </a:t>
                </a:r>
                <a:r>
                  <a:rPr lang="de-CH" altLang="de-DE" sz="2400" b="0" kern="0" dirty="0" smtClean="0">
                    <a:solidFill>
                      <a:srgbClr val="000000"/>
                    </a:solidFill>
                    <a:latin typeface="Times New Roman" panose="02020603050405020304" pitchFamily="18" charset="0"/>
                    <a:cs typeface="Times New Roman" panose="02020603050405020304" pitchFamily="18" charset="0"/>
                  </a:rPr>
                  <a:t>Uster, Kanton Zürich und SBB </a:t>
                </a:r>
              </a:p>
              <a:p>
                <a:r>
                  <a:rPr lang="de-CH" altLang="de-DE" sz="2400" b="0" kern="0" dirty="0">
                    <a:solidFill>
                      <a:srgbClr val="000000"/>
                    </a:solidFill>
                    <a:latin typeface="Times New Roman" panose="02020603050405020304" pitchFamily="18" charset="0"/>
                    <a:cs typeface="Times New Roman" panose="02020603050405020304" pitchFamily="18" charset="0"/>
                  </a:rPr>
                  <a:t> </a:t>
                </a:r>
                <a:r>
                  <a:rPr lang="de-CH" altLang="de-DE" sz="2400" b="0" kern="0" dirty="0" smtClean="0">
                    <a:solidFill>
                      <a:srgbClr val="000000"/>
                    </a:solidFill>
                    <a:latin typeface="Times New Roman" panose="02020603050405020304" pitchFamily="18" charset="0"/>
                    <a:cs typeface="Times New Roman" panose="02020603050405020304" pitchFamily="18" charset="0"/>
                  </a:rPr>
                  <a:t>    → Bau- und Unterhaltkosten (</a:t>
                </a:r>
                <a14:m>
                  <m:oMath xmlns:m="http://schemas.openxmlformats.org/officeDocument/2006/math">
                    <m:sSub>
                      <m:sSubPr>
                        <m:ctrlPr>
                          <a:rPr lang="de-CH" altLang="de-DE" sz="2400" i="1" kern="0">
                            <a:solidFill>
                              <a:srgbClr val="000000"/>
                            </a:solidFill>
                            <a:latin typeface="Cambria Math" panose="02040503050406030204" pitchFamily="18" charset="0"/>
                            <a:cs typeface="Times New Roman" panose="02020603050405020304" pitchFamily="18" charset="0"/>
                          </a:rPr>
                        </m:ctrlPr>
                      </m:sSubPr>
                      <m:e>
                        <m:r>
                          <a:rPr lang="de-CH" altLang="de-DE" sz="2400" i="1" kern="0">
                            <a:solidFill>
                              <a:srgbClr val="000000"/>
                            </a:solidFill>
                            <a:latin typeface="Cambria Math" panose="02040503050406030204" pitchFamily="18" charset="0"/>
                            <a:cs typeface="Times New Roman" panose="02020603050405020304" pitchFamily="18" charset="0"/>
                          </a:rPr>
                          <m:t>𝑲</m:t>
                        </m:r>
                      </m:e>
                      <m:sub>
                        <m:r>
                          <a:rPr lang="de-CH" altLang="de-DE" sz="2400" i="1" kern="0">
                            <a:solidFill>
                              <a:srgbClr val="000000"/>
                            </a:solidFill>
                            <a:latin typeface="Cambria Math" panose="02040503050406030204" pitchFamily="18" charset="0"/>
                            <a:cs typeface="Times New Roman" panose="02020603050405020304" pitchFamily="18" charset="0"/>
                          </a:rPr>
                          <m:t>𝑼</m:t>
                        </m:r>
                      </m:sub>
                    </m:sSub>
                  </m:oMath>
                </a14:m>
                <a:r>
                  <a:rPr lang="de-CH" altLang="de-DE" sz="2400" b="0" kern="0" dirty="0" smtClean="0">
                    <a:solidFill>
                      <a:srgbClr val="000000"/>
                    </a:solidFill>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de-CH" altLang="de-DE" sz="2600" b="0" u="sng" kern="0" dirty="0" smtClean="0">
                    <a:solidFill>
                      <a:srgbClr val="000000"/>
                    </a:solidFill>
                    <a:latin typeface="Times New Roman" panose="02020603050405020304" pitchFamily="18" charset="0"/>
                    <a:cs typeface="Times New Roman" panose="02020603050405020304" pitchFamily="18" charset="0"/>
                  </a:rPr>
                  <a:t>Nutzer:</a:t>
                </a:r>
              </a:p>
              <a:p>
                <a:r>
                  <a:rPr lang="de-CH" altLang="de-DE" sz="2400" b="0" kern="0" dirty="0">
                    <a:solidFill>
                      <a:srgbClr val="000000"/>
                    </a:solidFill>
                    <a:latin typeface="Times New Roman" panose="02020603050405020304" pitchFamily="18" charset="0"/>
                    <a:cs typeface="Times New Roman" panose="02020603050405020304" pitchFamily="18" charset="0"/>
                  </a:rPr>
                  <a:t> </a:t>
                </a:r>
                <a:r>
                  <a:rPr lang="de-CH" altLang="de-DE" sz="2400" b="0" kern="0" dirty="0" smtClean="0">
                    <a:solidFill>
                      <a:srgbClr val="000000"/>
                    </a:solidFill>
                    <a:latin typeface="Times New Roman" panose="02020603050405020304" pitchFamily="18" charset="0"/>
                    <a:cs typeface="Times New Roman" panose="02020603050405020304" pitchFamily="18" charset="0"/>
                  </a:rPr>
                  <a:t>    - </a:t>
                </a:r>
                <a:r>
                  <a:rPr lang="de-CH" altLang="de-DE" sz="2400" b="0" kern="0" dirty="0" err="1" smtClean="0">
                    <a:solidFill>
                      <a:srgbClr val="000000"/>
                    </a:solidFill>
                    <a:latin typeface="Times New Roman" panose="02020603050405020304" pitchFamily="18" charset="0"/>
                    <a:cs typeface="Times New Roman" panose="02020603050405020304" pitchFamily="18" charset="0"/>
                  </a:rPr>
                  <a:t>Langsamverkehr</a:t>
                </a:r>
                <a:r>
                  <a:rPr lang="de-CH" altLang="de-DE" sz="2400" b="0" kern="0" dirty="0" smtClean="0">
                    <a:solidFill>
                      <a:srgbClr val="000000"/>
                    </a:solidFill>
                    <a:latin typeface="Times New Roman" panose="02020603050405020304" pitchFamily="18" charset="0"/>
                    <a:cs typeface="Times New Roman" panose="02020603050405020304" pitchFamily="18" charset="0"/>
                  </a:rPr>
                  <a:t> (Velo)</a:t>
                </a:r>
              </a:p>
              <a:p>
                <a:r>
                  <a:rPr lang="de-CH" altLang="de-DE" sz="2400" b="0" kern="0" dirty="0" smtClean="0">
                    <a:solidFill>
                      <a:srgbClr val="000000"/>
                    </a:solidFill>
                    <a:latin typeface="Times New Roman" panose="02020603050405020304" pitchFamily="18" charset="0"/>
                    <a:cs typeface="Times New Roman" panose="02020603050405020304" pitchFamily="18" charset="0"/>
                  </a:rPr>
                  <a:t>     - Motorisierter Individualverkehr (MIV)</a:t>
                </a:r>
              </a:p>
              <a:p>
                <a:r>
                  <a:rPr lang="de-CH" altLang="de-DE" sz="2400" b="0" kern="0" dirty="0" smtClean="0">
                    <a:solidFill>
                      <a:srgbClr val="000000"/>
                    </a:solidFill>
                    <a:latin typeface="Times New Roman" panose="02020603050405020304" pitchFamily="18" charset="0"/>
                    <a:cs typeface="Times New Roman" panose="02020603050405020304" pitchFamily="18" charset="0"/>
                  </a:rPr>
                  <a:t>     → Fahrzeugbetriebskosten (</a:t>
                </a:r>
                <a14:m>
                  <m:oMath xmlns:m="http://schemas.openxmlformats.org/officeDocument/2006/math">
                    <m:sSub>
                      <m:sSubPr>
                        <m:ctrlPr>
                          <a:rPr lang="de-CH" altLang="de-DE" sz="2400" i="1" kern="0">
                            <a:solidFill>
                              <a:srgbClr val="000000"/>
                            </a:solidFill>
                            <a:latin typeface="Cambria Math" panose="02040503050406030204" pitchFamily="18" charset="0"/>
                            <a:cs typeface="Times New Roman" panose="02020603050405020304" pitchFamily="18" charset="0"/>
                          </a:rPr>
                        </m:ctrlPr>
                      </m:sSubPr>
                      <m:e>
                        <m:r>
                          <a:rPr lang="de-CH" altLang="de-DE" sz="2400" i="1" kern="0">
                            <a:solidFill>
                              <a:srgbClr val="000000"/>
                            </a:solidFill>
                            <a:latin typeface="Cambria Math" panose="02040503050406030204" pitchFamily="18" charset="0"/>
                            <a:cs typeface="Times New Roman" panose="02020603050405020304" pitchFamily="18" charset="0"/>
                          </a:rPr>
                          <m:t>𝑲</m:t>
                        </m:r>
                      </m:e>
                      <m:sub>
                        <m:r>
                          <a:rPr lang="de-CH" altLang="de-DE" sz="2400" b="1" i="1" kern="0" smtClean="0">
                            <a:solidFill>
                              <a:srgbClr val="000000"/>
                            </a:solidFill>
                            <a:latin typeface="Cambria Math" panose="02040503050406030204" pitchFamily="18" charset="0"/>
                            <a:cs typeface="Times New Roman" panose="02020603050405020304" pitchFamily="18" charset="0"/>
                          </a:rPr>
                          <m:t>𝑩</m:t>
                        </m:r>
                      </m:sub>
                    </m:sSub>
                  </m:oMath>
                </a14:m>
                <a:r>
                  <a:rPr lang="de-CH" altLang="de-DE" sz="2400" b="0" kern="0" dirty="0" smtClean="0">
                    <a:solidFill>
                      <a:srgbClr val="000000"/>
                    </a:solidFill>
                    <a:latin typeface="Times New Roman" panose="02020603050405020304" pitchFamily="18" charset="0"/>
                    <a:cs typeface="Times New Roman" panose="02020603050405020304" pitchFamily="18" charset="0"/>
                  </a:rPr>
                  <a:t>)</a:t>
                </a:r>
              </a:p>
              <a:p>
                <a:r>
                  <a:rPr lang="de-CH" altLang="de-DE" sz="2400" b="0" kern="0" dirty="0">
                    <a:solidFill>
                      <a:srgbClr val="000000"/>
                    </a:solidFill>
                    <a:latin typeface="Times New Roman" panose="02020603050405020304" pitchFamily="18" charset="0"/>
                    <a:cs typeface="Times New Roman" panose="02020603050405020304" pitchFamily="18" charset="0"/>
                  </a:rPr>
                  <a:t> </a:t>
                </a:r>
                <a:r>
                  <a:rPr lang="de-CH" altLang="de-DE" sz="2400" b="0" kern="0" dirty="0" smtClean="0">
                    <a:solidFill>
                      <a:srgbClr val="000000"/>
                    </a:solidFill>
                    <a:latin typeface="Times New Roman" panose="02020603050405020304" pitchFamily="18" charset="0"/>
                    <a:cs typeface="Times New Roman" panose="02020603050405020304" pitchFamily="18" charset="0"/>
                  </a:rPr>
                  <a:t>    </a:t>
                </a:r>
                <a:r>
                  <a:rPr lang="de-CH" altLang="de-DE" sz="2400" b="0" kern="0" dirty="0">
                    <a:solidFill>
                      <a:srgbClr val="000000"/>
                    </a:solidFill>
                    <a:latin typeface="Times New Roman" panose="02020603050405020304" pitchFamily="18" charset="0"/>
                    <a:cs typeface="Times New Roman" panose="02020603050405020304" pitchFamily="18" charset="0"/>
                  </a:rPr>
                  <a:t>→ </a:t>
                </a:r>
                <a:r>
                  <a:rPr lang="de-CH" altLang="de-DE" sz="2400" b="0" kern="0" dirty="0" smtClean="0">
                    <a:solidFill>
                      <a:srgbClr val="000000"/>
                    </a:solidFill>
                    <a:latin typeface="Times New Roman" panose="02020603050405020304" pitchFamily="18" charset="0"/>
                    <a:cs typeface="Times New Roman" panose="02020603050405020304" pitchFamily="18" charset="0"/>
                  </a:rPr>
                  <a:t>Reisezeitkosten (</a:t>
                </a:r>
                <a14:m>
                  <m:oMath xmlns:m="http://schemas.openxmlformats.org/officeDocument/2006/math">
                    <m:sSub>
                      <m:sSubPr>
                        <m:ctrlPr>
                          <a:rPr lang="de-CH" altLang="de-DE" sz="2400" i="1" kern="0">
                            <a:solidFill>
                              <a:srgbClr val="000000"/>
                            </a:solidFill>
                            <a:latin typeface="Cambria Math" panose="02040503050406030204" pitchFamily="18" charset="0"/>
                            <a:cs typeface="Times New Roman" panose="02020603050405020304" pitchFamily="18" charset="0"/>
                          </a:rPr>
                        </m:ctrlPr>
                      </m:sSubPr>
                      <m:e>
                        <m:r>
                          <a:rPr lang="de-CH" altLang="de-DE" sz="2400" i="1" kern="0">
                            <a:solidFill>
                              <a:srgbClr val="000000"/>
                            </a:solidFill>
                            <a:latin typeface="Cambria Math" panose="02040503050406030204" pitchFamily="18" charset="0"/>
                            <a:cs typeface="Times New Roman" panose="02020603050405020304" pitchFamily="18" charset="0"/>
                          </a:rPr>
                          <m:t>𝑲</m:t>
                        </m:r>
                      </m:e>
                      <m:sub>
                        <m:r>
                          <a:rPr lang="de-CH" altLang="de-DE" sz="2400" b="1" i="1" kern="0" smtClean="0">
                            <a:solidFill>
                              <a:srgbClr val="000000"/>
                            </a:solidFill>
                            <a:latin typeface="Cambria Math" panose="02040503050406030204" pitchFamily="18" charset="0"/>
                            <a:cs typeface="Times New Roman" panose="02020603050405020304" pitchFamily="18" charset="0"/>
                          </a:rPr>
                          <m:t>𝑻𝑻</m:t>
                        </m:r>
                      </m:sub>
                    </m:sSub>
                  </m:oMath>
                </a14:m>
                <a:r>
                  <a:rPr lang="de-CH" altLang="de-DE" sz="2400" b="0" kern="0" dirty="0" smtClean="0">
                    <a:solidFill>
                      <a:srgbClr val="000000"/>
                    </a:solidFill>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de-CH" altLang="de-DE" sz="2600" b="0" u="sng" kern="0" dirty="0" smtClean="0">
                    <a:solidFill>
                      <a:srgbClr val="000000"/>
                    </a:solidFill>
                    <a:latin typeface="Times New Roman" panose="02020603050405020304" pitchFamily="18" charset="0"/>
                    <a:cs typeface="Times New Roman" panose="02020603050405020304" pitchFamily="18" charset="0"/>
                  </a:rPr>
                  <a:t>Öffentlichkeit:</a:t>
                </a:r>
              </a:p>
              <a:p>
                <a:r>
                  <a:rPr lang="de-CH" altLang="de-DE" sz="2400" b="0" kern="0" dirty="0" smtClean="0">
                    <a:solidFill>
                      <a:srgbClr val="000000"/>
                    </a:solidFill>
                    <a:latin typeface="Times New Roman" panose="02020603050405020304" pitchFamily="18" charset="0"/>
                    <a:cs typeface="Times New Roman" panose="02020603050405020304" pitchFamily="18" charset="0"/>
                  </a:rPr>
                  <a:t>     - direkt und indirekt betroffene Personen</a:t>
                </a:r>
              </a:p>
              <a:p>
                <a:r>
                  <a:rPr lang="de-CH" altLang="de-DE" sz="2400" b="0" kern="0" dirty="0" smtClean="0">
                    <a:solidFill>
                      <a:srgbClr val="000000"/>
                    </a:solidFill>
                    <a:latin typeface="Times New Roman" panose="02020603050405020304" pitchFamily="18" charset="0"/>
                    <a:cs typeface="Times New Roman" panose="02020603050405020304" pitchFamily="18" charset="0"/>
                  </a:rPr>
                  <a:t>     </a:t>
                </a:r>
                <a:r>
                  <a:rPr lang="de-CH" altLang="de-DE" sz="2400" b="0" kern="0" dirty="0">
                    <a:solidFill>
                      <a:srgbClr val="000000"/>
                    </a:solidFill>
                    <a:latin typeface="Times New Roman" panose="02020603050405020304" pitchFamily="18" charset="0"/>
                    <a:cs typeface="Times New Roman" panose="02020603050405020304" pitchFamily="18" charset="0"/>
                  </a:rPr>
                  <a:t>→ </a:t>
                </a:r>
                <a:r>
                  <a:rPr lang="de-CH" altLang="de-DE" sz="2400" b="0" kern="0" dirty="0" smtClean="0">
                    <a:solidFill>
                      <a:srgbClr val="000000"/>
                    </a:solidFill>
                    <a:latin typeface="Times New Roman" panose="02020603050405020304" pitchFamily="18" charset="0"/>
                    <a:cs typeface="Times New Roman" panose="02020603050405020304" pitchFamily="18" charset="0"/>
                  </a:rPr>
                  <a:t>Umweltbelastungskosten (</a:t>
                </a:r>
                <a14:m>
                  <m:oMath xmlns:m="http://schemas.openxmlformats.org/officeDocument/2006/math">
                    <m:sSub>
                      <m:sSubPr>
                        <m:ctrlPr>
                          <a:rPr lang="de-CH" altLang="de-DE" sz="2400" i="1" kern="0">
                            <a:solidFill>
                              <a:srgbClr val="000000"/>
                            </a:solidFill>
                            <a:latin typeface="Cambria Math" panose="02040503050406030204" pitchFamily="18" charset="0"/>
                            <a:cs typeface="Times New Roman" panose="02020603050405020304" pitchFamily="18" charset="0"/>
                          </a:rPr>
                        </m:ctrlPr>
                      </m:sSubPr>
                      <m:e>
                        <m:r>
                          <a:rPr lang="de-CH" altLang="de-DE" sz="2400" i="1" kern="0">
                            <a:solidFill>
                              <a:srgbClr val="000000"/>
                            </a:solidFill>
                            <a:latin typeface="Cambria Math" panose="02040503050406030204" pitchFamily="18" charset="0"/>
                            <a:cs typeface="Times New Roman" panose="02020603050405020304" pitchFamily="18" charset="0"/>
                          </a:rPr>
                          <m:t>𝑲</m:t>
                        </m:r>
                      </m:e>
                      <m:sub>
                        <m:r>
                          <a:rPr lang="de-CH" altLang="de-DE" sz="2400" b="1" i="1" kern="0" smtClean="0">
                            <a:solidFill>
                              <a:srgbClr val="000000"/>
                            </a:solidFill>
                            <a:latin typeface="Cambria Math" panose="02040503050406030204" pitchFamily="18" charset="0"/>
                            <a:cs typeface="Times New Roman" panose="02020603050405020304" pitchFamily="18" charset="0"/>
                          </a:rPr>
                          <m:t>𝑬</m:t>
                        </m:r>
                      </m:sub>
                    </m:sSub>
                  </m:oMath>
                </a14:m>
                <a:r>
                  <a:rPr lang="de-CH" altLang="de-DE" sz="2400" b="0" kern="0" dirty="0" smtClean="0">
                    <a:solidFill>
                      <a:srgbClr val="000000"/>
                    </a:solidFill>
                    <a:latin typeface="Times New Roman" panose="02020603050405020304" pitchFamily="18" charset="0"/>
                    <a:cs typeface="Times New Roman" panose="02020603050405020304" pitchFamily="18" charset="0"/>
                  </a:rPr>
                  <a:t>)</a:t>
                </a:r>
              </a:p>
              <a:p>
                <a:r>
                  <a:rPr lang="de-CH" altLang="de-DE" sz="2400" b="0" kern="0" dirty="0">
                    <a:solidFill>
                      <a:srgbClr val="000000"/>
                    </a:solidFill>
                    <a:latin typeface="Times New Roman" panose="02020603050405020304" pitchFamily="18" charset="0"/>
                    <a:cs typeface="Times New Roman" panose="02020603050405020304" pitchFamily="18" charset="0"/>
                  </a:rPr>
                  <a:t> </a:t>
                </a:r>
                <a:r>
                  <a:rPr lang="de-CH" altLang="de-DE" sz="2400" b="0" kern="0" dirty="0" smtClean="0">
                    <a:solidFill>
                      <a:srgbClr val="000000"/>
                    </a:solidFill>
                    <a:latin typeface="Times New Roman" panose="02020603050405020304" pitchFamily="18" charset="0"/>
                    <a:cs typeface="Times New Roman" panose="02020603050405020304" pitchFamily="18" charset="0"/>
                  </a:rPr>
                  <a:t>    </a:t>
                </a:r>
                <a:r>
                  <a:rPr lang="de-CH" altLang="de-DE" sz="2400" b="0" kern="0" dirty="0">
                    <a:solidFill>
                      <a:srgbClr val="000000"/>
                    </a:solidFill>
                    <a:latin typeface="Times New Roman" panose="02020603050405020304" pitchFamily="18" charset="0"/>
                    <a:cs typeface="Times New Roman" panose="02020603050405020304" pitchFamily="18" charset="0"/>
                  </a:rPr>
                  <a:t>→ </a:t>
                </a:r>
                <a:r>
                  <a:rPr lang="de-CH" altLang="de-DE" sz="2400" b="0" kern="0" dirty="0" smtClean="0">
                    <a:solidFill>
                      <a:srgbClr val="000000"/>
                    </a:solidFill>
                    <a:latin typeface="Times New Roman" panose="02020603050405020304" pitchFamily="18" charset="0"/>
                    <a:cs typeface="Times New Roman" panose="02020603050405020304" pitchFamily="18" charset="0"/>
                  </a:rPr>
                  <a:t>Unfallkosten (</a:t>
                </a:r>
                <a14:m>
                  <m:oMath xmlns:m="http://schemas.openxmlformats.org/officeDocument/2006/math">
                    <m:sSub>
                      <m:sSubPr>
                        <m:ctrlPr>
                          <a:rPr lang="de-CH" altLang="de-DE" sz="2400" i="1" kern="0">
                            <a:solidFill>
                              <a:srgbClr val="000000"/>
                            </a:solidFill>
                            <a:latin typeface="Cambria Math" panose="02040503050406030204" pitchFamily="18" charset="0"/>
                            <a:cs typeface="Times New Roman" panose="02020603050405020304" pitchFamily="18" charset="0"/>
                          </a:rPr>
                        </m:ctrlPr>
                      </m:sSubPr>
                      <m:e>
                        <m:r>
                          <a:rPr lang="de-CH" altLang="de-DE" sz="2400" i="1" kern="0">
                            <a:solidFill>
                              <a:srgbClr val="000000"/>
                            </a:solidFill>
                            <a:latin typeface="Cambria Math" panose="02040503050406030204" pitchFamily="18" charset="0"/>
                            <a:cs typeface="Times New Roman" panose="02020603050405020304" pitchFamily="18" charset="0"/>
                          </a:rPr>
                          <m:t>𝑲</m:t>
                        </m:r>
                      </m:e>
                      <m:sub>
                        <m:r>
                          <a:rPr lang="de-CH" altLang="de-DE" sz="2400" i="1" kern="0">
                            <a:solidFill>
                              <a:srgbClr val="000000"/>
                            </a:solidFill>
                            <a:latin typeface="Cambria Math" panose="02040503050406030204" pitchFamily="18" charset="0"/>
                            <a:cs typeface="Times New Roman" panose="02020603050405020304" pitchFamily="18" charset="0"/>
                          </a:rPr>
                          <m:t>𝑼</m:t>
                        </m:r>
                      </m:sub>
                    </m:sSub>
                  </m:oMath>
                </a14:m>
                <a:r>
                  <a:rPr lang="de-CH" altLang="de-DE" sz="2400" b="0" kern="0" dirty="0">
                    <a:solidFill>
                      <a:srgbClr val="000000"/>
                    </a:solidFill>
                    <a:latin typeface="Times New Roman" panose="02020603050405020304" pitchFamily="18" charset="0"/>
                    <a:cs typeface="Times New Roman" panose="02020603050405020304" pitchFamily="18" charset="0"/>
                  </a:rPr>
                  <a:t>)</a:t>
                </a:r>
              </a:p>
              <a:p>
                <a:endParaRPr lang="de-CH" altLang="de-DE" sz="2000" b="0" kern="0" dirty="0">
                  <a:solidFill>
                    <a:srgbClr val="000000"/>
                  </a:solidFill>
                  <a:latin typeface="Times New Roman" panose="02020603050405020304" pitchFamily="18" charset="0"/>
                  <a:cs typeface="Times New Roman" panose="02020603050405020304" pitchFamily="18" charset="0"/>
                </a:endParaRPr>
              </a:p>
              <a:p>
                <a:endParaRPr lang="de-CH" altLang="de-DE" sz="2000" b="0" kern="0" dirty="0" smtClean="0">
                  <a:solidFill>
                    <a:srgbClr val="000000"/>
                  </a:solidFill>
                  <a:latin typeface="Times New Roman" panose="02020603050405020304" pitchFamily="18" charset="0"/>
                  <a:cs typeface="Times New Roman" panose="02020603050405020304" pitchFamily="18" charset="0"/>
                </a:endParaRPr>
              </a:p>
            </p:txBody>
          </p:sp>
        </mc:Choice>
        <mc:Fallback>
          <p:sp>
            <p:nvSpPr>
              <p:cNvPr id="30" name="Title 1"/>
              <p:cNvSpPr txBox="1">
                <a:spLocks noRot="1" noChangeAspect="1" noMove="1" noResize="1" noEditPoints="1" noAdjustHandles="1" noChangeArrowheads="1" noChangeShapeType="1" noTextEdit="1"/>
              </p:cNvSpPr>
              <p:nvPr/>
            </p:nvSpPr>
            <p:spPr bwMode="auto">
              <a:xfrm>
                <a:off x="2486842" y="29188512"/>
                <a:ext cx="6266147" cy="5250451"/>
              </a:xfrm>
              <a:prstGeom prst="rect">
                <a:avLst/>
              </a:prstGeom>
              <a:blipFill rotWithShape="0">
                <a:blip r:embed="rId17"/>
                <a:stretch>
                  <a:fillRect l="-3016" t="-1858" b="-232"/>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CH">
                    <a:noFill/>
                  </a:rPr>
                  <a:t> </a:t>
                </a:r>
              </a:p>
            </p:txBody>
          </p:sp>
        </mc:Fallback>
      </mc:AlternateContent>
      <p:sp>
        <p:nvSpPr>
          <p:cNvPr id="33" name="Abgerundetes Rechteck 32"/>
          <p:cNvSpPr/>
          <p:nvPr/>
        </p:nvSpPr>
        <p:spPr bwMode="auto">
          <a:xfrm>
            <a:off x="2320925" y="21605577"/>
            <a:ext cx="12811546" cy="18227973"/>
          </a:xfrm>
          <a:prstGeom prst="roundRect">
            <a:avLst>
              <a:gd name="adj" fmla="val 1900"/>
            </a:avLst>
          </a:prstGeom>
          <a:noFill/>
          <a:ln w="9525" cap="flat" cmpd="sng" algn="ctr">
            <a:solidFill>
              <a:srgbClr val="000000"/>
            </a:solidFill>
            <a:prstDash val="solid"/>
            <a:round/>
            <a:headEnd type="none" w="med" len="med"/>
            <a:tailEnd type="none" w="med" len="med"/>
          </a:ln>
          <a:effectLst/>
        </p:spPr>
        <p:txBody>
          <a:bodyPr vert="horz" wrap="square" lIns="87878" tIns="43940" rIns="87878" bIns="439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smtClean="0">
              <a:ln>
                <a:noFill/>
              </a:ln>
              <a:solidFill>
                <a:schemeClr val="tx1"/>
              </a:solidFill>
              <a:effectLst/>
              <a:latin typeface="Times New Roman" pitchFamily="18" charset="0"/>
            </a:endParaRPr>
          </a:p>
        </p:txBody>
      </p:sp>
      <p:sp>
        <p:nvSpPr>
          <p:cNvPr id="34" name="Title 1"/>
          <p:cNvSpPr txBox="1">
            <a:spLocks/>
          </p:cNvSpPr>
          <p:nvPr/>
        </p:nvSpPr>
        <p:spPr bwMode="auto">
          <a:xfrm>
            <a:off x="15668698" y="28929506"/>
            <a:ext cx="5733604" cy="486306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4400" kern="0" dirty="0">
                <a:solidFill>
                  <a:srgbClr val="000000"/>
                </a:solidFill>
                <a:latin typeface="Times New Roman" panose="02020603050405020304" pitchFamily="18" charset="0"/>
                <a:cs typeface="Times New Roman" panose="02020603050405020304" pitchFamily="18" charset="0"/>
              </a:rPr>
              <a:t>7</a:t>
            </a:r>
            <a:r>
              <a:rPr lang="de-CH" altLang="de-DE" sz="4400" kern="0" dirty="0" smtClean="0">
                <a:solidFill>
                  <a:srgbClr val="000000"/>
                </a:solidFill>
                <a:latin typeface="Times New Roman" panose="02020603050405020304" pitchFamily="18" charset="0"/>
                <a:cs typeface="Times New Roman" panose="02020603050405020304" pitchFamily="18" charset="0"/>
              </a:rPr>
              <a:t>. Resultate:</a:t>
            </a:r>
          </a:p>
          <a:p>
            <a:r>
              <a:rPr lang="de-CH" altLang="de-DE" sz="2600" b="0" kern="0" dirty="0" smtClean="0">
                <a:solidFill>
                  <a:srgbClr val="000000"/>
                </a:solidFill>
                <a:latin typeface="Times New Roman" panose="02020603050405020304" pitchFamily="18" charset="0"/>
                <a:cs typeface="Times New Roman" panose="02020603050405020304" pitchFamily="18" charset="0"/>
              </a:rPr>
              <a:t>Gemäss dem Entscheidungsbau dargestellten </a:t>
            </a:r>
            <a:r>
              <a:rPr lang="de-CH" altLang="de-DE" sz="2600" b="0" kern="0" dirty="0" err="1" smtClean="0">
                <a:solidFill>
                  <a:srgbClr val="000000"/>
                </a:solidFill>
                <a:latin typeface="Times New Roman" panose="02020603050405020304" pitchFamily="18" charset="0"/>
                <a:cs typeface="Times New Roman" panose="02020603050405020304" pitchFamily="18" charset="0"/>
              </a:rPr>
              <a:t>Risikovergelich</a:t>
            </a:r>
            <a:r>
              <a:rPr lang="de-CH" altLang="de-DE" sz="2600" b="0" kern="0" dirty="0" smtClean="0">
                <a:solidFill>
                  <a:srgbClr val="000000"/>
                </a:solidFill>
                <a:latin typeface="Times New Roman" panose="02020603050405020304" pitchFamily="18" charset="0"/>
                <a:cs typeface="Times New Roman" panose="02020603050405020304" pitchFamily="18" charset="0"/>
              </a:rPr>
              <a:t> ist die Variante 2 die optimale Variante über den betrachteten Zeitraum. Die </a:t>
            </a:r>
            <a:r>
              <a:rPr lang="de-CH" altLang="de-DE" sz="2600" b="0" kern="0" dirty="0" smtClean="0">
                <a:solidFill>
                  <a:srgbClr val="000000"/>
                </a:solidFill>
                <a:latin typeface="Times New Roman" panose="02020603050405020304" pitchFamily="18" charset="0"/>
                <a:cs typeface="Times New Roman" panose="02020603050405020304" pitchFamily="18" charset="0"/>
              </a:rPr>
              <a:t>durchgeführten </a:t>
            </a:r>
            <a:r>
              <a:rPr lang="de-CH" altLang="de-DE" sz="2600" b="0" kern="0" dirty="0" smtClean="0">
                <a:solidFill>
                  <a:srgbClr val="000000"/>
                </a:solidFill>
                <a:latin typeface="Times New Roman" panose="02020603050405020304" pitchFamily="18" charset="0"/>
                <a:cs typeface="Times New Roman" panose="02020603050405020304" pitchFamily="18" charset="0"/>
              </a:rPr>
              <a:t>Sensitivitätsanalysen bestätigen </a:t>
            </a:r>
            <a:r>
              <a:rPr lang="de-CH" altLang="de-DE" sz="2600" b="0" kern="0" dirty="0" smtClean="0">
                <a:solidFill>
                  <a:srgbClr val="000000"/>
                </a:solidFill>
                <a:latin typeface="Times New Roman" panose="02020603050405020304" pitchFamily="18" charset="0"/>
                <a:cs typeface="Times New Roman" panose="02020603050405020304" pitchFamily="18" charset="0"/>
              </a:rPr>
              <a:t>die </a:t>
            </a:r>
            <a:r>
              <a:rPr lang="de-CH" altLang="de-DE" sz="2600" b="0" kern="0" dirty="0" smtClean="0">
                <a:solidFill>
                  <a:srgbClr val="000000"/>
                </a:solidFill>
                <a:latin typeface="Times New Roman" panose="02020603050405020304" pitchFamily="18" charset="0"/>
                <a:cs typeface="Times New Roman" panose="02020603050405020304" pitchFamily="18" charset="0"/>
              </a:rPr>
              <a:t>getroffene Wahl. Somit ist die Variante 2 diejenige Variante, welche die Zielfunktion am meisten optimiert, die geringsten Kosten verursacht und somit den Nutzen aller Beteiligten erhöht.</a:t>
            </a:r>
          </a:p>
          <a:p>
            <a:endParaRPr lang="de-CH" altLang="de-DE" sz="2000" b="0" kern="0" dirty="0" smtClean="0">
              <a:solidFill>
                <a:srgbClr val="000000"/>
              </a:solidFill>
              <a:latin typeface="Times New Roman" panose="02020603050405020304" pitchFamily="18" charset="0"/>
              <a:cs typeface="Times New Roman" panose="02020603050405020304" pitchFamily="18" charset="0"/>
            </a:endParaRPr>
          </a:p>
        </p:txBody>
      </p:sp>
      <p:sp>
        <p:nvSpPr>
          <p:cNvPr id="36" name="Abgerundetes Rechteck 35"/>
          <p:cNvSpPr/>
          <p:nvPr/>
        </p:nvSpPr>
        <p:spPr bwMode="auto">
          <a:xfrm>
            <a:off x="15478163" y="28923156"/>
            <a:ext cx="12476868" cy="4889547"/>
          </a:xfrm>
          <a:prstGeom prst="roundRect">
            <a:avLst>
              <a:gd name="adj" fmla="val 4216"/>
            </a:avLst>
          </a:prstGeom>
          <a:noFill/>
          <a:ln w="9525" cap="flat" cmpd="sng" algn="ctr">
            <a:solidFill>
              <a:srgbClr val="000000"/>
            </a:solidFill>
            <a:prstDash val="solid"/>
            <a:round/>
            <a:headEnd type="none" w="med" len="med"/>
            <a:tailEnd type="none" w="med" len="med"/>
          </a:ln>
          <a:effectLst/>
        </p:spPr>
        <p:txBody>
          <a:bodyPr vert="horz" wrap="square" lIns="87878" tIns="43940" rIns="87878" bIns="439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smtClean="0">
              <a:ln>
                <a:noFill/>
              </a:ln>
              <a:solidFill>
                <a:schemeClr val="tx1"/>
              </a:solidFill>
              <a:effectLst/>
              <a:latin typeface="Times New Roman" pitchFamily="18" charset="0"/>
            </a:endParaRPr>
          </a:p>
        </p:txBody>
      </p:sp>
      <mc:AlternateContent xmlns:mc="http://schemas.openxmlformats.org/markup-compatibility/2006">
        <mc:Choice xmlns:a14="http://schemas.microsoft.com/office/drawing/2010/main" Requires="a14">
          <p:sp>
            <p:nvSpPr>
              <p:cNvPr id="37" name="Title 1"/>
              <p:cNvSpPr txBox="1">
                <a:spLocks/>
              </p:cNvSpPr>
              <p:nvPr/>
            </p:nvSpPr>
            <p:spPr bwMode="auto">
              <a:xfrm>
                <a:off x="9520982" y="28428753"/>
                <a:ext cx="5479664" cy="465929"/>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1600" b="0" kern="0" dirty="0" smtClean="0">
                    <a:solidFill>
                      <a:srgbClr val="000000"/>
                    </a:solidFill>
                    <a:latin typeface="Times New Roman" panose="02020603050405020304" pitchFamily="18" charset="0"/>
                    <a:cs typeface="Times New Roman" panose="02020603050405020304" pitchFamily="18" charset="0"/>
                  </a:rPr>
                  <a:t>Gesamtverkehrsmodell der Stadt Uster </a:t>
                </a:r>
                <a:r>
                  <a:rPr lang="de-CH" altLang="de-DE" sz="1600" b="0" kern="0" dirty="0" smtClean="0">
                    <a:solidFill>
                      <a:srgbClr val="000000"/>
                    </a:solidFill>
                    <a:latin typeface="Times New Roman" panose="02020603050405020304" pitchFamily="18" charset="0"/>
                    <a:cs typeface="Times New Roman" panose="02020603050405020304" pitchFamily="18" charset="0"/>
                  </a:rPr>
                  <a:t> </a:t>
                </a:r>
                <a:r>
                  <a:rPr lang="de-CH" altLang="de-DE" sz="1600" b="0" i="1" kern="0" dirty="0" smtClean="0">
                    <a:solidFill>
                      <a:srgbClr val="000000"/>
                    </a:solidFill>
                    <a:latin typeface="Times New Roman" panose="02020603050405020304" pitchFamily="18" charset="0"/>
                    <a:cs typeface="Times New Roman" panose="02020603050405020304" pitchFamily="18" charset="0"/>
                  </a:rPr>
                  <a:t>Quelle: GIS-</a:t>
                </a:r>
                <a14:m>
                  <m:oMath xmlns:m="http://schemas.openxmlformats.org/officeDocument/2006/math">
                    <m:sSup>
                      <m:sSupPr>
                        <m:ctrlPr>
                          <a:rPr lang="de-CH" altLang="de-DE" sz="1600" b="0" i="1" kern="0" dirty="0" smtClean="0">
                            <a:solidFill>
                              <a:srgbClr val="000000"/>
                            </a:solidFill>
                            <a:latin typeface="Cambria Math" panose="02040503050406030204" pitchFamily="18" charset="0"/>
                            <a:cs typeface="Times New Roman" panose="02020603050405020304" pitchFamily="18" charset="0"/>
                          </a:rPr>
                        </m:ctrlPr>
                      </m:sSupPr>
                      <m:e>
                        <m:r>
                          <a:rPr lang="de-CH" altLang="de-DE" sz="1600" b="0" i="1" kern="0" dirty="0" smtClean="0">
                            <a:solidFill>
                              <a:srgbClr val="000000"/>
                            </a:solidFill>
                            <a:latin typeface="Cambria Math" panose="02040503050406030204" pitchFamily="18" charset="0"/>
                            <a:cs typeface="Times New Roman" panose="02020603050405020304" pitchFamily="18" charset="0"/>
                          </a:rPr>
                          <m:t>𝐵𝑟𝑜𝑤𝑠𝑒𝑟</m:t>
                        </m:r>
                      </m:e>
                      <m:sup>
                        <m:r>
                          <a:rPr lang="de-CH" altLang="de-DE" sz="1600" b="0" i="1" kern="0" dirty="0" smtClean="0">
                            <a:solidFill>
                              <a:srgbClr val="000000"/>
                            </a:solidFill>
                            <a:latin typeface="Cambria Math" panose="02040503050406030204" pitchFamily="18" charset="0"/>
                            <a:cs typeface="Times New Roman" panose="02020603050405020304" pitchFamily="18" charset="0"/>
                          </a:rPr>
                          <m:t> 2</m:t>
                        </m:r>
                      </m:sup>
                    </m:sSup>
                  </m:oMath>
                </a14:m>
                <a:endParaRPr lang="de-CH" altLang="de-DE" sz="6000" b="0" kern="0" dirty="0" smtClean="0">
                  <a:solidFill>
                    <a:srgbClr val="000000"/>
                  </a:solidFill>
                  <a:latin typeface="Times New Roman" panose="02020603050405020304" pitchFamily="18" charset="0"/>
                  <a:cs typeface="Times New Roman" panose="02020603050405020304" pitchFamily="18" charset="0"/>
                </a:endParaRPr>
              </a:p>
            </p:txBody>
          </p:sp>
        </mc:Choice>
        <mc:Fallback>
          <p:sp>
            <p:nvSpPr>
              <p:cNvPr id="37" name="Title 1"/>
              <p:cNvSpPr txBox="1">
                <a:spLocks noRot="1" noChangeAspect="1" noMove="1" noResize="1" noEditPoints="1" noAdjustHandles="1" noChangeArrowheads="1" noChangeShapeType="1" noTextEdit="1"/>
              </p:cNvSpPr>
              <p:nvPr/>
            </p:nvSpPr>
            <p:spPr bwMode="auto">
              <a:xfrm>
                <a:off x="9520982" y="28428753"/>
                <a:ext cx="5479664" cy="465929"/>
              </a:xfrm>
              <a:prstGeom prst="rect">
                <a:avLst/>
              </a:prstGeom>
              <a:blipFill rotWithShape="0">
                <a:blip r:embed="rId18"/>
                <a:stretch>
                  <a:fillRect l="-667" t="-3947"/>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CH">
                    <a:noFill/>
                  </a:rPr>
                  <a:t> </a:t>
                </a:r>
              </a:p>
            </p:txBody>
          </p:sp>
        </mc:Fallback>
      </mc:AlternateContent>
      <mc:AlternateContent xmlns:mc="http://schemas.openxmlformats.org/markup-compatibility/2006">
        <mc:Choice xmlns:a14="http://schemas.microsoft.com/office/drawing/2010/main" Requires="a14">
          <p:sp>
            <p:nvSpPr>
              <p:cNvPr id="38" name="Title 1"/>
              <p:cNvSpPr txBox="1">
                <a:spLocks/>
              </p:cNvSpPr>
              <p:nvPr/>
            </p:nvSpPr>
            <p:spPr bwMode="auto">
              <a:xfrm>
                <a:off x="12696756" y="21296840"/>
                <a:ext cx="2309934" cy="325034"/>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1400" b="0" kern="0" dirty="0" smtClean="0">
                    <a:solidFill>
                      <a:srgbClr val="000000"/>
                    </a:solidFill>
                    <a:latin typeface="Times New Roman" panose="02020603050405020304" pitchFamily="18" charset="0"/>
                    <a:cs typeface="Times New Roman" panose="02020603050405020304" pitchFamily="18" charset="0"/>
                  </a:rPr>
                  <a:t>Quelle: </a:t>
                </a:r>
                <a:r>
                  <a:rPr lang="de-CH" altLang="de-DE" sz="1400" b="0" kern="0" dirty="0" err="1" smtClean="0">
                    <a:solidFill>
                      <a:srgbClr val="000000"/>
                    </a:solidFill>
                    <a:latin typeface="Times New Roman" panose="02020603050405020304" pitchFamily="18" charset="0"/>
                    <a:cs typeface="Times New Roman" panose="02020603050405020304" pitchFamily="18" charset="0"/>
                  </a:rPr>
                  <a:t>Adey</a:t>
                </a:r>
                <a:r>
                  <a:rPr lang="de-CH" altLang="de-DE" sz="1400" b="0" kern="0" dirty="0" smtClean="0">
                    <a:solidFill>
                      <a:srgbClr val="000000"/>
                    </a:solidFill>
                    <a:latin typeface="Times New Roman" panose="02020603050405020304" pitchFamily="18" charset="0"/>
                    <a:cs typeface="Times New Roman" panose="02020603050405020304" pitchFamily="18" charset="0"/>
                  </a:rPr>
                  <a:t> et. all</a:t>
                </a:r>
                <a14:m>
                  <m:oMath xmlns:m="http://schemas.openxmlformats.org/officeDocument/2006/math">
                    <m:sSup>
                      <m:sSupPr>
                        <m:ctrlPr>
                          <a:rPr lang="de-CH" altLang="de-DE" sz="1400" b="0" i="1" kern="0" dirty="0" smtClean="0">
                            <a:solidFill>
                              <a:srgbClr val="000000"/>
                            </a:solidFill>
                            <a:latin typeface="Cambria Math" panose="02040503050406030204" pitchFamily="18" charset="0"/>
                            <a:cs typeface="Times New Roman" panose="02020603050405020304" pitchFamily="18" charset="0"/>
                          </a:rPr>
                        </m:ctrlPr>
                      </m:sSupPr>
                      <m:e>
                        <m:r>
                          <a:rPr lang="de-CH" altLang="de-DE" sz="1400" b="0" i="1" kern="0" dirty="0" smtClean="0">
                            <a:solidFill>
                              <a:srgbClr val="000000"/>
                            </a:solidFill>
                            <a:latin typeface="Cambria Math" panose="02040503050406030204" pitchFamily="18" charset="0"/>
                            <a:cs typeface="Times New Roman" panose="02020603050405020304" pitchFamily="18" charset="0"/>
                          </a:rPr>
                          <m:t> 2019</m:t>
                        </m:r>
                      </m:e>
                      <m:sup>
                        <m:r>
                          <a:rPr lang="de-CH" altLang="de-DE" sz="1400" b="0" i="1" kern="0" dirty="0" smtClean="0">
                            <a:solidFill>
                              <a:srgbClr val="000000"/>
                            </a:solidFill>
                            <a:latin typeface="Cambria Math" panose="02040503050406030204" pitchFamily="18" charset="0"/>
                            <a:cs typeface="Times New Roman" panose="02020603050405020304" pitchFamily="18" charset="0"/>
                          </a:rPr>
                          <m:t> 1</m:t>
                        </m:r>
                      </m:sup>
                    </m:sSup>
                  </m:oMath>
                </a14:m>
                <a:endParaRPr lang="de-CH" altLang="de-DE" sz="5400" b="0" kern="0" dirty="0" smtClean="0">
                  <a:solidFill>
                    <a:srgbClr val="000000"/>
                  </a:solidFill>
                  <a:latin typeface="Times New Roman" panose="02020603050405020304" pitchFamily="18" charset="0"/>
                  <a:cs typeface="Times New Roman" panose="02020603050405020304" pitchFamily="18" charset="0"/>
                </a:endParaRPr>
              </a:p>
            </p:txBody>
          </p:sp>
        </mc:Choice>
        <mc:Fallback>
          <p:sp>
            <p:nvSpPr>
              <p:cNvPr id="38" name="Title 1"/>
              <p:cNvSpPr txBox="1">
                <a:spLocks noRot="1" noChangeAspect="1" noMove="1" noResize="1" noEditPoints="1" noAdjustHandles="1" noChangeArrowheads="1" noChangeShapeType="1" noTextEdit="1"/>
              </p:cNvSpPr>
              <p:nvPr/>
            </p:nvSpPr>
            <p:spPr bwMode="auto">
              <a:xfrm>
                <a:off x="12696756" y="21296840"/>
                <a:ext cx="2309934" cy="325034"/>
              </a:xfrm>
              <a:prstGeom prst="rect">
                <a:avLst/>
              </a:prstGeom>
              <a:blipFill rotWithShape="0">
                <a:blip r:embed="rId19"/>
                <a:stretch>
                  <a:fillRect l="-792" t="-3774" b="-13208"/>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CH">
                    <a:noFill/>
                  </a:rPr>
                  <a:t> </a:t>
                </a:r>
              </a:p>
            </p:txBody>
          </p:sp>
        </mc:Fallback>
      </mc:AlternateContent>
      <p:sp>
        <p:nvSpPr>
          <p:cNvPr id="39" name="Title 1"/>
          <p:cNvSpPr txBox="1">
            <a:spLocks/>
          </p:cNvSpPr>
          <p:nvPr/>
        </p:nvSpPr>
        <p:spPr bwMode="auto">
          <a:xfrm>
            <a:off x="2491020" y="11722456"/>
            <a:ext cx="12506185" cy="444053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pPr marL="742950" indent="-742950">
              <a:buAutoNum type="arabicPeriod"/>
            </a:pPr>
            <a:r>
              <a:rPr lang="de-CH" altLang="de-DE" sz="4000" kern="0" dirty="0" smtClean="0">
                <a:solidFill>
                  <a:srgbClr val="000000"/>
                </a:solidFill>
                <a:latin typeface="Times New Roman" panose="02020603050405020304" pitchFamily="18" charset="0"/>
                <a:cs typeface="Times New Roman" panose="02020603050405020304" pitchFamily="18" charset="0"/>
              </a:rPr>
              <a:t>Einleitung</a:t>
            </a:r>
            <a:r>
              <a:rPr lang="de-CH" altLang="de-DE" sz="4000" kern="0" dirty="0">
                <a:solidFill>
                  <a:srgbClr val="000000"/>
                </a:solidFill>
                <a:latin typeface="Times New Roman" panose="02020603050405020304" pitchFamily="18" charset="0"/>
                <a:cs typeface="Times New Roman" panose="02020603050405020304" pitchFamily="18" charset="0"/>
              </a:rPr>
              <a:t>: </a:t>
            </a:r>
            <a:endParaRPr lang="de-CH" altLang="de-DE" sz="4000" kern="0" dirty="0" smtClean="0">
              <a:solidFill>
                <a:srgbClr val="000000"/>
              </a:solidFill>
              <a:latin typeface="Times New Roman" panose="02020603050405020304" pitchFamily="18" charset="0"/>
              <a:cs typeface="Times New Roman" panose="02020603050405020304" pitchFamily="18" charset="0"/>
            </a:endParaRPr>
          </a:p>
          <a:p>
            <a:r>
              <a:rPr lang="de-CH" altLang="de-DE" sz="2600" b="0" kern="0" dirty="0" smtClean="0">
                <a:solidFill>
                  <a:srgbClr val="000000"/>
                </a:solidFill>
                <a:latin typeface="Times New Roman" panose="02020603050405020304" pitchFamily="18" charset="0"/>
                <a:cs typeface="Times New Roman" panose="02020603050405020304" pitchFamily="18" charset="0"/>
              </a:rPr>
              <a:t>Infrastrukturen bestehen über einen sehr langen Zeitraum weshalb eine Interventionen in ein bestehendes System, zukunftsorientiert sein </a:t>
            </a:r>
            <a:r>
              <a:rPr lang="de-CH" altLang="de-DE" sz="2600" b="0" kern="0" dirty="0" smtClean="0">
                <a:solidFill>
                  <a:srgbClr val="000000"/>
                </a:solidFill>
                <a:latin typeface="Times New Roman" panose="02020603050405020304" pitchFamily="18" charset="0"/>
                <a:cs typeface="Times New Roman" panose="02020603050405020304" pitchFamily="18" charset="0"/>
              </a:rPr>
              <a:t>sollen. Sie soll die </a:t>
            </a:r>
            <a:r>
              <a:rPr lang="de-CH" altLang="de-DE" sz="2600" b="0" dirty="0" smtClean="0">
                <a:solidFill>
                  <a:srgbClr val="000000"/>
                </a:solidFill>
                <a:latin typeface="Times New Roman" panose="02020603050405020304" pitchFamily="18" charset="0"/>
                <a:cs typeface="Times New Roman" panose="02020603050405020304" pitchFamily="18" charset="0"/>
              </a:rPr>
              <a:t>Bedürfnisse und Anforderungen der Nutzer und Besitzer über einen angemessenen Zeitraum befriedigen können und die Gesamtkosten aller beteiligten Personen über diesen Zeitraum minimieren. </a:t>
            </a:r>
            <a:r>
              <a:rPr lang="de-CH" altLang="de-DE" sz="2600" b="0" kern="0" dirty="0" smtClean="0">
                <a:solidFill>
                  <a:srgbClr val="000000"/>
                </a:solidFill>
                <a:latin typeface="Times New Roman" panose="02020603050405020304" pitchFamily="18" charset="0"/>
                <a:cs typeface="Times New Roman" panose="02020603050405020304" pitchFamily="18" charset="0"/>
              </a:rPr>
              <a:t>Infolge dessen muss man, um eine Intervention zu erarbeiten die zukünftigen Einflüsse auf die Infrastruktur, anhand von Prognose modellieren. Über eine </a:t>
            </a:r>
            <a:r>
              <a:rPr lang="de-CH" altLang="de-DE" sz="2600" b="0" kern="0" dirty="0" smtClean="0">
                <a:solidFill>
                  <a:srgbClr val="000000"/>
                </a:solidFill>
                <a:latin typeface="Times New Roman" panose="02020603050405020304" pitchFamily="18" charset="0"/>
                <a:cs typeface="Times New Roman" panose="02020603050405020304" pitchFamily="18" charset="0"/>
              </a:rPr>
              <a:t>Zeitspanne </a:t>
            </a:r>
            <a:r>
              <a:rPr lang="de-CH" altLang="de-DE" sz="2600" b="0" kern="0" dirty="0" smtClean="0">
                <a:solidFill>
                  <a:srgbClr val="000000"/>
                </a:solidFill>
                <a:latin typeface="Times New Roman" panose="02020603050405020304" pitchFamily="18" charset="0"/>
                <a:cs typeface="Times New Roman" panose="02020603050405020304" pitchFamily="18" charset="0"/>
              </a:rPr>
              <a:t>können </a:t>
            </a:r>
            <a:r>
              <a:rPr lang="de-CH" altLang="de-DE" sz="2600" b="0" kern="0" dirty="0" smtClean="0">
                <a:solidFill>
                  <a:srgbClr val="000000"/>
                </a:solidFill>
                <a:latin typeface="Times New Roman" panose="02020603050405020304" pitchFamily="18" charset="0"/>
                <a:cs typeface="Times New Roman" panose="02020603050405020304" pitchFamily="18" charset="0"/>
              </a:rPr>
              <a:t>Einflüsse </a:t>
            </a:r>
            <a:r>
              <a:rPr lang="de-CH" altLang="de-DE" sz="2600" b="0" kern="0" dirty="0" smtClean="0">
                <a:solidFill>
                  <a:srgbClr val="000000"/>
                </a:solidFill>
                <a:latin typeface="Times New Roman" panose="02020603050405020304" pitchFamily="18" charset="0"/>
                <a:cs typeface="Times New Roman" panose="02020603050405020304" pitchFamily="18" charset="0"/>
              </a:rPr>
              <a:t>auf die Situation nicht mit absoluter Sicherheit vorhergesagt werden. </a:t>
            </a:r>
            <a:r>
              <a:rPr lang="de-CH" altLang="de-DE" sz="2600" b="0" kern="0" dirty="0" smtClean="0">
                <a:solidFill>
                  <a:srgbClr val="000000"/>
                </a:solidFill>
                <a:latin typeface="Times New Roman" panose="02020603050405020304" pitchFamily="18" charset="0"/>
                <a:cs typeface="Times New Roman" panose="02020603050405020304" pitchFamily="18" charset="0"/>
              </a:rPr>
              <a:t>Eine </a:t>
            </a:r>
            <a:r>
              <a:rPr lang="de-CH" altLang="de-DE" sz="2600" b="0" kern="0" dirty="0" smtClean="0">
                <a:solidFill>
                  <a:srgbClr val="000000"/>
                </a:solidFill>
                <a:latin typeface="Times New Roman" panose="02020603050405020304" pitchFamily="18" charset="0"/>
                <a:cs typeface="Times New Roman" panose="02020603050405020304" pitchFamily="18" charset="0"/>
              </a:rPr>
              <a:t>optimale Varianten, in Anbetracht der unsicheren zukünftigen Gegebenheiten zu erarbeiten, ist das Ziel dieser </a:t>
            </a:r>
            <a:r>
              <a:rPr lang="de-CH" altLang="de-DE" sz="2600" b="0" kern="0" dirty="0" smtClean="0">
                <a:solidFill>
                  <a:srgbClr val="000000"/>
                </a:solidFill>
                <a:latin typeface="Times New Roman" panose="02020603050405020304" pitchFamily="18" charset="0"/>
                <a:cs typeface="Times New Roman" panose="02020603050405020304" pitchFamily="18" charset="0"/>
              </a:rPr>
              <a:t>Projektarbeit </a:t>
            </a:r>
            <a:r>
              <a:rPr lang="de-DE" altLang="de-DE" sz="2600" b="0" kern="0" dirty="0" smtClean="0">
                <a:solidFill>
                  <a:srgbClr val="000000"/>
                </a:solidFill>
                <a:latin typeface="Times New Roman" panose="02020603050405020304" pitchFamily="18" charset="0"/>
                <a:cs typeface="Times New Roman" panose="02020603050405020304" pitchFamily="18" charset="0"/>
              </a:rPr>
              <a:t>und im </a:t>
            </a:r>
            <a:r>
              <a:rPr lang="de-DE" altLang="de-DE" sz="2600" b="0" kern="0" dirty="0">
                <a:solidFill>
                  <a:srgbClr val="000000"/>
                </a:solidFill>
                <a:latin typeface="Times New Roman" panose="02020603050405020304" pitchFamily="18" charset="0"/>
                <a:cs typeface="Times New Roman" panose="02020603050405020304" pitchFamily="18" charset="0"/>
              </a:rPr>
              <a:t>Rahmen dieser Fallstudie wird die Verkehrssituation von Uster optimiert. </a:t>
            </a:r>
            <a:r>
              <a:rPr lang="de-DE" altLang="de-DE" sz="1400" b="0" kern="0" dirty="0">
                <a:solidFill>
                  <a:srgbClr val="000000"/>
                </a:solidFill>
                <a:latin typeface="Times New Roman" panose="02020603050405020304" pitchFamily="18" charset="0"/>
                <a:cs typeface="Times New Roman" panose="02020603050405020304" pitchFamily="18" charset="0"/>
              </a:rPr>
              <a:t/>
            </a:r>
            <a:br>
              <a:rPr lang="de-DE" altLang="de-DE" sz="1400" b="0" kern="0" dirty="0">
                <a:solidFill>
                  <a:srgbClr val="000000"/>
                </a:solidFill>
                <a:latin typeface="Times New Roman" panose="02020603050405020304" pitchFamily="18" charset="0"/>
                <a:cs typeface="Times New Roman" panose="02020603050405020304" pitchFamily="18" charset="0"/>
              </a:rPr>
            </a:br>
            <a:r>
              <a:rPr lang="de-DE" altLang="de-DE" sz="1400" b="0" kern="0" dirty="0">
                <a:solidFill>
                  <a:srgbClr val="000000"/>
                </a:solidFill>
                <a:latin typeface="Times New Roman" panose="02020603050405020304" pitchFamily="18" charset="0"/>
                <a:cs typeface="Times New Roman" panose="02020603050405020304" pitchFamily="18" charset="0"/>
              </a:rPr>
              <a:t> </a:t>
            </a:r>
            <a:endParaRPr lang="de-CH" altLang="de-DE" sz="1400" b="0" kern="0" dirty="0" smtClean="0">
              <a:solidFill>
                <a:srgbClr val="000000"/>
              </a:solidFill>
              <a:latin typeface="Times New Roman" panose="02020603050405020304" pitchFamily="18" charset="0"/>
              <a:cs typeface="Times New Roman" panose="02020603050405020304" pitchFamily="18" charset="0"/>
            </a:endParaRPr>
          </a:p>
        </p:txBody>
      </p:sp>
      <p:sp>
        <p:nvSpPr>
          <p:cNvPr id="40" name="Abgerundetes Rechteck 39"/>
          <p:cNvSpPr/>
          <p:nvPr/>
        </p:nvSpPr>
        <p:spPr bwMode="auto">
          <a:xfrm>
            <a:off x="2320926" y="11722456"/>
            <a:ext cx="12816680" cy="4740971"/>
          </a:xfrm>
          <a:prstGeom prst="roundRect">
            <a:avLst>
              <a:gd name="adj" fmla="val 6469"/>
            </a:avLst>
          </a:prstGeom>
          <a:noFill/>
          <a:ln w="9525" cap="flat" cmpd="sng" algn="ctr">
            <a:solidFill>
              <a:srgbClr val="000000"/>
            </a:solidFill>
            <a:prstDash val="solid"/>
            <a:round/>
            <a:headEnd type="none" w="med" len="med"/>
            <a:tailEnd type="none" w="med" len="med"/>
          </a:ln>
          <a:effectLst/>
        </p:spPr>
        <p:txBody>
          <a:bodyPr vert="horz" wrap="square" lIns="87878" tIns="43940" rIns="87878" bIns="439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smtClean="0">
              <a:ln>
                <a:noFill/>
              </a:ln>
              <a:solidFill>
                <a:schemeClr val="tx1"/>
              </a:solidFill>
              <a:effectLst/>
              <a:latin typeface="Times New Roman" pitchFamily="18" charset="0"/>
            </a:endParaRPr>
          </a:p>
        </p:txBody>
      </p:sp>
      <p:sp>
        <p:nvSpPr>
          <p:cNvPr id="44" name="Title 1"/>
          <p:cNvSpPr txBox="1">
            <a:spLocks/>
          </p:cNvSpPr>
          <p:nvPr/>
        </p:nvSpPr>
        <p:spPr bwMode="auto">
          <a:xfrm>
            <a:off x="2486842" y="25911563"/>
            <a:ext cx="7063527" cy="36286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3600" kern="0" dirty="0" smtClean="0">
                <a:solidFill>
                  <a:srgbClr val="000000"/>
                </a:solidFill>
                <a:latin typeface="Times New Roman" panose="02020603050405020304" pitchFamily="18" charset="0"/>
                <a:cs typeface="Times New Roman" panose="02020603050405020304" pitchFamily="18" charset="0"/>
              </a:rPr>
              <a:t>Zielsetzung:</a:t>
            </a:r>
          </a:p>
          <a:p>
            <a:pPr marL="342900" indent="-342900">
              <a:buFont typeface="Arial" panose="020B0604020202020204" pitchFamily="34" charset="0"/>
              <a:buChar char="•"/>
            </a:pPr>
            <a:r>
              <a:rPr lang="de-CH" altLang="de-DE" sz="2400" b="0" kern="0" dirty="0" smtClean="0">
                <a:solidFill>
                  <a:srgbClr val="000000"/>
                </a:solidFill>
                <a:latin typeface="Times New Roman" panose="02020603050405020304" pitchFamily="18" charset="0"/>
                <a:cs typeface="Times New Roman" panose="02020603050405020304" pitchFamily="18" charset="0"/>
              </a:rPr>
              <a:t>Erreichbarkeit des Zentrums erhöhen</a:t>
            </a:r>
          </a:p>
          <a:p>
            <a:pPr marL="627063" lvl="1" indent="-352425">
              <a:buSzPct val="50000"/>
              <a:buFont typeface="Wingdings" panose="05000000000000000000" pitchFamily="2" charset="2"/>
              <a:buChar char="Ø"/>
            </a:pPr>
            <a:r>
              <a:rPr lang="de-CH" altLang="de-DE" sz="2000" b="0" kern="0" dirty="0" smtClean="0">
                <a:solidFill>
                  <a:srgbClr val="000000"/>
                </a:solidFill>
                <a:latin typeface="Times New Roman" panose="02020603050405020304" pitchFamily="18" charset="0"/>
                <a:cs typeface="Times New Roman" panose="02020603050405020304" pitchFamily="18" charset="0"/>
              </a:rPr>
              <a:t>Verkehrssicherheit verbessern sowie Reisezeitverkürzen</a:t>
            </a:r>
          </a:p>
          <a:p>
            <a:pPr marL="342900" indent="-342900">
              <a:buSzPct val="100000"/>
              <a:buFont typeface="Arial" panose="020B0604020202020204" pitchFamily="34" charset="0"/>
              <a:buChar char="•"/>
            </a:pPr>
            <a:r>
              <a:rPr lang="de-CH" altLang="de-DE" sz="2400" b="0" kern="0" dirty="0" smtClean="0">
                <a:solidFill>
                  <a:srgbClr val="000000"/>
                </a:solidFill>
                <a:latin typeface="Times New Roman" panose="02020603050405020304" pitchFamily="18" charset="0"/>
                <a:cs typeface="Times New Roman" panose="02020603050405020304" pitchFamily="18" charset="0"/>
              </a:rPr>
              <a:t>Aufenthaltsqualität steigern</a:t>
            </a:r>
          </a:p>
          <a:p>
            <a:pPr marL="627063" lvl="1" indent="-352425">
              <a:buSzPct val="50000"/>
              <a:buFont typeface="Wingdings" panose="05000000000000000000" pitchFamily="2" charset="2"/>
              <a:buChar char="Ø"/>
            </a:pPr>
            <a:r>
              <a:rPr lang="de-CH" altLang="de-DE" sz="2000" b="0" kern="0" dirty="0" smtClean="0">
                <a:solidFill>
                  <a:srgbClr val="000000"/>
                </a:solidFill>
                <a:latin typeface="Times New Roman" panose="02020603050405020304" pitchFamily="18" charset="0"/>
                <a:cs typeface="Times New Roman" panose="02020603050405020304" pitchFamily="18" charset="0"/>
              </a:rPr>
              <a:t>Strassenraum aufwerten</a:t>
            </a:r>
          </a:p>
          <a:p>
            <a:pPr marL="627063" lvl="1" indent="-352425">
              <a:buSzPct val="50000"/>
              <a:buFont typeface="Wingdings" panose="05000000000000000000" pitchFamily="2" charset="2"/>
              <a:buChar char="Ø"/>
            </a:pPr>
            <a:r>
              <a:rPr lang="de-CH" altLang="de-DE" sz="2000" b="0" kern="0" dirty="0" err="1" smtClean="0">
                <a:solidFill>
                  <a:srgbClr val="000000"/>
                </a:solidFill>
                <a:latin typeface="Times New Roman" panose="02020603050405020304" pitchFamily="18" charset="0"/>
                <a:cs typeface="Times New Roman" panose="02020603050405020304" pitchFamily="18" charset="0"/>
              </a:rPr>
              <a:t>Langsamverkehr</a:t>
            </a:r>
            <a:r>
              <a:rPr lang="de-CH" altLang="de-DE" sz="2000" b="0" kern="0" dirty="0" smtClean="0">
                <a:solidFill>
                  <a:srgbClr val="000000"/>
                </a:solidFill>
                <a:latin typeface="Times New Roman" panose="02020603050405020304" pitchFamily="18" charset="0"/>
                <a:cs typeface="Times New Roman" panose="02020603050405020304" pitchFamily="18" charset="0"/>
              </a:rPr>
              <a:t> fördern, MIV aber nicht einschränken</a:t>
            </a:r>
          </a:p>
          <a:p>
            <a:pPr marL="342900" indent="-342900">
              <a:buSzPct val="100000"/>
              <a:buFont typeface="Arial" panose="020B0604020202020204" pitchFamily="34" charset="0"/>
              <a:buChar char="•"/>
            </a:pPr>
            <a:r>
              <a:rPr lang="de-CH" altLang="de-DE" sz="2400" b="0" kern="0" dirty="0" smtClean="0">
                <a:solidFill>
                  <a:srgbClr val="000000"/>
                </a:solidFill>
                <a:latin typeface="Times New Roman" panose="02020603050405020304" pitchFamily="18" charset="0"/>
                <a:cs typeface="Times New Roman" panose="02020603050405020304" pitchFamily="18" charset="0"/>
              </a:rPr>
              <a:t>Zukunftsorientierte </a:t>
            </a:r>
            <a:r>
              <a:rPr lang="de-CH" altLang="de-DE" sz="2400" b="0" kern="0" dirty="0" err="1" smtClean="0">
                <a:solidFill>
                  <a:srgbClr val="000000"/>
                </a:solidFill>
                <a:latin typeface="Times New Roman" panose="02020603050405020304" pitchFamily="18" charset="0"/>
                <a:cs typeface="Times New Roman" panose="02020603050405020304" pitchFamily="18" charset="0"/>
              </a:rPr>
              <a:t>Löung</a:t>
            </a:r>
            <a:r>
              <a:rPr lang="de-CH" altLang="de-DE" sz="2400" b="0" kern="0" dirty="0" smtClean="0">
                <a:solidFill>
                  <a:srgbClr val="000000"/>
                </a:solidFill>
                <a:latin typeface="Times New Roman" panose="02020603050405020304" pitchFamily="18" charset="0"/>
                <a:cs typeface="Times New Roman" panose="02020603050405020304" pitchFamily="18" charset="0"/>
              </a:rPr>
              <a:t> → über 40 Jahre</a:t>
            </a:r>
          </a:p>
          <a:p>
            <a:pPr marL="627063" lvl="1" indent="-352425">
              <a:buSzPct val="50000"/>
              <a:buFont typeface="Wingdings" panose="05000000000000000000" pitchFamily="2" charset="2"/>
              <a:buChar char="Ø"/>
            </a:pPr>
            <a:r>
              <a:rPr lang="de-CH" altLang="de-DE" sz="2000" b="0" kern="0" dirty="0" smtClean="0">
                <a:solidFill>
                  <a:srgbClr val="000000"/>
                </a:solidFill>
                <a:latin typeface="Times New Roman" panose="02020603050405020304" pitchFamily="18" charset="0"/>
                <a:cs typeface="Times New Roman" panose="02020603050405020304" pitchFamily="18" charset="0"/>
              </a:rPr>
              <a:t>Nachhaltig</a:t>
            </a:r>
          </a:p>
          <a:p>
            <a:pPr marL="342900" indent="-342900">
              <a:buSzPct val="100000"/>
              <a:buFont typeface="Arial" panose="020B0604020202020204" pitchFamily="34" charset="0"/>
              <a:buChar char="•"/>
            </a:pPr>
            <a:r>
              <a:rPr lang="de-CH" altLang="de-DE" sz="2400" b="0" kern="0" dirty="0" smtClean="0">
                <a:solidFill>
                  <a:srgbClr val="000000"/>
                </a:solidFill>
                <a:latin typeface="Times New Roman" panose="02020603050405020304" pitchFamily="18" charset="0"/>
                <a:cs typeface="Times New Roman" panose="02020603050405020304" pitchFamily="18" charset="0"/>
              </a:rPr>
              <a:t>Nutzen der Interessensgruppen vergrössern</a:t>
            </a:r>
          </a:p>
        </p:txBody>
      </p:sp>
      <p:pic>
        <p:nvPicPr>
          <p:cNvPr id="15" name="Grafik 1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786622" y="25892637"/>
            <a:ext cx="5109596" cy="2479063"/>
          </a:xfrm>
          <a:prstGeom prst="rect">
            <a:avLst/>
          </a:prstGeom>
        </p:spPr>
      </p:pic>
      <mc:AlternateContent xmlns:mc="http://schemas.openxmlformats.org/markup-compatibility/2006">
        <mc:Choice xmlns:a14="http://schemas.microsoft.com/office/drawing/2010/main" Requires="a14">
          <p:sp>
            <p:nvSpPr>
              <p:cNvPr id="46" name="Title 1"/>
              <p:cNvSpPr txBox="1">
                <a:spLocks/>
              </p:cNvSpPr>
              <p:nvPr/>
            </p:nvSpPr>
            <p:spPr bwMode="auto">
              <a:xfrm>
                <a:off x="8777570" y="32063034"/>
                <a:ext cx="6296567" cy="485764"/>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1600" b="0" kern="0" dirty="0" smtClean="0">
                    <a:solidFill>
                      <a:srgbClr val="000000"/>
                    </a:solidFill>
                    <a:latin typeface="Times New Roman" panose="02020603050405020304" pitchFamily="18" charset="0"/>
                    <a:cs typeface="Times New Roman" panose="02020603050405020304" pitchFamily="18" charset="0"/>
                  </a:rPr>
                  <a:t>Situationsübersicht Bahnübergang Brunnenstrasse </a:t>
                </a:r>
                <a:r>
                  <a:rPr lang="de-CH" altLang="de-DE" sz="1600" b="0" i="1" kern="0" dirty="0" smtClean="0">
                    <a:solidFill>
                      <a:srgbClr val="000000"/>
                    </a:solidFill>
                    <a:latin typeface="Times New Roman" panose="02020603050405020304" pitchFamily="18" charset="0"/>
                    <a:cs typeface="Times New Roman" panose="02020603050405020304" pitchFamily="18" charset="0"/>
                  </a:rPr>
                  <a:t>Quelle</a:t>
                </a:r>
                <a:r>
                  <a:rPr lang="de-CH" altLang="de-DE" sz="1600" b="0" i="1" kern="0" dirty="0">
                    <a:solidFill>
                      <a:srgbClr val="000000"/>
                    </a:solidFill>
                    <a:latin typeface="Times New Roman" panose="02020603050405020304" pitchFamily="18" charset="0"/>
                    <a:cs typeface="Times New Roman" panose="02020603050405020304" pitchFamily="18" charset="0"/>
                  </a:rPr>
                  <a:t>: GIS-</a:t>
                </a:r>
                <a14:m>
                  <m:oMath xmlns:m="http://schemas.openxmlformats.org/officeDocument/2006/math">
                    <m:sSup>
                      <m:sSupPr>
                        <m:ctrlPr>
                          <a:rPr lang="de-CH" altLang="de-DE" sz="1600" b="0" i="1" kern="0" dirty="0">
                            <a:solidFill>
                              <a:srgbClr val="000000"/>
                            </a:solidFill>
                            <a:latin typeface="Cambria Math" panose="02040503050406030204" pitchFamily="18" charset="0"/>
                            <a:cs typeface="Times New Roman" panose="02020603050405020304" pitchFamily="18" charset="0"/>
                          </a:rPr>
                        </m:ctrlPr>
                      </m:sSupPr>
                      <m:e>
                        <m:r>
                          <a:rPr lang="de-CH" altLang="de-DE" sz="1600" b="0" i="1" kern="0" dirty="0">
                            <a:solidFill>
                              <a:srgbClr val="000000"/>
                            </a:solidFill>
                            <a:latin typeface="Cambria Math" panose="02040503050406030204" pitchFamily="18" charset="0"/>
                            <a:cs typeface="Times New Roman" panose="02020603050405020304" pitchFamily="18" charset="0"/>
                          </a:rPr>
                          <m:t>𝐵𝑟𝑜𝑤𝑠𝑒𝑟</m:t>
                        </m:r>
                      </m:e>
                      <m:sup>
                        <m:r>
                          <a:rPr lang="de-CH" altLang="de-DE" sz="1600" b="0" i="1" kern="0" dirty="0">
                            <a:solidFill>
                              <a:srgbClr val="000000"/>
                            </a:solidFill>
                            <a:latin typeface="Cambria Math" panose="02040503050406030204" pitchFamily="18" charset="0"/>
                            <a:cs typeface="Times New Roman" panose="02020603050405020304" pitchFamily="18" charset="0"/>
                          </a:rPr>
                          <m:t> 2</m:t>
                        </m:r>
                      </m:sup>
                    </m:sSup>
                  </m:oMath>
                </a14:m>
                <a:endParaRPr lang="de-CH" altLang="de-DE" sz="6600" b="0" kern="0" dirty="0" smtClean="0">
                  <a:solidFill>
                    <a:srgbClr val="000000"/>
                  </a:solidFill>
                  <a:latin typeface="Times New Roman" panose="02020603050405020304" pitchFamily="18" charset="0"/>
                  <a:cs typeface="Times New Roman" panose="02020603050405020304" pitchFamily="18" charset="0"/>
                </a:endParaRPr>
              </a:p>
            </p:txBody>
          </p:sp>
        </mc:Choice>
        <mc:Fallback>
          <p:sp>
            <p:nvSpPr>
              <p:cNvPr id="46" name="Title 1"/>
              <p:cNvSpPr txBox="1">
                <a:spLocks noRot="1" noChangeAspect="1" noMove="1" noResize="1" noEditPoints="1" noAdjustHandles="1" noChangeArrowheads="1" noChangeShapeType="1" noTextEdit="1"/>
              </p:cNvSpPr>
              <p:nvPr/>
            </p:nvSpPr>
            <p:spPr bwMode="auto">
              <a:xfrm>
                <a:off x="8777570" y="32063034"/>
                <a:ext cx="6296567" cy="485764"/>
              </a:xfrm>
              <a:prstGeom prst="rect">
                <a:avLst/>
              </a:prstGeom>
              <a:blipFill rotWithShape="0">
                <a:blip r:embed="rId21"/>
                <a:stretch>
                  <a:fillRect l="-581" t="-3797"/>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CH">
                    <a:noFill/>
                  </a:rPr>
                  <a:t> </a:t>
                </a:r>
              </a:p>
            </p:txBody>
          </p:sp>
        </mc:Fallback>
      </mc:AlternateContent>
      <p:sp>
        <p:nvSpPr>
          <p:cNvPr id="47" name="Title 1"/>
          <p:cNvSpPr txBox="1">
            <a:spLocks/>
          </p:cNvSpPr>
          <p:nvPr/>
        </p:nvSpPr>
        <p:spPr bwMode="auto">
          <a:xfrm>
            <a:off x="2486843" y="34367290"/>
            <a:ext cx="5714491" cy="54105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3600" kern="0" dirty="0" smtClean="0">
                <a:solidFill>
                  <a:srgbClr val="000000"/>
                </a:solidFill>
                <a:latin typeface="Times New Roman" panose="02020603050405020304" pitchFamily="18" charset="0"/>
                <a:cs typeface="Times New Roman" panose="02020603050405020304" pitchFamily="18" charset="0"/>
              </a:rPr>
              <a:t>Unsichere Einflüsse:</a:t>
            </a:r>
            <a:endParaRPr lang="de-CH" altLang="de-DE" sz="2000" b="0" kern="0" dirty="0" smtClean="0">
              <a:solidFill>
                <a:srgbClr val="000000"/>
              </a:solidFill>
              <a:latin typeface="Times New Roman" panose="02020603050405020304" pitchFamily="18" charset="0"/>
              <a:cs typeface="Times New Roman" panose="02020603050405020304" pitchFamily="18" charset="0"/>
            </a:endParaRPr>
          </a:p>
          <a:p>
            <a:r>
              <a:rPr lang="de-CH" altLang="de-DE" sz="2600" b="0" kern="0" dirty="0" smtClean="0">
                <a:solidFill>
                  <a:srgbClr val="000000"/>
                </a:solidFill>
                <a:latin typeface="Times New Roman" panose="02020603050405020304" pitchFamily="18" charset="0"/>
                <a:cs typeface="Times New Roman" panose="02020603050405020304" pitchFamily="18" charset="0"/>
              </a:rPr>
              <a:t>Die zukünftige Situation insbesondere das tägliche Verkehrsaufkommen (DTV) am Bahnübergang ist von verschiedenen Einflüssen abhängig. Mehrheitlich vom Bevölkerungswachstum und von der Umsetzung der Stadtentwicklung. </a:t>
            </a:r>
            <a:r>
              <a:rPr lang="de-CH" altLang="de-DE" sz="2600" b="0" kern="0" dirty="0" smtClean="0">
                <a:solidFill>
                  <a:srgbClr val="000000"/>
                </a:solidFill>
                <a:latin typeface="Times New Roman" panose="02020603050405020304" pitchFamily="18" charset="0"/>
                <a:cs typeface="Times New Roman" panose="02020603050405020304" pitchFamily="18" charset="0"/>
              </a:rPr>
              <a:t>Diese </a:t>
            </a:r>
            <a:r>
              <a:rPr lang="de-CH" altLang="de-DE" sz="2600" b="0" kern="0" dirty="0" smtClean="0">
                <a:solidFill>
                  <a:srgbClr val="000000"/>
                </a:solidFill>
                <a:latin typeface="Times New Roman" panose="02020603050405020304" pitchFamily="18" charset="0"/>
                <a:cs typeface="Times New Roman" panose="02020603050405020304" pitchFamily="18" charset="0"/>
              </a:rPr>
              <a:t>Einflüsse auf das DTV werden mithilfe von Szenarien modelliert und in den Entscheidungsprozess miteinbezogen. Die Abbildung zeigt das anhand der Wachstumsprognosen der Stadt Uster ermittelte DTV.</a:t>
            </a:r>
          </a:p>
        </p:txBody>
      </p:sp>
      <p:sp>
        <p:nvSpPr>
          <p:cNvPr id="48" name="Abgerundetes Rechteck 47"/>
          <p:cNvSpPr/>
          <p:nvPr/>
        </p:nvSpPr>
        <p:spPr bwMode="auto">
          <a:xfrm>
            <a:off x="15478163" y="34046560"/>
            <a:ext cx="12476868" cy="3921129"/>
          </a:xfrm>
          <a:prstGeom prst="roundRect">
            <a:avLst>
              <a:gd name="adj" fmla="val 4801"/>
            </a:avLst>
          </a:prstGeom>
          <a:noFill/>
          <a:ln w="9525" cap="flat" cmpd="sng" algn="ctr">
            <a:solidFill>
              <a:srgbClr val="000000"/>
            </a:solidFill>
            <a:prstDash val="solid"/>
            <a:round/>
            <a:headEnd type="none" w="med" len="med"/>
            <a:tailEnd type="none" w="med" len="med"/>
          </a:ln>
          <a:effectLst/>
        </p:spPr>
        <p:txBody>
          <a:bodyPr vert="horz" wrap="square" lIns="87878" tIns="43940" rIns="87878" bIns="439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smtClean="0">
              <a:ln>
                <a:noFill/>
              </a:ln>
              <a:solidFill>
                <a:schemeClr val="tx1"/>
              </a:solidFill>
              <a:effectLst/>
              <a:latin typeface="Times New Roman" pitchFamily="18" charset="0"/>
            </a:endParaRPr>
          </a:p>
        </p:txBody>
      </p:sp>
      <p:sp>
        <p:nvSpPr>
          <p:cNvPr id="49" name="Title 1"/>
          <p:cNvSpPr txBox="1">
            <a:spLocks/>
          </p:cNvSpPr>
          <p:nvPr/>
        </p:nvSpPr>
        <p:spPr bwMode="auto">
          <a:xfrm>
            <a:off x="15649214" y="34007250"/>
            <a:ext cx="6978443" cy="39104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4400" kern="0" dirty="0">
                <a:solidFill>
                  <a:srgbClr val="000000"/>
                </a:solidFill>
                <a:latin typeface="Times New Roman" panose="02020603050405020304" pitchFamily="18" charset="0"/>
                <a:cs typeface="Times New Roman" panose="02020603050405020304" pitchFamily="18" charset="0"/>
              </a:rPr>
              <a:t>8</a:t>
            </a:r>
            <a:r>
              <a:rPr lang="de-CH" altLang="de-DE" sz="4400" kern="0" dirty="0" smtClean="0">
                <a:solidFill>
                  <a:srgbClr val="000000"/>
                </a:solidFill>
                <a:latin typeface="Times New Roman" panose="02020603050405020304" pitchFamily="18" charset="0"/>
                <a:cs typeface="Times New Roman" panose="02020603050405020304" pitchFamily="18" charset="0"/>
              </a:rPr>
              <a:t>. Schlussfolgerung:</a:t>
            </a:r>
          </a:p>
          <a:p>
            <a:r>
              <a:rPr lang="de-CH" altLang="de-DE" sz="2600" b="0" kern="0" dirty="0" smtClean="0">
                <a:solidFill>
                  <a:srgbClr val="000000"/>
                </a:solidFill>
                <a:latin typeface="Times New Roman" panose="02020603050405020304" pitchFamily="18" charset="0"/>
                <a:cs typeface="Times New Roman" panose="02020603050405020304" pitchFamily="18" charset="0"/>
              </a:rPr>
              <a:t>Zur Verbesserung der Situation </a:t>
            </a:r>
            <a:r>
              <a:rPr lang="de-CH" altLang="de-DE" sz="2600" b="0" kern="0" dirty="0" smtClean="0">
                <a:solidFill>
                  <a:srgbClr val="000000"/>
                </a:solidFill>
                <a:latin typeface="Times New Roman" panose="02020603050405020304" pitchFamily="18" charset="0"/>
                <a:cs typeface="Times New Roman" panose="02020603050405020304" pitchFamily="18" charset="0"/>
              </a:rPr>
              <a:t>am Bahnübergang, in </a:t>
            </a:r>
            <a:r>
              <a:rPr lang="de-CH" altLang="de-DE" sz="2600" b="0" kern="0" dirty="0">
                <a:solidFill>
                  <a:srgbClr val="000000"/>
                </a:solidFill>
                <a:latin typeface="Times New Roman" panose="02020603050405020304" pitchFamily="18" charset="0"/>
                <a:cs typeface="Times New Roman" panose="02020603050405020304" pitchFamily="18" charset="0"/>
              </a:rPr>
              <a:t>A</a:t>
            </a:r>
            <a:r>
              <a:rPr lang="de-CH" altLang="de-DE" sz="2600" b="0" kern="0" dirty="0" smtClean="0">
                <a:solidFill>
                  <a:srgbClr val="000000"/>
                </a:solidFill>
                <a:latin typeface="Times New Roman" panose="02020603050405020304" pitchFamily="18" charset="0"/>
                <a:cs typeface="Times New Roman" panose="02020603050405020304" pitchFamily="18" charset="0"/>
              </a:rPr>
              <a:t>nbetracht der unsicheren zukünftigen Gegebenheiten</a:t>
            </a:r>
            <a:r>
              <a:rPr lang="de-CH" altLang="de-DE" sz="2600" b="0" kern="0" dirty="0" smtClean="0">
                <a:solidFill>
                  <a:srgbClr val="000000"/>
                </a:solidFill>
                <a:latin typeface="Times New Roman" panose="02020603050405020304" pitchFamily="18" charset="0"/>
                <a:cs typeface="Times New Roman" panose="02020603050405020304" pitchFamily="18" charset="0"/>
              </a:rPr>
              <a:t>, </a:t>
            </a:r>
            <a:r>
              <a:rPr lang="de-CH" altLang="de-DE" sz="2600" b="0" kern="0" dirty="0" smtClean="0">
                <a:solidFill>
                  <a:srgbClr val="000000"/>
                </a:solidFill>
                <a:latin typeface="Times New Roman" panose="02020603050405020304" pitchFamily="18" charset="0"/>
                <a:cs typeface="Times New Roman" panose="02020603050405020304" pitchFamily="18" charset="0"/>
              </a:rPr>
              <a:t>empfehle ich der Stadt Uster ein Vorgehen, wie im Entscheidungsbaum </a:t>
            </a:r>
            <a:r>
              <a:rPr lang="de-CH" altLang="de-DE" sz="2600" b="0" kern="0" dirty="0" smtClean="0">
                <a:solidFill>
                  <a:srgbClr val="000000"/>
                </a:solidFill>
                <a:latin typeface="Times New Roman" panose="02020603050405020304" pitchFamily="18" charset="0"/>
                <a:cs typeface="Times New Roman" panose="02020603050405020304" pitchFamily="18" charset="0"/>
              </a:rPr>
              <a:t>dargestellt. Um </a:t>
            </a:r>
            <a:r>
              <a:rPr lang="de-CH" altLang="de-DE" sz="2600" b="0" kern="0" dirty="0" smtClean="0">
                <a:solidFill>
                  <a:srgbClr val="000000"/>
                </a:solidFill>
                <a:latin typeface="Times New Roman" panose="02020603050405020304" pitchFamily="18" charset="0"/>
                <a:cs typeface="Times New Roman" panose="02020603050405020304" pitchFamily="18" charset="0"/>
              </a:rPr>
              <a:t>die effektive Verkehrssituation in die Entscheidungsfindung miteinzubeziehen, wären Verkehrssimulationen notwendig und </a:t>
            </a:r>
            <a:r>
              <a:rPr lang="de-CH" altLang="de-DE" sz="2600" b="0" kern="0" dirty="0" smtClean="0">
                <a:solidFill>
                  <a:srgbClr val="000000"/>
                </a:solidFill>
                <a:latin typeface="Times New Roman" panose="02020603050405020304" pitchFamily="18" charset="0"/>
                <a:cs typeface="Times New Roman" panose="02020603050405020304" pitchFamily="18" charset="0"/>
              </a:rPr>
              <a:t>das Berücksichtigen </a:t>
            </a:r>
            <a:r>
              <a:rPr lang="de-CH" altLang="de-DE" sz="2600" b="0" kern="0" dirty="0" smtClean="0">
                <a:solidFill>
                  <a:srgbClr val="000000"/>
                </a:solidFill>
                <a:latin typeface="Times New Roman" panose="02020603050405020304" pitchFamily="18" charset="0"/>
                <a:cs typeface="Times New Roman" panose="02020603050405020304" pitchFamily="18" charset="0"/>
              </a:rPr>
              <a:t>des öffentlichen </a:t>
            </a:r>
            <a:r>
              <a:rPr lang="de-CH" altLang="de-DE" sz="2600" b="0" kern="0" dirty="0" smtClean="0">
                <a:solidFill>
                  <a:srgbClr val="000000"/>
                </a:solidFill>
                <a:latin typeface="Times New Roman" panose="02020603050405020304" pitchFamily="18" charset="0"/>
                <a:cs typeface="Times New Roman" panose="02020603050405020304" pitchFamily="18" charset="0"/>
              </a:rPr>
              <a:t>Verkehrs. </a:t>
            </a:r>
            <a:endParaRPr lang="de-CH" altLang="de-DE" sz="2600" kern="0" dirty="0" smtClean="0">
              <a:solidFill>
                <a:srgbClr val="000000"/>
              </a:solidFill>
              <a:latin typeface="Times New Roman" panose="02020603050405020304" pitchFamily="18" charset="0"/>
              <a:cs typeface="Times New Roman" panose="02020603050405020304" pitchFamily="18" charset="0"/>
            </a:endParaRPr>
          </a:p>
        </p:txBody>
      </p:sp>
      <p:sp>
        <p:nvSpPr>
          <p:cNvPr id="51" name="Title 1"/>
          <p:cNvSpPr txBox="1">
            <a:spLocks/>
          </p:cNvSpPr>
          <p:nvPr/>
        </p:nvSpPr>
        <p:spPr bwMode="auto">
          <a:xfrm>
            <a:off x="15649214" y="11684773"/>
            <a:ext cx="5753088" cy="45143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4000" kern="0" dirty="0" smtClean="0">
                <a:solidFill>
                  <a:srgbClr val="000000"/>
                </a:solidFill>
                <a:latin typeface="Times New Roman" panose="02020603050405020304" pitchFamily="18" charset="0"/>
                <a:cs typeface="Times New Roman" panose="02020603050405020304" pitchFamily="18" charset="0"/>
              </a:rPr>
              <a:t>5. Szenarien</a:t>
            </a:r>
          </a:p>
          <a:p>
            <a:r>
              <a:rPr lang="de-CH" altLang="de-DE" sz="2600" b="0" kern="0" dirty="0" smtClean="0">
                <a:solidFill>
                  <a:srgbClr val="000000"/>
                </a:solidFill>
                <a:latin typeface="Times New Roman" panose="02020603050405020304" pitchFamily="18" charset="0"/>
                <a:cs typeface="Times New Roman" panose="02020603050405020304" pitchFamily="18" charset="0"/>
              </a:rPr>
              <a:t>Im </a:t>
            </a:r>
            <a:r>
              <a:rPr lang="de-CH" altLang="de-DE" sz="2600" b="0" kern="0" dirty="0" smtClean="0">
                <a:solidFill>
                  <a:srgbClr val="000000"/>
                </a:solidFill>
                <a:latin typeface="Times New Roman" panose="02020603050405020304" pitchFamily="18" charset="0"/>
                <a:cs typeface="Times New Roman" panose="02020603050405020304" pitchFamily="18" charset="0"/>
              </a:rPr>
              <a:t>Entscheidungsbaum dargestellt sind die möglichen zukünftigen Ereignisse und ihre Eintrittswahrscheinlichkeit. Die Berechnung erfolgt von links nach rechts. Das Risiko welches von der Ausführung einer Variante ausgeht, berechnet sich durch die Summe aller </a:t>
            </a:r>
            <a:r>
              <a:rPr lang="de-CH" altLang="de-DE" sz="2600" b="0" kern="0" dirty="0" err="1">
                <a:solidFill>
                  <a:srgbClr val="000000"/>
                </a:solidFill>
                <a:latin typeface="Times New Roman" panose="02020603050405020304" pitchFamily="18" charset="0"/>
                <a:cs typeface="Times New Roman" panose="02020603050405020304" pitchFamily="18" charset="0"/>
              </a:rPr>
              <a:t>w</a:t>
            </a:r>
            <a:r>
              <a:rPr lang="de-CH" altLang="de-DE" sz="2600" b="0" kern="0" dirty="0" err="1" smtClean="0">
                <a:solidFill>
                  <a:srgbClr val="000000"/>
                </a:solidFill>
                <a:latin typeface="Times New Roman" panose="02020603050405020304" pitchFamily="18" charset="0"/>
                <a:cs typeface="Times New Roman" panose="02020603050405020304" pitchFamily="18" charset="0"/>
              </a:rPr>
              <a:t>’keitsgewichteten</a:t>
            </a:r>
            <a:r>
              <a:rPr lang="de-CH" altLang="de-DE" sz="2600" b="0" kern="0" dirty="0" smtClean="0">
                <a:solidFill>
                  <a:srgbClr val="000000"/>
                </a:solidFill>
                <a:latin typeface="Times New Roman" panose="02020603050405020304" pitchFamily="18" charset="0"/>
                <a:cs typeface="Times New Roman" panose="02020603050405020304" pitchFamily="18" charset="0"/>
              </a:rPr>
              <a:t> Kosten einer Variante über alle dargestellten Szenarien.</a:t>
            </a:r>
          </a:p>
        </p:txBody>
      </p:sp>
      <p:sp>
        <p:nvSpPr>
          <p:cNvPr id="52" name="Abgerundetes Rechteck 51"/>
          <p:cNvSpPr/>
          <p:nvPr/>
        </p:nvSpPr>
        <p:spPr bwMode="auto">
          <a:xfrm>
            <a:off x="15478163" y="16371583"/>
            <a:ext cx="12476868" cy="12317716"/>
          </a:xfrm>
          <a:prstGeom prst="roundRect">
            <a:avLst>
              <a:gd name="adj" fmla="val 1454"/>
            </a:avLst>
          </a:prstGeom>
          <a:noFill/>
          <a:ln w="9525" cap="flat" cmpd="sng" algn="ctr">
            <a:solidFill>
              <a:srgbClr val="000000"/>
            </a:solidFill>
            <a:prstDash val="solid"/>
            <a:round/>
            <a:headEnd type="none" w="med" len="med"/>
            <a:tailEnd type="none" w="med" len="med"/>
          </a:ln>
          <a:effectLst/>
        </p:spPr>
        <p:txBody>
          <a:bodyPr vert="horz" wrap="square" lIns="87878" tIns="43940" rIns="87878" bIns="439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smtClean="0">
              <a:ln>
                <a:noFill/>
              </a:ln>
              <a:solidFill>
                <a:schemeClr val="tx1"/>
              </a:solidFill>
              <a:effectLst/>
              <a:latin typeface="Times New Roman" pitchFamily="18" charset="0"/>
            </a:endParaRPr>
          </a:p>
        </p:txBody>
      </p:sp>
      <p:sp>
        <p:nvSpPr>
          <p:cNvPr id="53" name="Title 1"/>
          <p:cNvSpPr txBox="1">
            <a:spLocks/>
          </p:cNvSpPr>
          <p:nvPr/>
        </p:nvSpPr>
        <p:spPr bwMode="auto">
          <a:xfrm>
            <a:off x="15668698" y="16365236"/>
            <a:ext cx="12140708" cy="17916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4000" kern="0" dirty="0" smtClean="0">
                <a:solidFill>
                  <a:srgbClr val="000000"/>
                </a:solidFill>
                <a:latin typeface="Times New Roman" panose="02020603050405020304" pitchFamily="18" charset="0"/>
                <a:cs typeface="Times New Roman" panose="02020603050405020304" pitchFamily="18" charset="0"/>
              </a:rPr>
              <a:t>6. Varianten</a:t>
            </a:r>
          </a:p>
          <a:p>
            <a:r>
              <a:rPr lang="de-CH" altLang="de-DE" sz="2600" b="0" kern="0" dirty="0" smtClean="0">
                <a:solidFill>
                  <a:srgbClr val="000000"/>
                </a:solidFill>
                <a:latin typeface="Times New Roman" panose="02020603050405020304" pitchFamily="18" charset="0"/>
                <a:cs typeface="Times New Roman" panose="02020603050405020304" pitchFamily="18" charset="0"/>
              </a:rPr>
              <a:t>Um die Situation am Bahnübergang </a:t>
            </a:r>
            <a:r>
              <a:rPr lang="de-CH" altLang="de-DE" sz="2600" b="0" kern="0" dirty="0" smtClean="0">
                <a:solidFill>
                  <a:srgbClr val="000000"/>
                </a:solidFill>
                <a:latin typeface="Times New Roman" panose="02020603050405020304" pitchFamily="18" charset="0"/>
                <a:cs typeface="Times New Roman" panose="02020603050405020304" pitchFamily="18" charset="0"/>
              </a:rPr>
              <a:t>Brunnenstrasse nachhaltig </a:t>
            </a:r>
            <a:r>
              <a:rPr lang="de-CH" altLang="de-DE" sz="2600" b="0" kern="0" dirty="0" smtClean="0">
                <a:solidFill>
                  <a:srgbClr val="000000"/>
                </a:solidFill>
                <a:latin typeface="Times New Roman" panose="02020603050405020304" pitchFamily="18" charset="0"/>
                <a:cs typeface="Times New Roman" panose="02020603050405020304" pitchFamily="18" charset="0"/>
              </a:rPr>
              <a:t>verbessern zu können, bedarf es einer Veränderung des Verkehrskonzeptes. Die drei nachfolgend Varianten sind die von mir erarbeiteten Lösungsvorschläge für die zukünftige </a:t>
            </a:r>
            <a:r>
              <a:rPr lang="de-CH" altLang="de-DE" sz="2600" b="0" kern="0" dirty="0" smtClean="0">
                <a:solidFill>
                  <a:srgbClr val="000000"/>
                </a:solidFill>
                <a:latin typeface="Times New Roman" panose="02020603050405020304" pitchFamily="18" charset="0"/>
                <a:cs typeface="Times New Roman" panose="02020603050405020304" pitchFamily="18" charset="0"/>
              </a:rPr>
              <a:t>Verkehrsführung</a:t>
            </a:r>
            <a:endParaRPr lang="de-CH" altLang="de-DE" sz="2600" b="0" kern="0" dirty="0" smtClean="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4" name="Title 1"/>
              <p:cNvSpPr txBox="1">
                <a:spLocks/>
              </p:cNvSpPr>
              <p:nvPr/>
            </p:nvSpPr>
            <p:spPr bwMode="auto">
              <a:xfrm>
                <a:off x="19771712" y="23084620"/>
                <a:ext cx="4060794" cy="3776927"/>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2800" u="sng" kern="0" dirty="0" smtClean="0">
                    <a:solidFill>
                      <a:srgbClr val="000000"/>
                    </a:solidFill>
                    <a:latin typeface="Times New Roman" panose="02020603050405020304" pitchFamily="18" charset="0"/>
                    <a:cs typeface="Times New Roman" panose="02020603050405020304" pitchFamily="18" charset="0"/>
                  </a:rPr>
                  <a:t>Variante 2: </a:t>
                </a:r>
              </a:p>
              <a:p>
                <a:r>
                  <a:rPr lang="de-CH" altLang="de-DE" sz="2400" b="0" kern="0" dirty="0" smtClean="0">
                    <a:solidFill>
                      <a:srgbClr val="000000"/>
                    </a:solidFill>
                    <a:latin typeface="Times New Roman" panose="02020603050405020304" pitchFamily="18" charset="0"/>
                    <a:cs typeface="Times New Roman" panose="02020603050405020304" pitchFamily="18" charset="0"/>
                  </a:rPr>
                  <a:t>In der Variante 2 wird durch </a:t>
                </a:r>
                <a:r>
                  <a:rPr lang="de-CH" altLang="de-DE" sz="2400" b="0" kern="0" dirty="0">
                    <a:solidFill>
                      <a:srgbClr val="000000"/>
                    </a:solidFill>
                    <a:latin typeface="Times New Roman" panose="02020603050405020304" pitchFamily="18" charset="0"/>
                    <a:cs typeface="Times New Roman" panose="02020603050405020304" pitchFamily="18" charset="0"/>
                  </a:rPr>
                  <a:t>den Bau von zwei Velounterführungen für </a:t>
                </a:r>
                <a14:m>
                  <m:oMath xmlns:m="http://schemas.openxmlformats.org/officeDocument/2006/math">
                    <m:r>
                      <a:rPr lang="de-CH" altLang="de-DE" sz="2400" b="0" i="0" kern="0" smtClean="0">
                        <a:solidFill>
                          <a:srgbClr val="000000"/>
                        </a:solidFill>
                        <a:latin typeface="Cambria Math" panose="02040503050406030204" pitchFamily="18" charset="0"/>
                        <a:cs typeface="Times New Roman" panose="02020603050405020304" pitchFamily="18" charset="0"/>
                      </a:rPr>
                      <m:t>1.16 </m:t>
                    </m:r>
                    <m:r>
                      <a:rPr lang="de-CH" altLang="de-DE" sz="2400" b="0" i="1" kern="0" smtClean="0">
                        <a:solidFill>
                          <a:srgbClr val="000000"/>
                        </a:solidFill>
                        <a:latin typeface="Cambria Math" panose="02040503050406030204" pitchFamily="18" charset="0"/>
                        <a:cs typeface="Times New Roman" panose="02020603050405020304" pitchFamily="18" charset="0"/>
                      </a:rPr>
                      <m:t>𝑀𝑖𝑜</m:t>
                    </m:r>
                    <m:r>
                      <a:rPr lang="de-CH" altLang="de-DE" sz="2400" b="0" i="1" kern="0" smtClean="0">
                        <a:solidFill>
                          <a:srgbClr val="000000"/>
                        </a:solidFill>
                        <a:latin typeface="Cambria Math" panose="02040503050406030204" pitchFamily="18" charset="0"/>
                        <a:cs typeface="Times New Roman" panose="02020603050405020304" pitchFamily="18" charset="0"/>
                      </a:rPr>
                      <m:t>. </m:t>
                    </m:r>
                    <m:sSup>
                      <m:sSupPr>
                        <m:ctrlPr>
                          <a:rPr lang="de-CH" altLang="de-DE" sz="2400" b="0" i="1" kern="0">
                            <a:solidFill>
                              <a:srgbClr val="000000"/>
                            </a:solidFill>
                            <a:latin typeface="Cambria Math" panose="02040503050406030204" pitchFamily="18" charset="0"/>
                            <a:cs typeface="Times New Roman" panose="02020603050405020304" pitchFamily="18" charset="0"/>
                          </a:rPr>
                        </m:ctrlPr>
                      </m:sSupPr>
                      <m:e>
                        <m:sSub>
                          <m:sSubPr>
                            <m:ctrlPr>
                              <a:rPr lang="de-CH" altLang="de-DE" sz="2400" b="0" i="1" kern="0">
                                <a:solidFill>
                                  <a:srgbClr val="000000"/>
                                </a:solidFill>
                                <a:latin typeface="Cambria Math" panose="02040503050406030204" pitchFamily="18" charset="0"/>
                                <a:cs typeface="Times New Roman" panose="02020603050405020304" pitchFamily="18" charset="0"/>
                              </a:rPr>
                            </m:ctrlPr>
                          </m:sSubPr>
                          <m:e>
                            <m:r>
                              <a:rPr lang="de-CH" altLang="de-DE" sz="2400" b="0" i="1" kern="0">
                                <a:solidFill>
                                  <a:srgbClr val="000000"/>
                                </a:solidFill>
                                <a:latin typeface="Cambria Math" panose="02040503050406030204" pitchFamily="18" charset="0"/>
                                <a:cs typeface="Times New Roman" panose="02020603050405020304" pitchFamily="18" charset="0"/>
                              </a:rPr>
                              <m:t>𝐶𝐻𝐹</m:t>
                            </m:r>
                          </m:e>
                          <m:sub>
                            <m:r>
                              <a:rPr lang="de-CH" altLang="de-DE" sz="2400" b="0" i="1" kern="0">
                                <a:solidFill>
                                  <a:srgbClr val="000000"/>
                                </a:solidFill>
                                <a:latin typeface="Cambria Math" panose="02040503050406030204" pitchFamily="18" charset="0"/>
                                <a:cs typeface="Times New Roman" panose="02020603050405020304" pitchFamily="18" charset="0"/>
                              </a:rPr>
                              <m:t> 3</m:t>
                            </m:r>
                          </m:sub>
                        </m:sSub>
                      </m:e>
                      <m:sup>
                        <m:r>
                          <a:rPr lang="de-CH" altLang="de-DE" sz="2400" b="0" i="1" kern="0">
                            <a:solidFill>
                              <a:srgbClr val="000000"/>
                            </a:solidFill>
                            <a:latin typeface="Cambria Math" panose="02040503050406030204" pitchFamily="18" charset="0"/>
                            <a:cs typeface="Times New Roman" panose="02020603050405020304" pitchFamily="18" charset="0"/>
                          </a:rPr>
                          <m:t> </m:t>
                        </m:r>
                      </m:sup>
                    </m:sSup>
                  </m:oMath>
                </a14:m>
                <a:r>
                  <a:rPr lang="de-CH" altLang="de-DE" sz="2400" b="0" kern="0" dirty="0" smtClean="0">
                    <a:solidFill>
                      <a:srgbClr val="000000"/>
                    </a:solidFill>
                    <a:latin typeface="Times New Roman" panose="02020603050405020304" pitchFamily="18" charset="0"/>
                    <a:cs typeface="Times New Roman" panose="02020603050405020304" pitchFamily="18" charset="0"/>
                  </a:rPr>
                  <a:t> die </a:t>
                </a:r>
                <a:r>
                  <a:rPr lang="de-CH" altLang="de-DE" sz="2400" b="0" kern="0" dirty="0" smtClean="0">
                    <a:solidFill>
                      <a:srgbClr val="000000"/>
                    </a:solidFill>
                    <a:latin typeface="Times New Roman" panose="02020603050405020304" pitchFamily="18" charset="0"/>
                    <a:cs typeface="Times New Roman" panose="02020603050405020304" pitchFamily="18" charset="0"/>
                  </a:rPr>
                  <a:t>Reisezeit der Velofahrer </a:t>
                </a:r>
                <a:r>
                  <a:rPr lang="de-CH" altLang="de-DE" sz="2400" b="0" kern="0" dirty="0" smtClean="0">
                    <a:solidFill>
                      <a:srgbClr val="000000"/>
                    </a:solidFill>
                    <a:latin typeface="Times New Roman" panose="02020603050405020304" pitchFamily="18" charset="0"/>
                    <a:cs typeface="Times New Roman" panose="02020603050405020304" pitchFamily="18" charset="0"/>
                  </a:rPr>
                  <a:t>verkürzt wobei die </a:t>
                </a:r>
                <a:r>
                  <a:rPr lang="de-CH" altLang="de-DE" sz="2400" b="0" kern="0" dirty="0" smtClean="0">
                    <a:solidFill>
                      <a:srgbClr val="000000"/>
                    </a:solidFill>
                    <a:latin typeface="Times New Roman" panose="02020603050405020304" pitchFamily="18" charset="0"/>
                    <a:cs typeface="Times New Roman" panose="02020603050405020304" pitchFamily="18" charset="0"/>
                  </a:rPr>
                  <a:t>Reisezeit des MIV bei 5’ </a:t>
                </a:r>
                <a:r>
                  <a:rPr lang="de-CH" altLang="de-DE" sz="2400" b="0" kern="0" dirty="0" smtClean="0">
                    <a:solidFill>
                      <a:srgbClr val="000000"/>
                    </a:solidFill>
                    <a:latin typeface="Times New Roman" panose="02020603050405020304" pitchFamily="18" charset="0"/>
                    <a:cs typeface="Times New Roman" panose="02020603050405020304" pitchFamily="18" charset="0"/>
                  </a:rPr>
                  <a:t>verbleibt. Zusätzlich ist ein </a:t>
                </a:r>
                <a:r>
                  <a:rPr lang="de-CH" altLang="de-DE" sz="2400" b="0" kern="0" dirty="0" smtClean="0">
                    <a:solidFill>
                      <a:srgbClr val="000000"/>
                    </a:solidFill>
                    <a:latin typeface="Times New Roman" panose="02020603050405020304" pitchFamily="18" charset="0"/>
                    <a:cs typeface="Times New Roman" panose="02020603050405020304" pitchFamily="18" charset="0"/>
                  </a:rPr>
                  <a:t>Temporegime von 30 km/h ist vorgesehen.</a:t>
                </a:r>
              </a:p>
            </p:txBody>
          </p:sp>
        </mc:Choice>
        <mc:Fallback>
          <p:sp>
            <p:nvSpPr>
              <p:cNvPr id="54" name="Title 1"/>
              <p:cNvSpPr txBox="1">
                <a:spLocks noRot="1" noChangeAspect="1" noMove="1" noResize="1" noEditPoints="1" noAdjustHandles="1" noChangeArrowheads="1" noChangeShapeType="1" noTextEdit="1"/>
              </p:cNvSpPr>
              <p:nvPr/>
            </p:nvSpPr>
            <p:spPr bwMode="auto">
              <a:xfrm>
                <a:off x="19771712" y="23084620"/>
                <a:ext cx="4060794" cy="3776927"/>
              </a:xfrm>
              <a:prstGeom prst="rect">
                <a:avLst/>
              </a:prstGeom>
              <a:blipFill rotWithShape="0">
                <a:blip r:embed="rId22"/>
                <a:stretch>
                  <a:fillRect l="-2999" t="-1777" r="-150" b="-4685"/>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CH">
                    <a:noFill/>
                  </a:rPr>
                  <a:t> </a:t>
                </a:r>
              </a:p>
            </p:txBody>
          </p:sp>
        </mc:Fallback>
      </mc:AlternateContent>
      <mc:AlternateContent xmlns:mc="http://schemas.openxmlformats.org/markup-compatibility/2006">
        <mc:Choice xmlns:a14="http://schemas.microsoft.com/office/drawing/2010/main" Requires="a14">
          <p:sp>
            <p:nvSpPr>
              <p:cNvPr id="55" name="Title 1"/>
              <p:cNvSpPr txBox="1">
                <a:spLocks/>
              </p:cNvSpPr>
              <p:nvPr/>
            </p:nvSpPr>
            <p:spPr bwMode="auto">
              <a:xfrm>
                <a:off x="23832506" y="23084621"/>
                <a:ext cx="3976899" cy="3776926"/>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2800" u="sng" kern="0" dirty="0" smtClean="0">
                    <a:solidFill>
                      <a:srgbClr val="000000"/>
                    </a:solidFill>
                    <a:latin typeface="Times New Roman" panose="02020603050405020304" pitchFamily="18" charset="0"/>
                    <a:cs typeface="Times New Roman" panose="02020603050405020304" pitchFamily="18" charset="0"/>
                  </a:rPr>
                  <a:t>Variante 3:</a:t>
                </a:r>
              </a:p>
              <a:p>
                <a:r>
                  <a:rPr lang="de-CH" altLang="de-DE" sz="2400" b="0" kern="0" dirty="0" smtClean="0">
                    <a:solidFill>
                      <a:srgbClr val="000000"/>
                    </a:solidFill>
                    <a:latin typeface="Times New Roman" panose="02020603050405020304" pitchFamily="18" charset="0"/>
                    <a:cs typeface="Times New Roman" panose="02020603050405020304" pitchFamily="18" charset="0"/>
                  </a:rPr>
                  <a:t>Die dritte Variante </a:t>
                </a:r>
                <a:r>
                  <a:rPr lang="de-CH" altLang="de-DE" sz="2400" b="0" kern="0" dirty="0" smtClean="0">
                    <a:solidFill>
                      <a:srgbClr val="000000"/>
                    </a:solidFill>
                    <a:latin typeface="Times New Roman" panose="02020603050405020304" pitchFamily="18" charset="0"/>
                    <a:cs typeface="Times New Roman" panose="02020603050405020304" pitchFamily="18" charset="0"/>
                  </a:rPr>
                  <a:t>sieht in beide Richtungen zweispurig geführte Velounterführungen </a:t>
                </a:r>
                <a:r>
                  <a:rPr lang="de-CH" altLang="de-DE" sz="2400" b="0" kern="0" dirty="0" smtClean="0">
                    <a:solidFill>
                      <a:srgbClr val="000000"/>
                    </a:solidFill>
                    <a:latin typeface="Times New Roman" panose="02020603050405020304" pitchFamily="18" charset="0"/>
                    <a:cs typeface="Times New Roman" panose="02020603050405020304" pitchFamily="18" charset="0"/>
                  </a:rPr>
                  <a:t>für </a:t>
                </a:r>
                <a:r>
                  <a:rPr lang="de-CH" altLang="de-DE" sz="2400" b="0" kern="0" dirty="0" err="1" smtClean="0">
                    <a:solidFill>
                      <a:srgbClr val="000000"/>
                    </a:solidFill>
                    <a:latin typeface="Times New Roman" panose="02020603050405020304" pitchFamily="18" charset="0"/>
                    <a:cs typeface="Times New Roman" panose="02020603050405020304" pitchFamily="18" charset="0"/>
                  </a:rPr>
                  <a:t>ingesamt</a:t>
                </a:r>
                <a:r>
                  <a:rPr lang="de-CH" altLang="de-DE" sz="2400" b="0" kern="0" dirty="0" smtClean="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r>
                      <a:rPr lang="de-CH" altLang="de-DE" sz="2400" b="0" kern="0">
                        <a:solidFill>
                          <a:srgbClr val="000000"/>
                        </a:solidFill>
                        <a:latin typeface="Cambria Math" panose="02040503050406030204" pitchFamily="18" charset="0"/>
                        <a:cs typeface="Times New Roman" panose="02020603050405020304" pitchFamily="18" charset="0"/>
                      </a:rPr>
                      <m:t>1.</m:t>
                    </m:r>
                    <m:r>
                      <a:rPr lang="de-CH" altLang="de-DE" sz="2400" b="0" i="1" kern="0" smtClean="0">
                        <a:solidFill>
                          <a:srgbClr val="000000"/>
                        </a:solidFill>
                        <a:latin typeface="Cambria Math" panose="02040503050406030204" pitchFamily="18" charset="0"/>
                        <a:cs typeface="Times New Roman" panose="02020603050405020304" pitchFamily="18" charset="0"/>
                      </a:rPr>
                      <m:t>5 </m:t>
                    </m:r>
                    <m:r>
                      <a:rPr lang="de-CH" altLang="de-DE" sz="2400" b="0" i="1" kern="0">
                        <a:solidFill>
                          <a:srgbClr val="000000"/>
                        </a:solidFill>
                        <a:latin typeface="Cambria Math" panose="02040503050406030204" pitchFamily="18" charset="0"/>
                        <a:cs typeface="Times New Roman" panose="02020603050405020304" pitchFamily="18" charset="0"/>
                      </a:rPr>
                      <m:t>𝑀𝑖𝑜</m:t>
                    </m:r>
                    <m:r>
                      <a:rPr lang="de-CH" altLang="de-DE" sz="2400" b="0" i="1" kern="0">
                        <a:solidFill>
                          <a:srgbClr val="000000"/>
                        </a:solidFill>
                        <a:latin typeface="Cambria Math" panose="02040503050406030204" pitchFamily="18" charset="0"/>
                        <a:cs typeface="Times New Roman" panose="02020603050405020304" pitchFamily="18" charset="0"/>
                      </a:rPr>
                      <m:t>. </m:t>
                    </m:r>
                    <m:sSup>
                      <m:sSupPr>
                        <m:ctrlPr>
                          <a:rPr lang="de-CH" altLang="de-DE" sz="2400" b="0" i="1" kern="0">
                            <a:solidFill>
                              <a:srgbClr val="000000"/>
                            </a:solidFill>
                            <a:latin typeface="Cambria Math" panose="02040503050406030204" pitchFamily="18" charset="0"/>
                            <a:cs typeface="Times New Roman" panose="02020603050405020304" pitchFamily="18" charset="0"/>
                          </a:rPr>
                        </m:ctrlPr>
                      </m:sSupPr>
                      <m:e>
                        <m:sSub>
                          <m:sSubPr>
                            <m:ctrlPr>
                              <a:rPr lang="de-CH" altLang="de-DE" sz="2400" b="0" i="1" kern="0">
                                <a:solidFill>
                                  <a:srgbClr val="000000"/>
                                </a:solidFill>
                                <a:latin typeface="Cambria Math" panose="02040503050406030204" pitchFamily="18" charset="0"/>
                                <a:cs typeface="Times New Roman" panose="02020603050405020304" pitchFamily="18" charset="0"/>
                              </a:rPr>
                            </m:ctrlPr>
                          </m:sSubPr>
                          <m:e>
                            <m:r>
                              <a:rPr lang="de-CH" altLang="de-DE" sz="2400" b="0" i="1" kern="0">
                                <a:solidFill>
                                  <a:srgbClr val="000000"/>
                                </a:solidFill>
                                <a:latin typeface="Cambria Math" panose="02040503050406030204" pitchFamily="18" charset="0"/>
                                <a:cs typeface="Times New Roman" panose="02020603050405020304" pitchFamily="18" charset="0"/>
                              </a:rPr>
                              <m:t>𝐶𝐻𝐹</m:t>
                            </m:r>
                          </m:e>
                          <m:sub>
                            <m:r>
                              <a:rPr lang="de-CH" altLang="de-DE" sz="2400" b="0" i="1" kern="0">
                                <a:solidFill>
                                  <a:srgbClr val="000000"/>
                                </a:solidFill>
                                <a:latin typeface="Cambria Math" panose="02040503050406030204" pitchFamily="18" charset="0"/>
                                <a:cs typeface="Times New Roman" panose="02020603050405020304" pitchFamily="18" charset="0"/>
                              </a:rPr>
                              <m:t> 3</m:t>
                            </m:r>
                          </m:sub>
                        </m:sSub>
                      </m:e>
                      <m:sup>
                        <m:r>
                          <a:rPr lang="de-CH" altLang="de-DE" sz="2400" b="0" i="1" kern="0">
                            <a:solidFill>
                              <a:srgbClr val="000000"/>
                            </a:solidFill>
                            <a:latin typeface="Cambria Math" panose="02040503050406030204" pitchFamily="18" charset="0"/>
                            <a:cs typeface="Times New Roman" panose="02020603050405020304" pitchFamily="18" charset="0"/>
                          </a:rPr>
                          <m:t> </m:t>
                        </m:r>
                      </m:sup>
                    </m:sSup>
                  </m:oMath>
                </a14:m>
                <a:r>
                  <a:rPr lang="de-CH" altLang="de-DE" sz="2400" b="0" kern="0" dirty="0" smtClean="0">
                    <a:solidFill>
                      <a:srgbClr val="000000"/>
                    </a:solidFill>
                    <a:latin typeface="Times New Roman" panose="02020603050405020304" pitchFamily="18" charset="0"/>
                    <a:cs typeface="Times New Roman" panose="02020603050405020304" pitchFamily="18" charset="0"/>
                  </a:rPr>
                  <a:t> </a:t>
                </a:r>
                <a:r>
                  <a:rPr lang="de-CH" altLang="de-DE" sz="2400" b="0" kern="0" dirty="0" smtClean="0">
                    <a:solidFill>
                      <a:srgbClr val="000000"/>
                    </a:solidFill>
                    <a:latin typeface="Times New Roman" panose="02020603050405020304" pitchFamily="18" charset="0"/>
                    <a:cs typeface="Times New Roman" panose="02020603050405020304" pitchFamily="18" charset="0"/>
                  </a:rPr>
                  <a:t>vor. </a:t>
                </a:r>
                <a:r>
                  <a:rPr lang="de-CH" altLang="de-DE" sz="2400" b="0" kern="0" dirty="0" smtClean="0">
                    <a:solidFill>
                      <a:srgbClr val="000000"/>
                    </a:solidFill>
                    <a:latin typeface="Times New Roman" panose="02020603050405020304" pitchFamily="18" charset="0"/>
                    <a:cs typeface="Times New Roman" panose="02020603050405020304" pitchFamily="18" charset="0"/>
                  </a:rPr>
                  <a:t>Die Situation wird mit einem Ampelsystem kontrolliert, was zu einer verlängerten Wartezeit </a:t>
                </a:r>
                <a:r>
                  <a:rPr lang="de-CH" altLang="de-DE" sz="2400" b="0" kern="0" dirty="0" smtClean="0">
                    <a:solidFill>
                      <a:srgbClr val="000000"/>
                    </a:solidFill>
                    <a:latin typeface="Times New Roman" panose="02020603050405020304" pitchFamily="18" charset="0"/>
                    <a:cs typeface="Times New Roman" panose="02020603050405020304" pitchFamily="18" charset="0"/>
                  </a:rPr>
                  <a:t>des MIV von neu  </a:t>
                </a:r>
                <a:r>
                  <a:rPr lang="de-CH" altLang="de-DE" sz="2400" b="0" kern="0" dirty="0" smtClean="0">
                    <a:solidFill>
                      <a:srgbClr val="000000"/>
                    </a:solidFill>
                    <a:latin typeface="Times New Roman" panose="02020603050405020304" pitchFamily="18" charset="0"/>
                    <a:cs typeface="Times New Roman" panose="02020603050405020304" pitchFamily="18" charset="0"/>
                  </a:rPr>
                  <a:t>7’ </a:t>
                </a:r>
                <a:r>
                  <a:rPr lang="de-CH" altLang="de-DE" sz="2400" b="0" kern="0" dirty="0" smtClean="0">
                    <a:solidFill>
                      <a:srgbClr val="000000"/>
                    </a:solidFill>
                    <a:latin typeface="Times New Roman" panose="02020603050405020304" pitchFamily="18" charset="0"/>
                    <a:cs typeface="Times New Roman" panose="02020603050405020304" pitchFamily="18" charset="0"/>
                  </a:rPr>
                  <a:t>führt</a:t>
                </a:r>
                <a:r>
                  <a:rPr lang="de-CH" altLang="de-DE" sz="2400" b="0" kern="0" dirty="0" smtClean="0">
                    <a:solidFill>
                      <a:srgbClr val="000000"/>
                    </a:solidFill>
                    <a:latin typeface="Times New Roman" panose="02020603050405020304" pitchFamily="18" charset="0"/>
                    <a:cs typeface="Times New Roman" panose="02020603050405020304" pitchFamily="18" charset="0"/>
                  </a:rPr>
                  <a:t>.</a:t>
                </a:r>
              </a:p>
            </p:txBody>
          </p:sp>
        </mc:Choice>
        <mc:Fallback>
          <p:sp>
            <p:nvSpPr>
              <p:cNvPr id="55" name="Title 1"/>
              <p:cNvSpPr txBox="1">
                <a:spLocks noRot="1" noChangeAspect="1" noMove="1" noResize="1" noEditPoints="1" noAdjustHandles="1" noChangeArrowheads="1" noChangeShapeType="1" noTextEdit="1"/>
              </p:cNvSpPr>
              <p:nvPr/>
            </p:nvSpPr>
            <p:spPr bwMode="auto">
              <a:xfrm>
                <a:off x="23832506" y="23084621"/>
                <a:ext cx="3976899" cy="3776926"/>
              </a:xfrm>
              <a:prstGeom prst="rect">
                <a:avLst/>
              </a:prstGeom>
              <a:blipFill rotWithShape="0">
                <a:blip r:embed="rId23"/>
                <a:stretch>
                  <a:fillRect l="-3221" t="-1777" b="-4685"/>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CH">
                    <a:noFill/>
                  </a:rPr>
                  <a:t> </a:t>
                </a:r>
              </a:p>
            </p:txBody>
          </p:sp>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Azur">
  <a:themeElements>
    <a:clrScheme name="Azur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fontScheme name="Azur">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87878" tIns="43940" rIns="87878" bIns="4394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87878" tIns="43940" rIns="87878" bIns="4394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Azur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Azur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Azur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Azur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C:\MSOffice\Vorlagen\Präsentationslayouts\Azur.pot</Template>
  <TotalTime>0</TotalTime>
  <Words>700</Words>
  <Application>Microsoft Office PowerPoint</Application>
  <PresentationFormat>Benutzerdefiniert</PresentationFormat>
  <Paragraphs>54</Paragraphs>
  <Slides>1</Slides>
  <Notes>1</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vt:i4>
      </vt:variant>
    </vt:vector>
  </HeadingPairs>
  <TitlesOfParts>
    <vt:vector size="10" baseType="lpstr">
      <vt:lpstr>MS PGothic</vt:lpstr>
      <vt:lpstr>MS PGothic</vt:lpstr>
      <vt:lpstr>Arial</vt:lpstr>
      <vt:lpstr>Cambria Math</vt:lpstr>
      <vt:lpstr>Helvetica</vt:lpstr>
      <vt:lpstr>Symbol</vt:lpstr>
      <vt:lpstr>Times New Roman</vt:lpstr>
      <vt:lpstr>Wingdings</vt:lpstr>
      <vt:lpstr>Azur</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Cyrano Golliez</dc:creator>
  <cp:lastModifiedBy>Cyrano Golliez</cp:lastModifiedBy>
  <cp:revision>687</cp:revision>
  <cp:lastPrinted>2011-06-01T18:18:36Z</cp:lastPrinted>
  <dcterms:created xsi:type="dcterms:W3CDTF">1995-06-17T23:31:02Z</dcterms:created>
  <dcterms:modified xsi:type="dcterms:W3CDTF">2020-05-27T21:19:27Z</dcterms:modified>
</cp:coreProperties>
</file>