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11700"/>
  <p:notesSz cx="6591300" cy="9855200"/>
  <p:defaultTextStyle>
    <a:defPPr>
      <a:defRPr lang="de-DE"/>
    </a:defPPr>
    <a:lvl1pPr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1pPr>
    <a:lvl2pPr marL="1992313" indent="-15351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2pPr>
    <a:lvl3pPr marL="3986213" indent="-30718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3pPr>
    <a:lvl4pPr marL="5978525" indent="-46069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4pPr>
    <a:lvl5pPr marL="7972425" indent="-61436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529" userDrawn="1">
          <p15:clr>
            <a:srgbClr val="A4A3A4"/>
          </p15:clr>
        </p15:guide>
        <p15:guide id="2" pos="1462" userDrawn="1">
          <p15:clr>
            <a:srgbClr val="A4A3A4"/>
          </p15:clr>
        </p15:guide>
      </p15:sldGuideLst>
    </p:ext>
    <p:ext uri="{2D200454-40CA-4A62-9FC3-DE9A4176ACB9}">
      <p15:notesGuideLst xmlns:p15="http://schemas.microsoft.com/office/powerpoint/2012/main">
        <p15:guide id="1" orient="horz" pos="1699">
          <p15:clr>
            <a:srgbClr val="A4A3A4"/>
          </p15:clr>
        </p15:guide>
        <p15:guide id="2" pos="28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8CB63C"/>
    <a:srgbClr val="116AB0"/>
    <a:srgbClr val="C6C94F"/>
    <a:srgbClr val="990000"/>
    <a:srgbClr val="006AAF"/>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333" autoAdjust="0"/>
  </p:normalViewPr>
  <p:slideViewPr>
    <p:cSldViewPr>
      <p:cViewPr varScale="1">
        <p:scale>
          <a:sx n="13" d="100"/>
          <a:sy n="13" d="100"/>
        </p:scale>
        <p:origin x="2558" y="91"/>
      </p:cViewPr>
      <p:guideLst>
        <p:guide orient="horz" pos="13529"/>
        <p:guide pos="1462"/>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59" y="58"/>
      </p:cViewPr>
      <p:guideLst>
        <p:guide orient="horz" pos="1699"/>
        <p:guide pos="28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810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857501"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dirty="0"/>
          </a:p>
        </p:txBody>
      </p:sp>
      <p:sp>
        <p:nvSpPr>
          <p:cNvPr id="2051" name="Rectangle 3"/>
          <p:cNvSpPr>
            <a:spLocks noGrp="1" noChangeArrowheads="1"/>
          </p:cNvSpPr>
          <p:nvPr>
            <p:ph type="dt" idx="1"/>
          </p:nvPr>
        </p:nvSpPr>
        <p:spPr bwMode="auto">
          <a:xfrm>
            <a:off x="3733800" y="1588"/>
            <a:ext cx="2857500"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r" defTabSz="979488" eaLnBrk="0" hangingPunct="0">
              <a:defRPr sz="1100" i="1">
                <a:latin typeface="Times New Roman" pitchFamily="18" charset="0"/>
                <a:ea typeface="+mn-ea"/>
                <a:cs typeface="+mn-cs"/>
              </a:defRPr>
            </a:lvl1pPr>
          </a:lstStyle>
          <a:p>
            <a:pPr>
              <a:defRPr/>
            </a:pPr>
            <a:endParaRPr lang="de-DE" dirty="0"/>
          </a:p>
        </p:txBody>
      </p:sp>
      <p:sp>
        <p:nvSpPr>
          <p:cNvPr id="2052" name="Rectangle 4"/>
          <p:cNvSpPr>
            <a:spLocks noGrp="1" noRot="1" noChangeAspect="1" noChangeArrowheads="1" noTextEdit="1"/>
          </p:cNvSpPr>
          <p:nvPr>
            <p:ph type="sldImg" idx="2"/>
          </p:nvPr>
        </p:nvSpPr>
        <p:spPr bwMode="auto">
          <a:xfrm>
            <a:off x="2012950" y="796925"/>
            <a:ext cx="2563813" cy="3625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79475" y="4689475"/>
            <a:ext cx="4829175" cy="4433888"/>
          </a:xfrm>
          <a:prstGeom prst="rect">
            <a:avLst/>
          </a:prstGeom>
          <a:noFill/>
          <a:ln w="9525">
            <a:noFill/>
            <a:miter lim="800000"/>
            <a:headEnd/>
            <a:tailEnd/>
          </a:ln>
          <a:effectLst/>
        </p:spPr>
        <p:txBody>
          <a:bodyPr vert="horz" wrap="square" lIns="101790" tIns="50893" rIns="101790" bIns="50893" numCol="1" anchor="t" anchorCtr="0" compatLnSpc="1">
            <a:prstTxWarp prst="textNoShape">
              <a:avLst/>
            </a:prstTxWarp>
          </a:bodyPr>
          <a:lstStyle/>
          <a:p>
            <a:pPr lvl="0"/>
            <a:r>
              <a:rPr lang="de-DE" altLang="de-DE" noProof="0" smtClean="0"/>
              <a:t>Klicken Sie, um die Formate des Vorlagentextes zu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2054" name="Rectangle 6"/>
          <p:cNvSpPr>
            <a:spLocks noGrp="1" noChangeArrowheads="1"/>
          </p:cNvSpPr>
          <p:nvPr>
            <p:ph type="ftr" sz="quarter" idx="4"/>
          </p:nvPr>
        </p:nvSpPr>
        <p:spPr bwMode="auto">
          <a:xfrm>
            <a:off x="-1588" y="9363075"/>
            <a:ext cx="2857501"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dirty="0"/>
          </a:p>
        </p:txBody>
      </p:sp>
      <p:sp>
        <p:nvSpPr>
          <p:cNvPr id="2055" name="Rectangle 7"/>
          <p:cNvSpPr>
            <a:spLocks noGrp="1" noChangeArrowheads="1"/>
          </p:cNvSpPr>
          <p:nvPr>
            <p:ph type="sldNum" sz="quarter" idx="5"/>
          </p:nvPr>
        </p:nvSpPr>
        <p:spPr bwMode="auto">
          <a:xfrm>
            <a:off x="3733800" y="9363075"/>
            <a:ext cx="2857500"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r" defTabSz="979488" eaLnBrk="0" hangingPunct="0">
              <a:defRPr sz="1100" i="1"/>
            </a:lvl1pPr>
          </a:lstStyle>
          <a:p>
            <a:pPr>
              <a:defRPr/>
            </a:pPr>
            <a:fld id="{688F2EB1-65C8-4F45-A01D-3C4D1418CA3F}" type="slidenum">
              <a:rPr lang="de-DE" altLang="de-DE"/>
              <a:pPr>
                <a:defRPr/>
              </a:pPr>
              <a:t>‹Nr.›</a:t>
            </a:fld>
            <a:endParaRPr lang="de-DE" altLang="de-DE" dirty="0"/>
          </a:p>
        </p:txBody>
      </p:sp>
    </p:spTree>
    <p:extLst>
      <p:ext uri="{BB962C8B-B14F-4D97-AF65-F5344CB8AC3E}">
        <p14:creationId xmlns:p14="http://schemas.microsoft.com/office/powerpoint/2010/main" val="3819812994"/>
      </p:ext>
    </p:extLst>
  </p:cSld>
  <p:clrMap bg1="lt1" tx1="dk1" bg2="lt2" tx2="dk2" accent1="accent1" accent2="accent2" accent3="accent3" accent4="accent4" accent5="accent5" accent6="accent6" hlink="hlink" folHlink="folHlink"/>
  <p:notesStyle>
    <a:lvl1pPr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ＭＳ Ｐゴシック" charset="0"/>
      </a:defRPr>
    </a:lvl1pPr>
    <a:lvl2pPr marL="204787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2pPr>
    <a:lvl3pPr marL="4075113"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3pPr>
    <a:lvl4pPr marL="6102350"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4pPr>
    <a:lvl5pPr marL="813752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5pPr>
    <a:lvl6pPr marL="9965548" algn="l" defTabSz="3986220" rtl="0" eaLnBrk="1" latinLnBrk="0" hangingPunct="1">
      <a:defRPr sz="5200" kern="1200">
        <a:solidFill>
          <a:schemeClr val="tx1"/>
        </a:solidFill>
        <a:latin typeface="+mn-lt"/>
        <a:ea typeface="+mn-ea"/>
        <a:cs typeface="+mn-cs"/>
      </a:defRPr>
    </a:lvl6pPr>
    <a:lvl7pPr marL="11958658" algn="l" defTabSz="3986220" rtl="0" eaLnBrk="1" latinLnBrk="0" hangingPunct="1">
      <a:defRPr sz="5200" kern="1200">
        <a:solidFill>
          <a:schemeClr val="tx1"/>
        </a:solidFill>
        <a:latin typeface="+mn-lt"/>
        <a:ea typeface="+mn-ea"/>
        <a:cs typeface="+mn-cs"/>
      </a:defRPr>
    </a:lvl7pPr>
    <a:lvl8pPr marL="13951768" algn="l" defTabSz="3986220" rtl="0" eaLnBrk="1" latinLnBrk="0" hangingPunct="1">
      <a:defRPr sz="5200" kern="1200">
        <a:solidFill>
          <a:schemeClr val="tx1"/>
        </a:solidFill>
        <a:latin typeface="+mn-lt"/>
        <a:ea typeface="+mn-ea"/>
        <a:cs typeface="+mn-cs"/>
      </a:defRPr>
    </a:lvl8pPr>
    <a:lvl9pPr marL="15944877" algn="l" defTabSz="3986220"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pPr>
              <a:defRPr/>
            </a:pPr>
            <a:fld id="{688F2EB1-65C8-4F45-A01D-3C4D1418CA3F}" type="slidenum">
              <a:rPr lang="de-DE" altLang="de-DE" smtClean="0"/>
              <a:pPr>
                <a:defRPr/>
              </a:pPr>
              <a:t>1</a:t>
            </a:fld>
            <a:endParaRPr lang="de-DE" altLang="de-DE" dirty="0"/>
          </a:p>
        </p:txBody>
      </p:sp>
    </p:spTree>
    <p:extLst>
      <p:ext uri="{BB962C8B-B14F-4D97-AF65-F5344CB8AC3E}">
        <p14:creationId xmlns:p14="http://schemas.microsoft.com/office/powerpoint/2010/main" val="117655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Inhaltsplatzhalter 2"/>
          <p:cNvSpPr>
            <a:spLocks noGrp="1"/>
          </p:cNvSpPr>
          <p:nvPr>
            <p:ph sz="half" idx="1"/>
          </p:nvPr>
        </p:nvSpPr>
        <p:spPr>
          <a:xfrm>
            <a:off x="2284178" y="10820674"/>
            <a:ext cx="25706856"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757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2248174"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Hallo Testmasterformate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15137606"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7935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303605" y="10820674"/>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p:txBody>
      </p:sp>
      <p:sp>
        <p:nvSpPr>
          <p:cNvPr id="4" name="Inhaltsplatzhalter 2"/>
          <p:cNvSpPr>
            <a:spLocks noGrp="1"/>
          </p:cNvSpPr>
          <p:nvPr>
            <p:ph sz="half" idx="10"/>
          </p:nvPr>
        </p:nvSpPr>
        <p:spPr>
          <a:xfrm>
            <a:off x="2303605" y="20037698"/>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1"/>
          </p:nvPr>
        </p:nvSpPr>
        <p:spPr>
          <a:xfrm>
            <a:off x="2303605" y="29254722"/>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40685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half" idx="10"/>
          </p:nvPr>
        </p:nvSpPr>
        <p:spPr>
          <a:xfrm>
            <a:off x="2248174"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3" name="Inhaltsplatzhalter 2"/>
          <p:cNvSpPr>
            <a:spLocks noGrp="1"/>
          </p:cNvSpPr>
          <p:nvPr>
            <p:ph sz="half" idx="11"/>
          </p:nvPr>
        </p:nvSpPr>
        <p:spPr>
          <a:xfrm>
            <a:off x="15137606"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4" name="Inhaltsplatzhalter 2"/>
          <p:cNvSpPr>
            <a:spLocks noGrp="1"/>
          </p:cNvSpPr>
          <p:nvPr>
            <p:ph sz="half" idx="12"/>
          </p:nvPr>
        </p:nvSpPr>
        <p:spPr>
          <a:xfrm>
            <a:off x="2248174"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3"/>
          </p:nvPr>
        </p:nvSpPr>
        <p:spPr>
          <a:xfrm>
            <a:off x="15137606"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364675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Rectangle 29"/>
          <p:cNvSpPr/>
          <p:nvPr userDrawn="1"/>
        </p:nvSpPr>
        <p:spPr bwMode="auto">
          <a:xfrm>
            <a:off x="1008063" y="1027113"/>
            <a:ext cx="28259087" cy="4464050"/>
          </a:xfrm>
          <a:prstGeom prst="rect">
            <a:avLst/>
          </a:prstGeom>
          <a:solidFill>
            <a:srgbClr val="9AC5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dirty="0"/>
          </a:p>
        </p:txBody>
      </p:sp>
      <p:pic>
        <p:nvPicPr>
          <p:cNvPr id="1027" name="Picture 3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20925" y="2179638"/>
            <a:ext cx="7065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userDrawn="1"/>
        </p:nvSpPr>
        <p:spPr bwMode="auto">
          <a:xfrm>
            <a:off x="2303463" y="4051922"/>
            <a:ext cx="25651567" cy="7200800"/>
          </a:xfrm>
          <a:prstGeom prst="rect">
            <a:avLst/>
          </a:prstGeom>
          <a:solidFill>
            <a:srgbClr val="1269B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00" bIns="90000" anchor="ctr"/>
          <a:lstStyle>
            <a:lvl1pPr marL="1006475" eaLnBrk="0" hangingPunct="0">
              <a:defRPr sz="105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05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05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05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05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9pPr>
          </a:lstStyle>
          <a:p>
            <a:pPr algn="just" eaLnBrk="1" hangingPunct="1">
              <a:spcBef>
                <a:spcPts val="600"/>
              </a:spcBef>
              <a:defRPr/>
            </a:pPr>
            <a:r>
              <a:rPr lang="de-CH" altLang="de-DE" sz="7200" dirty="0" smtClean="0">
                <a:solidFill>
                  <a:srgbClr val="FFFFFF"/>
                </a:solidFill>
                <a:latin typeface="Helvetica" panose="020B0604020202020204" pitchFamily="34" charset="0"/>
                <a:ea typeface="Times New Roman" panose="02020603050405020304" pitchFamily="18" charset="0"/>
              </a:rPr>
              <a:t>Bachelorarbeit , FS2020</a:t>
            </a:r>
            <a:endParaRPr lang="de-CH" altLang="de-DE" sz="8000" dirty="0" smtClean="0">
              <a:solidFill>
                <a:srgbClr val="FFFFFF"/>
              </a:solidFill>
              <a:latin typeface="Helvetica" panose="020B0604020202020204" pitchFamily="34" charset="0"/>
              <a:ea typeface="Times New Roman" panose="02020603050405020304" pitchFamily="18" charset="0"/>
            </a:endParaRPr>
          </a:p>
          <a:p>
            <a:pPr algn="just" eaLnBrk="1" hangingPunct="1">
              <a:spcBef>
                <a:spcPts val="600"/>
              </a:spcBef>
              <a:defRPr/>
            </a:pPr>
            <a:r>
              <a:rPr lang="de-CH" altLang="de-DE" sz="8000" b="1" dirty="0" smtClean="0">
                <a:solidFill>
                  <a:srgbClr val="FFFFFF"/>
                </a:solidFill>
                <a:latin typeface="Helvetica" panose="020B0604020202020204" pitchFamily="34" charset="0"/>
                <a:ea typeface="Times New Roman" panose="02020603050405020304" pitchFamily="18" charset="0"/>
              </a:rPr>
              <a:t>Bedarfsgerechte Optimierung der</a:t>
            </a:r>
          </a:p>
          <a:p>
            <a:pPr algn="just" eaLnBrk="1" hangingPunct="1">
              <a:spcBef>
                <a:spcPts val="600"/>
              </a:spcBef>
              <a:defRPr/>
            </a:pPr>
            <a:r>
              <a:rPr lang="de-CH" altLang="ja-JP" sz="8000" b="1" dirty="0" smtClean="0">
                <a:solidFill>
                  <a:srgbClr val="FFFFFF"/>
                </a:solidFill>
                <a:latin typeface="Helvetica" panose="020B0604020202020204" pitchFamily="34" charset="0"/>
                <a:cs typeface="Times New Roman" panose="02020603050405020304" pitchFamily="18" charset="0"/>
              </a:rPr>
              <a:t>Veloinfrastruktur Uster</a:t>
            </a:r>
            <a:endParaRPr lang="de-DE" altLang="ja-JP" sz="3600" dirty="0" smtClean="0">
              <a:solidFill>
                <a:srgbClr val="FFFFFF"/>
              </a:solidFill>
              <a:latin typeface="Arial" panose="020B0604020202020204" pitchFamily="34" charset="0"/>
              <a:cs typeface="Times New Roman" panose="02020603050405020304" pitchFamily="18" charset="0"/>
            </a:endParaRPr>
          </a:p>
          <a:p>
            <a:pPr algn="just" eaLnBrk="1" hangingPunct="1">
              <a:spcBef>
                <a:spcPts val="600"/>
              </a:spcBef>
              <a:defRPr/>
            </a:pP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Autor: Cyrano Golliez			</a:t>
            </a: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Supervision: Prof. Dr. Bryan T. Adey</a:t>
            </a: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			Dr. Claudio Martani	</a:t>
            </a:r>
          </a:p>
        </p:txBody>
      </p:sp>
      <p:pic>
        <p:nvPicPr>
          <p:cNvPr id="1029" name="Picture 1" descr="Logo_D-BAUG_new_CD_ohne_Text.png"/>
          <p:cNvPicPr>
            <a:picLocks noChangeAspect="1"/>
          </p:cNvPicPr>
          <p:nvPr userDrawn="1"/>
        </p:nvPicPr>
        <p:blipFill>
          <a:blip r:embed="rId7" cstate="print">
            <a:extLst>
              <a:ext uri="{28A0092B-C50C-407E-A947-70E740481C1C}">
                <a14:useLocalDpi xmlns:a14="http://schemas.microsoft.com/office/drawing/2010/main" val="0"/>
              </a:ext>
            </a:extLst>
          </a:blip>
          <a:srcRect b="11340"/>
          <a:stretch>
            <a:fillRect/>
          </a:stretch>
        </p:blipFill>
        <p:spPr bwMode="auto">
          <a:xfrm>
            <a:off x="2320925" y="40127238"/>
            <a:ext cx="57165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IBI-Logo_Institute_RGB_600dpi.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1583988" y="40127238"/>
            <a:ext cx="71072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p:titleStyle>
    <p:bodyStyle>
      <a:lvl1pPr marL="1425575" indent="-1425575" algn="l" defTabSz="3798888" rtl="0" eaLnBrk="0" fontAlgn="base" hangingPunct="0">
        <a:spcBef>
          <a:spcPct val="50000"/>
        </a:spcBef>
        <a:spcAft>
          <a:spcPct val="0"/>
        </a:spcAft>
        <a:buClr>
          <a:schemeClr val="tx1"/>
        </a:buClr>
        <a:buSzPct val="160000"/>
        <a:buChar char="•"/>
        <a:defRPr sz="8700" b="1">
          <a:solidFill>
            <a:schemeClr val="tx1"/>
          </a:solidFill>
          <a:latin typeface="+mn-lt"/>
          <a:ea typeface="MS PGothic" panose="020B0600070205080204" pitchFamily="34" charset="-128"/>
          <a:cs typeface="ＭＳ Ｐゴシック" charset="0"/>
        </a:defRPr>
      </a:lvl1pPr>
      <a:lvl2pPr marL="3092450" indent="-1189038" algn="l" defTabSz="3798888" rtl="0" eaLnBrk="0" fontAlgn="base" hangingPunct="0">
        <a:spcBef>
          <a:spcPct val="50000"/>
        </a:spcBef>
        <a:spcAft>
          <a:spcPct val="0"/>
        </a:spcAft>
        <a:buClr>
          <a:schemeClr val="tx1"/>
        </a:buClr>
        <a:buSzPct val="110000"/>
        <a:buChar char="–"/>
        <a:defRPr>
          <a:solidFill>
            <a:schemeClr val="tx1"/>
          </a:solidFill>
          <a:latin typeface="+mn-lt"/>
          <a:ea typeface="MS PGothic" panose="020B0600070205080204" pitchFamily="34" charset="-128"/>
        </a:defRPr>
      </a:lvl2pPr>
      <a:lvl3pPr marL="4752975" indent="-954088" algn="l" defTabSz="3798888" rtl="0" eaLnBrk="0" fontAlgn="base" hangingPunct="0">
        <a:spcBef>
          <a:spcPct val="25000"/>
        </a:spcBef>
        <a:spcAft>
          <a:spcPct val="0"/>
        </a:spcAft>
        <a:buClr>
          <a:schemeClr val="tx1"/>
        </a:buClr>
        <a:buSzPct val="70000"/>
        <a:buFont typeface="Symbol" panose="05050102010706020507" pitchFamily="18" charset="2"/>
        <a:buChar char="·"/>
        <a:defRPr sz="7000">
          <a:solidFill>
            <a:schemeClr val="tx1"/>
          </a:solidFill>
          <a:latin typeface="+mn-lt"/>
          <a:ea typeface="MS PGothic" panose="020B0600070205080204" pitchFamily="34" charset="-128"/>
        </a:defRPr>
      </a:lvl3pPr>
      <a:lvl4pPr marL="6664325" indent="-954088" algn="l" defTabSz="3798888" rtl="0" eaLnBrk="0" fontAlgn="base" hangingPunct="0">
        <a:spcBef>
          <a:spcPct val="25000"/>
        </a:spcBef>
        <a:spcAft>
          <a:spcPct val="0"/>
        </a:spcAft>
        <a:buClr>
          <a:schemeClr val="tx1"/>
        </a:buClr>
        <a:buSzPct val="150000"/>
        <a:defRPr sz="7000">
          <a:solidFill>
            <a:schemeClr val="tx1"/>
          </a:solidFill>
          <a:latin typeface="+mn-lt"/>
          <a:ea typeface="MS PGothic" panose="020B0600070205080204" pitchFamily="34" charset="-128"/>
        </a:defRPr>
      </a:lvl4pPr>
      <a:lvl5pPr marL="8559800" indent="-947738" algn="l" defTabSz="3798888" rtl="0" eaLnBrk="0" fontAlgn="base" hangingPunct="0">
        <a:spcBef>
          <a:spcPct val="50000"/>
        </a:spcBef>
        <a:spcAft>
          <a:spcPct val="0"/>
        </a:spcAft>
        <a:buClr>
          <a:schemeClr val="tx1"/>
        </a:buClr>
        <a:buSzPct val="150000"/>
        <a:buChar char="•"/>
        <a:defRPr sz="8300">
          <a:solidFill>
            <a:schemeClr val="tx1"/>
          </a:solidFill>
          <a:latin typeface="+mn-lt"/>
          <a:ea typeface="MS PGothic" panose="020B0600070205080204" pitchFamily="34" charset="-128"/>
        </a:defRPr>
      </a:lvl5pPr>
      <a:lvl6pPr marL="1055379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6pPr>
      <a:lvl7pPr marL="1254690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7pPr>
      <a:lvl8pPr marL="1454001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8pPr>
      <a:lvl9pPr marL="1653312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9pPr>
    </p:bodyStyle>
    <p:otherStyle>
      <a:defPPr>
        <a:defRPr lang="en-US"/>
      </a:defPPr>
      <a:lvl1pPr marL="0" algn="l" defTabSz="3986220" rtl="0" eaLnBrk="1" latinLnBrk="0" hangingPunct="1">
        <a:defRPr sz="7800" kern="1200">
          <a:solidFill>
            <a:schemeClr val="tx1"/>
          </a:solidFill>
          <a:latin typeface="+mn-lt"/>
          <a:ea typeface="+mn-ea"/>
          <a:cs typeface="+mn-cs"/>
        </a:defRPr>
      </a:lvl1pPr>
      <a:lvl2pPr marL="1993110" algn="l" defTabSz="3986220" rtl="0" eaLnBrk="1" latinLnBrk="0" hangingPunct="1">
        <a:defRPr sz="7800" kern="1200">
          <a:solidFill>
            <a:schemeClr val="tx1"/>
          </a:solidFill>
          <a:latin typeface="+mn-lt"/>
          <a:ea typeface="+mn-ea"/>
          <a:cs typeface="+mn-cs"/>
        </a:defRPr>
      </a:lvl2pPr>
      <a:lvl3pPr marL="3986220" algn="l" defTabSz="3986220" rtl="0" eaLnBrk="1" latinLnBrk="0" hangingPunct="1">
        <a:defRPr sz="7800" kern="1200">
          <a:solidFill>
            <a:schemeClr val="tx1"/>
          </a:solidFill>
          <a:latin typeface="+mn-lt"/>
          <a:ea typeface="+mn-ea"/>
          <a:cs typeface="+mn-cs"/>
        </a:defRPr>
      </a:lvl3pPr>
      <a:lvl4pPr marL="5979329" algn="l" defTabSz="3986220" rtl="0" eaLnBrk="1" latinLnBrk="0" hangingPunct="1">
        <a:defRPr sz="7800" kern="1200">
          <a:solidFill>
            <a:schemeClr val="tx1"/>
          </a:solidFill>
          <a:latin typeface="+mn-lt"/>
          <a:ea typeface="+mn-ea"/>
          <a:cs typeface="+mn-cs"/>
        </a:defRPr>
      </a:lvl4pPr>
      <a:lvl5pPr marL="7972438" algn="l" defTabSz="3986220" rtl="0" eaLnBrk="1" latinLnBrk="0" hangingPunct="1">
        <a:defRPr sz="7800" kern="1200">
          <a:solidFill>
            <a:schemeClr val="tx1"/>
          </a:solidFill>
          <a:latin typeface="+mn-lt"/>
          <a:ea typeface="+mn-ea"/>
          <a:cs typeface="+mn-cs"/>
        </a:defRPr>
      </a:lvl5pPr>
      <a:lvl6pPr marL="9965548" algn="l" defTabSz="3986220" rtl="0" eaLnBrk="1" latinLnBrk="0" hangingPunct="1">
        <a:defRPr sz="7800" kern="1200">
          <a:solidFill>
            <a:schemeClr val="tx1"/>
          </a:solidFill>
          <a:latin typeface="+mn-lt"/>
          <a:ea typeface="+mn-ea"/>
          <a:cs typeface="+mn-cs"/>
        </a:defRPr>
      </a:lvl6pPr>
      <a:lvl7pPr marL="11958658" algn="l" defTabSz="3986220" rtl="0" eaLnBrk="1" latinLnBrk="0" hangingPunct="1">
        <a:defRPr sz="7800" kern="1200">
          <a:solidFill>
            <a:schemeClr val="tx1"/>
          </a:solidFill>
          <a:latin typeface="+mn-lt"/>
          <a:ea typeface="+mn-ea"/>
          <a:cs typeface="+mn-cs"/>
        </a:defRPr>
      </a:lvl7pPr>
      <a:lvl8pPr marL="13951768" algn="l" defTabSz="3986220" rtl="0" eaLnBrk="1" latinLnBrk="0" hangingPunct="1">
        <a:defRPr sz="7800" kern="1200">
          <a:solidFill>
            <a:schemeClr val="tx1"/>
          </a:solidFill>
          <a:latin typeface="+mn-lt"/>
          <a:ea typeface="+mn-ea"/>
          <a:cs typeface="+mn-cs"/>
        </a:defRPr>
      </a:lvl8pPr>
      <a:lvl9pPr marL="15944877" algn="l" defTabSz="3986220"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2263" y="11780154"/>
            <a:ext cx="6983362" cy="4255641"/>
          </a:xfrm>
          <a:prstGeom prst="rect">
            <a:avLst/>
          </a:prstGeom>
        </p:spPr>
      </p:pic>
      <p:pic>
        <p:nvPicPr>
          <p:cNvPr id="21"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838" y="35040440"/>
            <a:ext cx="6766740" cy="662189"/>
          </a:xfrm>
          <a:prstGeom prst="rect">
            <a:avLst/>
          </a:prstGeom>
        </p:spPr>
      </p:pic>
      <p:sp>
        <p:nvSpPr>
          <p:cNvPr id="43" name="Title 1"/>
          <p:cNvSpPr txBox="1">
            <a:spLocks/>
          </p:cNvSpPr>
          <p:nvPr/>
        </p:nvSpPr>
        <p:spPr bwMode="auto">
          <a:xfrm>
            <a:off x="8201334" y="32439838"/>
            <a:ext cx="6766627" cy="25035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Zielfunktion: </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Gesamtkosten einer Variante über den betrachteten Zeitraum von vierzig Jahren. Da keine Nutzen betrachtet werden, ist die Minimierung der Kosten mit der Maximierung des Gesamtnutzen gleichzusetzen</a:t>
            </a:r>
            <a:r>
              <a:rPr lang="de-CH" altLang="de-DE" sz="2400" b="0" kern="0" dirty="0" smtClean="0">
                <a:solidFill>
                  <a:srgbClr val="000000"/>
                </a:solidFill>
                <a:latin typeface="Times New Roman" panose="02020603050405020304" pitchFamily="18" charset="0"/>
                <a:cs typeface="Times New Roman" panose="02020603050405020304" pitchFamily="18" charset="0"/>
              </a:rPr>
              <a:t>.</a:t>
            </a:r>
          </a:p>
        </p:txBody>
      </p:sp>
      <p:pic>
        <p:nvPicPr>
          <p:cNvPr id="20" name="Grafik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563" y="28873633"/>
            <a:ext cx="6107398" cy="3053699"/>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7173" y="20057555"/>
            <a:ext cx="13004373" cy="1492311"/>
          </a:xfrm>
          <a:prstGeom prst="rect">
            <a:avLst/>
          </a:prstGeom>
        </p:spPr>
      </p:pic>
      <p:sp>
        <p:nvSpPr>
          <p:cNvPr id="3074" name="Title 1"/>
          <p:cNvSpPr>
            <a:spLocks noGrp="1"/>
          </p:cNvSpPr>
          <p:nvPr>
            <p:ph type="title" idx="4294967295"/>
          </p:nvPr>
        </p:nvSpPr>
        <p:spPr bwMode="auto">
          <a:xfrm>
            <a:off x="-14904" y="15940814"/>
            <a:ext cx="12645626" cy="28378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de-CH" altLang="de-DE" sz="4000" dirty="0" smtClean="0">
                <a:solidFill>
                  <a:srgbClr val="000000"/>
                </a:solidFill>
                <a:latin typeface="Times New Roman" panose="02020603050405020304" pitchFamily="18" charset="0"/>
                <a:cs typeface="Times New Roman" panose="02020603050405020304" pitchFamily="18" charset="0"/>
              </a:rPr>
              <a:t/>
            </a:r>
            <a:br>
              <a:rPr lang="de-CH" altLang="de-DE" sz="4000" dirty="0" smtClean="0">
                <a:solidFill>
                  <a:srgbClr val="000000"/>
                </a:solidFill>
                <a:latin typeface="Times New Roman" panose="02020603050405020304" pitchFamily="18" charset="0"/>
                <a:cs typeface="Times New Roman" panose="02020603050405020304" pitchFamily="18" charset="0"/>
              </a:rPr>
            </a:br>
            <a:endParaRPr lang="de-CH" altLang="de-DE" sz="2000" b="0" dirty="0" smtClean="0">
              <a:solidFill>
                <a:srgbClr val="000000"/>
              </a:solidFill>
              <a:latin typeface="Times New Roman" panose="02020603050405020304" pitchFamily="18" charset="0"/>
              <a:cs typeface="Times New Roman" panose="02020603050405020304" pitchFamily="18" charset="0"/>
            </a:endParaRPr>
          </a:p>
        </p:txBody>
      </p:sp>
      <p:pic>
        <p:nvPicPr>
          <p:cNvPr id="3" name="Grafik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97646" y="27031300"/>
            <a:ext cx="4275296" cy="1719366"/>
          </a:xfrm>
          <a:prstGeom prst="rect">
            <a:avLst/>
          </a:prstGeom>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750293" y="18237498"/>
            <a:ext cx="3921701" cy="4728759"/>
          </a:xfrm>
          <a:prstGeom prst="rect">
            <a:avLst/>
          </a:prstGeom>
        </p:spPr>
      </p:pic>
      <p:pic>
        <p:nvPicPr>
          <p:cNvPr id="5" name="Grafik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36174" y="26986873"/>
            <a:ext cx="4332723" cy="1763793"/>
          </a:xfrm>
          <a:prstGeom prst="rect">
            <a:avLst/>
          </a:prstGeom>
        </p:spPr>
      </p:pic>
      <p:pic>
        <p:nvPicPr>
          <p:cNvPr id="6" name="Grafik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11088" y="18237498"/>
            <a:ext cx="3921701" cy="4728758"/>
          </a:xfrm>
          <a:prstGeom prst="rect">
            <a:avLst/>
          </a:prstGeom>
        </p:spPr>
      </p:pic>
      <p:pic>
        <p:nvPicPr>
          <p:cNvPr id="7" name="Grafik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630267" y="27020925"/>
            <a:ext cx="4249074" cy="1729741"/>
          </a:xfrm>
          <a:prstGeom prst="rect">
            <a:avLst/>
          </a:prstGeom>
        </p:spPr>
      </p:pic>
      <p:sp>
        <p:nvSpPr>
          <p:cNvPr id="8" name="Abgerundetes Rechteck 7"/>
          <p:cNvSpPr/>
          <p:nvPr/>
        </p:nvSpPr>
        <p:spPr bwMode="auto">
          <a:xfrm>
            <a:off x="3536008" y="11713315"/>
            <a:ext cx="10945316" cy="2736304"/>
          </a:xfrm>
          <a:prstGeom prst="roundRect">
            <a:avLst/>
          </a:prstGeom>
          <a:noFill/>
          <a:ln w="9525" cap="flat" cmpd="sng" algn="ctr">
            <a:no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9" name="Abgerundetes Rechteck 8"/>
          <p:cNvSpPr/>
          <p:nvPr/>
        </p:nvSpPr>
        <p:spPr bwMode="auto">
          <a:xfrm>
            <a:off x="2320925" y="16840232"/>
            <a:ext cx="12816680" cy="3216988"/>
          </a:xfrm>
          <a:prstGeom prst="roundRect">
            <a:avLst>
              <a:gd name="adj" fmla="val 849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13" name="Title 1"/>
          <p:cNvSpPr txBox="1">
            <a:spLocks/>
          </p:cNvSpPr>
          <p:nvPr/>
        </p:nvSpPr>
        <p:spPr bwMode="auto">
          <a:xfrm>
            <a:off x="2519686" y="16863646"/>
            <a:ext cx="12645627" cy="31381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2. Grundlagen und Vorgehen</a:t>
            </a:r>
            <a:r>
              <a:rPr lang="de-CH" altLang="de-DE" kern="0" dirty="0" smtClean="0">
                <a:solidFill>
                  <a:srgbClr val="000000"/>
                </a:solidFill>
                <a:latin typeface="Times New Roman" panose="02020603050405020304" pitchFamily="18" charset="0"/>
                <a:cs typeface="Times New Roman" panose="02020603050405020304" pitchFamily="18" charset="0"/>
              </a:rPr>
              <a:t/>
            </a:r>
            <a:br>
              <a:rPr lang="de-CH" altLang="de-DE" kern="0" dirty="0" smtClean="0">
                <a:solidFill>
                  <a:srgbClr val="000000"/>
                </a:solidFill>
                <a:latin typeface="Times New Roman" panose="02020603050405020304" pitchFamily="18" charset="0"/>
                <a:cs typeface="Times New Roman" panose="02020603050405020304" pitchFamily="18" charset="0"/>
              </a:rPr>
            </a:br>
            <a:r>
              <a:rPr lang="de-CH" altLang="de-DE" sz="2600" b="0" kern="0" dirty="0" smtClean="0">
                <a:solidFill>
                  <a:srgbClr val="000000"/>
                </a:solidFill>
                <a:latin typeface="Times New Roman" panose="02020603050405020304" pitchFamily="18" charset="0"/>
                <a:cs typeface="Times New Roman" panose="02020603050405020304" pitchFamily="18" charset="0"/>
              </a:rPr>
              <a:t>Um für Uster im Rahmen einer Vorstudie ein optimales System zu entwickeln, folge ich dem Ablauf des Problemlösungsprozesses. Dieser systematische Prozess erlaubt es, jede Art von Problem zu lösen und die optimale Lösung bestimme ich durch die Optimierung der Zielfunktion. Mithilfe das Entscheidungsbaum wird der Bewertungs- und Entscheidungsprozess graphisch dargestellt und mithilfe der Sensitivitätsanalyse der rechten Seite der Zielfunktion wird die optimale Lösung auf ihre Belastbarkeit überprüft.   </a:t>
            </a:r>
          </a:p>
        </p:txBody>
      </p:sp>
      <p:sp>
        <p:nvSpPr>
          <p:cNvPr id="16" name="Title 1"/>
          <p:cNvSpPr txBox="1">
            <a:spLocks/>
          </p:cNvSpPr>
          <p:nvPr/>
        </p:nvSpPr>
        <p:spPr bwMode="auto">
          <a:xfrm>
            <a:off x="2486844" y="21621874"/>
            <a:ext cx="12519846" cy="36980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3. Fallstudie: Uster</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Uster ist die drittgrösste Stadt im Kanton Zürich und geprägt durch die ehemals ansässige Industrie und einer, durch das Zusammenwachsen aus mehrere Dörfern bedingten, dezentralen Struktur. </a:t>
            </a:r>
            <a:r>
              <a:rPr lang="de-DE" altLang="de-DE" sz="2600" b="0" kern="0" dirty="0" smtClean="0">
                <a:solidFill>
                  <a:srgbClr val="000000"/>
                </a:solidFill>
                <a:latin typeface="Times New Roman" panose="02020603050405020304" pitchFamily="18" charset="0"/>
                <a:cs typeface="Times New Roman" panose="02020603050405020304" pitchFamily="18" charset="0"/>
              </a:rPr>
              <a:t>Das sternförmige Strassennetz hat </a:t>
            </a:r>
            <a:r>
              <a:rPr lang="de-DE" altLang="de-DE" sz="2600" b="0" kern="0" dirty="0">
                <a:solidFill>
                  <a:srgbClr val="000000"/>
                </a:solidFill>
                <a:latin typeface="Times New Roman" panose="02020603050405020304" pitchFamily="18" charset="0"/>
                <a:cs typeface="Times New Roman" panose="02020603050405020304" pitchFamily="18" charset="0"/>
              </a:rPr>
              <a:t>zur </a:t>
            </a:r>
            <a:r>
              <a:rPr lang="de-DE" altLang="de-DE" sz="2600" b="0" kern="0" dirty="0" smtClean="0">
                <a:solidFill>
                  <a:srgbClr val="000000"/>
                </a:solidFill>
                <a:latin typeface="Times New Roman" panose="02020603050405020304" pitchFamily="18" charset="0"/>
                <a:cs typeface="Times New Roman" panose="02020603050405020304" pitchFamily="18" charset="0"/>
              </a:rPr>
              <a:t>Folge das Uster durch Nord-Süd </a:t>
            </a:r>
            <a:r>
              <a:rPr lang="de-DE" altLang="de-DE" sz="2600" b="0" kern="0" dirty="0">
                <a:solidFill>
                  <a:srgbClr val="000000"/>
                </a:solidFill>
                <a:latin typeface="Times New Roman" panose="02020603050405020304" pitchFamily="18" charset="0"/>
                <a:cs typeface="Times New Roman" panose="02020603050405020304" pitchFamily="18" charset="0"/>
              </a:rPr>
              <a:t>Durchgangsverkehr sowie durch Binnenverkehr der Stadtgebiete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durch </a:t>
            </a:r>
            <a:r>
              <a:rPr lang="de-DE" altLang="de-DE" sz="2600" b="0" kern="0" dirty="0">
                <a:solidFill>
                  <a:srgbClr val="000000"/>
                </a:solidFill>
                <a:latin typeface="Times New Roman" panose="02020603050405020304" pitchFamily="18" charset="0"/>
                <a:cs typeface="Times New Roman" panose="02020603050405020304" pitchFamily="18" charset="0"/>
              </a:rPr>
              <a:t>Quell-/Zielverkehr des Zentrums, </a:t>
            </a:r>
            <a:r>
              <a:rPr lang="de-DE" altLang="de-DE" sz="2600" b="0" kern="0" dirty="0" smtClean="0">
                <a:solidFill>
                  <a:srgbClr val="000000"/>
                </a:solidFill>
                <a:latin typeface="Times New Roman" panose="02020603050405020304" pitchFamily="18" charset="0"/>
                <a:cs typeface="Times New Roman" panose="02020603050405020304" pitchFamily="18" charset="0"/>
              </a:rPr>
              <a:t>insbesondere in Hauptverkehrszeiten belastet ist. Hinzu kommt die </a:t>
            </a:r>
            <a:r>
              <a:rPr lang="de-DE" altLang="de-DE" sz="2600" b="0" kern="0" dirty="0">
                <a:solidFill>
                  <a:srgbClr val="000000"/>
                </a:solidFill>
                <a:latin typeface="Times New Roman" panose="02020603050405020304" pitchFamily="18" charset="0"/>
                <a:cs typeface="Times New Roman" panose="02020603050405020304" pitchFamily="18" charset="0"/>
              </a:rPr>
              <a:t>mittig durch die Stadt führende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Bahnlinie, welche </a:t>
            </a:r>
            <a:r>
              <a:rPr lang="de-DE" altLang="de-DE" sz="2600" b="0" kern="0" dirty="0">
                <a:solidFill>
                  <a:srgbClr val="000000"/>
                </a:solidFill>
                <a:latin typeface="Times New Roman" panose="02020603050405020304" pitchFamily="18" charset="0"/>
                <a:cs typeface="Times New Roman" panose="02020603050405020304" pitchFamily="18" charset="0"/>
              </a:rPr>
              <a:t>die Stadt </a:t>
            </a:r>
            <a:r>
              <a:rPr lang="de-DE" altLang="de-DE" sz="2600" b="0" kern="0" dirty="0" smtClean="0">
                <a:solidFill>
                  <a:srgbClr val="000000"/>
                </a:solidFill>
                <a:latin typeface="Times New Roman" panose="02020603050405020304" pitchFamily="18" charset="0"/>
                <a:cs typeface="Times New Roman" panose="02020603050405020304" pitchFamily="18" charset="0"/>
              </a:rPr>
              <a:t>zerschneidet und aufgrund </a:t>
            </a:r>
            <a:r>
              <a:rPr lang="de-DE" altLang="de-DE" sz="2600" b="0" kern="0" dirty="0">
                <a:solidFill>
                  <a:srgbClr val="000000"/>
                </a:solidFill>
                <a:latin typeface="Times New Roman" panose="02020603050405020304" pitchFamily="18" charset="0"/>
                <a:cs typeface="Times New Roman" panose="02020603050405020304" pitchFamily="18" charset="0"/>
              </a:rPr>
              <a:t>der langen Schliesszeit von bis zu 40’/h, lange Wartezeiten an den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Bahnübergängen verursacht. Um Uster nachhaltig zu verbessern habe ich mich in Anbetracht der Situation, dazu entschieden den Bahnübergang Brunnenstrasse zu optimieren.</a:t>
            </a:r>
            <a:endParaRPr lang="de-CH" altLang="de-DE" sz="2600" b="0" kern="0" dirty="0" smtClea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Title 1"/>
              <p:cNvSpPr txBox="1">
                <a:spLocks/>
              </p:cNvSpPr>
              <p:nvPr/>
            </p:nvSpPr>
            <p:spPr bwMode="auto">
              <a:xfrm>
                <a:off x="15709748" y="23102042"/>
                <a:ext cx="4061963" cy="399244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600" u="sng" kern="0" dirty="0" smtClean="0">
                    <a:solidFill>
                      <a:srgbClr val="000000"/>
                    </a:solidFill>
                    <a:latin typeface="Times New Roman" panose="02020603050405020304" pitchFamily="18" charset="0"/>
                    <a:cs typeface="Times New Roman" panose="02020603050405020304" pitchFamily="18" charset="0"/>
                  </a:rPr>
                  <a:t>Variante 1:</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Variante 1 entspricht dem Ist-Zustand des Bahnübergangs. Um die Verkehrssicherheit zu erhöhen, sind zwei Velostreifen für insgesamt 68’000 </a:t>
                </a:r>
                <a14:m>
                  <m:oMath xmlns:m="http://schemas.openxmlformats.org/officeDocument/2006/math">
                    <m:sSub>
                      <m:sSubPr>
                        <m:ctrlPr>
                          <a:rPr lang="de-CH" altLang="de-DE" sz="2400" b="0" i="1" kern="0" smtClean="0">
                            <a:solidFill>
                              <a:srgbClr val="000000"/>
                            </a:solidFill>
                            <a:latin typeface="Cambria Math" panose="02040503050406030204" pitchFamily="18" charset="0"/>
                            <a:cs typeface="Times New Roman" panose="02020603050405020304" pitchFamily="18" charset="0"/>
                          </a:rPr>
                        </m:ctrlPr>
                      </m:sSubPr>
                      <m:e>
                        <m:r>
                          <a:rPr lang="de-CH" altLang="de-DE" sz="2400" b="0" i="1" kern="0" smtClea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smtClean="0">
                            <a:solidFill>
                              <a:srgbClr val="000000"/>
                            </a:solidFill>
                            <a:latin typeface="Cambria Math" panose="02040503050406030204" pitchFamily="18" charset="0"/>
                            <a:cs typeface="Times New Roman" panose="02020603050405020304" pitchFamily="18" charset="0"/>
                          </a:rPr>
                          <m:t> 3</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geplant. Die durchschnittliche Wartezeit aufgrund der Bahnschranke beträgt 5’.</a:t>
                </a:r>
              </a:p>
            </p:txBody>
          </p:sp>
        </mc:Choice>
        <mc:Fallback xmlns="">
          <p:sp>
            <p:nvSpPr>
              <p:cNvPr id="28" name="Title 1"/>
              <p:cNvSpPr txBox="1">
                <a:spLocks noRot="1" noChangeAspect="1" noMove="1" noResize="1" noEditPoints="1" noAdjustHandles="1" noChangeArrowheads="1" noChangeShapeType="1" noTextEdit="1"/>
              </p:cNvSpPr>
              <p:nvPr/>
            </p:nvSpPr>
            <p:spPr bwMode="auto">
              <a:xfrm>
                <a:off x="15709748" y="23102042"/>
                <a:ext cx="4061963" cy="3992440"/>
              </a:xfrm>
              <a:prstGeom prst="rect">
                <a:avLst/>
              </a:prstGeom>
              <a:blipFill rotWithShape="0">
                <a:blip r:embed="rId12"/>
                <a:stretch>
                  <a:fillRect l="-2703" t="-1527" r="-225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pic>
        <p:nvPicPr>
          <p:cNvPr id="24" name="Grafik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41682" y="28916808"/>
            <a:ext cx="6527215" cy="4895895"/>
          </a:xfrm>
          <a:prstGeom prst="rect">
            <a:avLst/>
          </a:prstGeom>
        </p:spPr>
      </p:pic>
      <p:sp>
        <p:nvSpPr>
          <p:cNvPr id="31" name="Title 1"/>
          <p:cNvSpPr txBox="1">
            <a:spLocks/>
          </p:cNvSpPr>
          <p:nvPr/>
        </p:nvSpPr>
        <p:spPr bwMode="auto">
          <a:xfrm>
            <a:off x="15668699" y="38182366"/>
            <a:ext cx="12286332" cy="1657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200" b="0" kern="0" dirty="0" smtClean="0">
                <a:solidFill>
                  <a:srgbClr val="000000"/>
                </a:solidFill>
                <a:latin typeface="Times New Roman" panose="02020603050405020304" pitchFamily="18" charset="0"/>
                <a:cs typeface="Times New Roman" panose="02020603050405020304" pitchFamily="18" charset="0"/>
              </a:rPr>
              <a:t>Literaturverzeichnis:</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1. </a:t>
            </a:r>
            <a:r>
              <a:rPr lang="de-CH" altLang="de-DE" sz="1800" b="0" kern="0" dirty="0" smtClean="0">
                <a:solidFill>
                  <a:srgbClr val="000000"/>
                </a:solidFill>
                <a:latin typeface="Times New Roman" panose="02020603050405020304" pitchFamily="18" charset="0"/>
                <a:cs typeface="Times New Roman" panose="02020603050405020304" pitchFamily="18" charset="0"/>
              </a:rPr>
              <a:t>Adey et al. 2019 – Kursmaterial System Engineering FS2019</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2. </a:t>
            </a:r>
            <a:r>
              <a:rPr lang="de-CH" altLang="de-DE" sz="1800" b="0" kern="0" dirty="0" smtClean="0">
                <a:solidFill>
                  <a:srgbClr val="000000"/>
                </a:solidFill>
                <a:latin typeface="Times New Roman" panose="02020603050405020304" pitchFamily="18" charset="0"/>
                <a:cs typeface="Times New Roman" panose="02020603050405020304" pitchFamily="18" charset="0"/>
              </a:rPr>
              <a:t>Kanton Zürich, 2019 – GIS-Browser</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3. </a:t>
            </a:r>
            <a:r>
              <a:rPr lang="de-CH" altLang="de-DE" sz="1800" b="0" kern="0" dirty="0" smtClean="0">
                <a:solidFill>
                  <a:srgbClr val="000000"/>
                </a:solidFill>
                <a:latin typeface="Times New Roman" panose="02020603050405020304" pitchFamily="18" charset="0"/>
                <a:cs typeface="Times New Roman" panose="02020603050405020304" pitchFamily="18" charset="0"/>
              </a:rPr>
              <a:t>Kontextplan </a:t>
            </a:r>
            <a:r>
              <a:rPr lang="de-CH" altLang="de-DE" sz="1800" b="0" kern="0" dirty="0">
                <a:solidFill>
                  <a:srgbClr val="000000"/>
                </a:solidFill>
                <a:latin typeface="Times New Roman" panose="02020603050405020304" pitchFamily="18" charset="0"/>
                <a:cs typeface="Times New Roman" panose="02020603050405020304" pitchFamily="18" charset="0"/>
              </a:rPr>
              <a:t>AG, Chrisina Farner, Markus Hofstetter. 2010. Baukosten der </a:t>
            </a:r>
            <a:r>
              <a:rPr lang="de-CH" altLang="de-DE" sz="1800" b="0" kern="0" dirty="0" smtClean="0">
                <a:solidFill>
                  <a:srgbClr val="000000"/>
                </a:solidFill>
                <a:latin typeface="Times New Roman" panose="02020603050405020304" pitchFamily="18" charset="0"/>
                <a:cs typeface="Times New Roman" panose="02020603050405020304" pitchFamily="18" charset="0"/>
              </a:rPr>
              <a:t>häufigsten Langsamverkehrsinfrastrukturen</a:t>
            </a:r>
            <a:r>
              <a:rPr lang="de-CH" altLang="de-DE" sz="1800" b="0" kern="0" dirty="0">
                <a:solidFill>
                  <a:srgbClr val="000000"/>
                </a:solidFill>
                <a:latin typeface="Times New Roman" panose="02020603050405020304" pitchFamily="18" charset="0"/>
                <a:cs typeface="Times New Roman" panose="02020603050405020304" pitchFamily="18" charset="0"/>
              </a:rPr>
              <a:t>. </a:t>
            </a:r>
            <a:r>
              <a:rPr lang="de-CH" altLang="de-DE" sz="1800" b="0" kern="0" dirty="0" smtClean="0">
                <a:solidFill>
                  <a:srgbClr val="000000"/>
                </a:solidFill>
                <a:latin typeface="Times New Roman" panose="02020603050405020304" pitchFamily="18" charset="0"/>
                <a:cs typeface="Times New Roman" panose="02020603050405020304" pitchFamily="18" charset="0"/>
              </a:rPr>
              <a:t>Hrsg. Bundesamt </a:t>
            </a:r>
            <a:r>
              <a:rPr lang="de-CH" altLang="de-DE" sz="1800" b="0" kern="0" dirty="0">
                <a:solidFill>
                  <a:srgbClr val="000000"/>
                </a:solidFill>
                <a:latin typeface="Times New Roman" panose="02020603050405020304" pitchFamily="18" charset="0"/>
                <a:cs typeface="Times New Roman" panose="02020603050405020304" pitchFamily="18" charset="0"/>
              </a:rPr>
              <a:t>für Strassen (ASTRA).</a:t>
            </a:r>
            <a:endParaRPr lang="de-CH" altLang="de-DE" sz="1800" b="0" kern="0" dirty="0" smtClean="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2" name="Abgerundetes Rechteck 31"/>
          <p:cNvSpPr/>
          <p:nvPr/>
        </p:nvSpPr>
        <p:spPr bwMode="auto">
          <a:xfrm>
            <a:off x="15449215" y="11779754"/>
            <a:ext cx="12458264" cy="4256041"/>
          </a:xfrm>
          <a:prstGeom prst="roundRect">
            <a:avLst>
              <a:gd name="adj" fmla="val 3602"/>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pic>
        <p:nvPicPr>
          <p:cNvPr id="29" name="Grafik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48963" y="34057200"/>
            <a:ext cx="5160442" cy="3910489"/>
          </a:xfrm>
          <a:prstGeom prst="rect">
            <a:avLst/>
          </a:prstGeom>
        </p:spPr>
      </p:pic>
      <p:sp>
        <p:nvSpPr>
          <p:cNvPr id="35" name="Abgerundetes Rechteck 34"/>
          <p:cNvSpPr/>
          <p:nvPr/>
        </p:nvSpPr>
        <p:spPr bwMode="auto">
          <a:xfrm>
            <a:off x="15478163" y="38182366"/>
            <a:ext cx="12476868" cy="1651184"/>
          </a:xfrm>
          <a:prstGeom prst="roundRect">
            <a:avLst>
              <a:gd name="adj" fmla="val 9225"/>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pic>
        <p:nvPicPr>
          <p:cNvPr id="11" name="Grafik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34419" y="35942626"/>
            <a:ext cx="6907633" cy="3825264"/>
          </a:xfrm>
          <a:prstGeom prst="rect">
            <a:avLst/>
          </a:prstGeom>
        </p:spPr>
      </p:pic>
      <p:pic>
        <p:nvPicPr>
          <p:cNvPr id="2" name="Grafik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6406" y="18237498"/>
            <a:ext cx="3933861" cy="4743422"/>
          </a:xfrm>
          <a:prstGeom prst="rect">
            <a:avLst/>
          </a:prstGeom>
        </p:spPr>
      </p:pic>
      <mc:AlternateContent xmlns:mc="http://schemas.openxmlformats.org/markup-compatibility/2006" xmlns:a14="http://schemas.microsoft.com/office/drawing/2010/main">
        <mc:Choice Requires="a14">
          <p:sp>
            <p:nvSpPr>
              <p:cNvPr id="30" name="Title 1"/>
              <p:cNvSpPr txBox="1">
                <a:spLocks/>
              </p:cNvSpPr>
              <p:nvPr/>
            </p:nvSpPr>
            <p:spPr bwMode="auto">
              <a:xfrm>
                <a:off x="2486842" y="29188512"/>
                <a:ext cx="6266147" cy="5250451"/>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Interessensgruppen:</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Besitzer: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Gemeinde </a:t>
                </a:r>
                <a:r>
                  <a:rPr lang="de-CH" altLang="de-DE" sz="2400" b="0" kern="0" dirty="0" smtClean="0">
                    <a:solidFill>
                      <a:srgbClr val="000000"/>
                    </a:solidFill>
                    <a:latin typeface="Times New Roman" panose="02020603050405020304" pitchFamily="18" charset="0"/>
                    <a:cs typeface="Times New Roman" panose="02020603050405020304" pitchFamily="18" charset="0"/>
                  </a:rPr>
                  <a:t>Uster, Kanton Zürich und SBB </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Bau- und Unterhaltkosten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Nutzer:</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Langsamverkehr (Velo)</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Motorisierter Individualverkehr (MIV)</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Fahrzeugbetriebskosten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𝑩</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Reisezeitkosten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𝑻𝑻</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Öffentlichkeit:</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direkt und indirekt betroffene Personen</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Umweltbelastungskosten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𝑬</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Unfallkosten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a:solidFill>
                      <a:srgbClr val="000000"/>
                    </a:solidFill>
                    <a:latin typeface="Times New Roman" panose="02020603050405020304" pitchFamily="18" charset="0"/>
                    <a:cs typeface="Times New Roman" panose="02020603050405020304" pitchFamily="18" charset="0"/>
                  </a:rPr>
                  <a:t>)</a:t>
                </a:r>
              </a:p>
              <a:p>
                <a:endParaRPr lang="de-CH" altLang="de-DE" sz="2000" b="0" kern="0" dirty="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0" name="Title 1"/>
              <p:cNvSpPr txBox="1">
                <a:spLocks noRot="1" noChangeAspect="1" noMove="1" noResize="1" noEditPoints="1" noAdjustHandles="1" noChangeArrowheads="1" noChangeShapeType="1" noTextEdit="1"/>
              </p:cNvSpPr>
              <p:nvPr/>
            </p:nvSpPr>
            <p:spPr bwMode="auto">
              <a:xfrm>
                <a:off x="2486842" y="29188512"/>
                <a:ext cx="6266147" cy="5250451"/>
              </a:xfrm>
              <a:prstGeom prst="rect">
                <a:avLst/>
              </a:prstGeom>
              <a:blipFill rotWithShape="0">
                <a:blip r:embed="rId17"/>
                <a:stretch>
                  <a:fillRect l="-3016" t="-1858" b="-23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3" name="Abgerundetes Rechteck 32"/>
          <p:cNvSpPr/>
          <p:nvPr/>
        </p:nvSpPr>
        <p:spPr bwMode="auto">
          <a:xfrm>
            <a:off x="2320925" y="21605577"/>
            <a:ext cx="12811546" cy="18227973"/>
          </a:xfrm>
          <a:prstGeom prst="roundRect">
            <a:avLst>
              <a:gd name="adj" fmla="val 1900"/>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34" name="Title 1"/>
          <p:cNvSpPr txBox="1">
            <a:spLocks/>
          </p:cNvSpPr>
          <p:nvPr/>
        </p:nvSpPr>
        <p:spPr bwMode="auto">
          <a:xfrm>
            <a:off x="15668698" y="28929506"/>
            <a:ext cx="5733604" cy="4863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7</a:t>
            </a:r>
            <a:r>
              <a:rPr lang="de-CH" altLang="de-DE" sz="4400" kern="0" dirty="0" smtClean="0">
                <a:solidFill>
                  <a:srgbClr val="000000"/>
                </a:solidFill>
                <a:latin typeface="Times New Roman" panose="02020603050405020304" pitchFamily="18" charset="0"/>
                <a:cs typeface="Times New Roman" panose="02020603050405020304" pitchFamily="18" charset="0"/>
              </a:rPr>
              <a:t>. Resultate:</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Gemäss dem Entscheidungsbau dargestellten Risikovergleich ist die Variante 2 die optimale Variante über den betrachteten Zeitraum. Die durchgeführten Sensitivitätsanalysen bestätigen die getroffene Wahl. Somit ist die Variante 2 diejenige Variante, welche die Zielfunktion am meisten optimiert, die geringsten Kosten verursacht und somit den Nutzen aller Beteiligten erhöht.</a:t>
            </a: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6" name="Abgerundetes Rechteck 35"/>
          <p:cNvSpPr/>
          <p:nvPr/>
        </p:nvSpPr>
        <p:spPr bwMode="auto">
          <a:xfrm>
            <a:off x="15478163" y="28923156"/>
            <a:ext cx="12476868" cy="4889547"/>
          </a:xfrm>
          <a:prstGeom prst="roundRect">
            <a:avLst>
              <a:gd name="adj" fmla="val 4216"/>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7" name="Title 1"/>
              <p:cNvSpPr txBox="1">
                <a:spLocks/>
              </p:cNvSpPr>
              <p:nvPr/>
            </p:nvSpPr>
            <p:spPr bwMode="auto">
              <a:xfrm>
                <a:off x="9520982" y="28428753"/>
                <a:ext cx="5479664" cy="465929"/>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Gesamtverkehrsmodell der Stadt Uster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 GIS-</a:t>
                </a:r>
                <a14:m>
                  <m:oMath xmlns:m="http://schemas.openxmlformats.org/officeDocument/2006/math">
                    <m:sSup>
                      <m:sSupPr>
                        <m:ctrlPr>
                          <a:rPr lang="de-CH" altLang="de-DE" sz="16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600" b="0" i="1" kern="0" dirty="0" smtClean="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smtClean="0">
                            <a:solidFill>
                              <a:srgbClr val="000000"/>
                            </a:solidFill>
                            <a:latin typeface="Cambria Math" panose="02040503050406030204" pitchFamily="18" charset="0"/>
                            <a:cs typeface="Times New Roman" panose="02020603050405020304" pitchFamily="18" charset="0"/>
                          </a:rPr>
                          <m:t> 2</m:t>
                        </m:r>
                      </m:sup>
                    </m:sSup>
                  </m:oMath>
                </a14:m>
                <a:endParaRPr lang="de-CH" altLang="de-DE" sz="60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7" name="Title 1"/>
              <p:cNvSpPr txBox="1">
                <a:spLocks noRot="1" noChangeAspect="1" noMove="1" noResize="1" noEditPoints="1" noAdjustHandles="1" noChangeArrowheads="1" noChangeShapeType="1" noTextEdit="1"/>
              </p:cNvSpPr>
              <p:nvPr/>
            </p:nvSpPr>
            <p:spPr bwMode="auto">
              <a:xfrm>
                <a:off x="9520982" y="28428753"/>
                <a:ext cx="5479664" cy="465929"/>
              </a:xfrm>
              <a:prstGeom prst="rect">
                <a:avLst/>
              </a:prstGeom>
              <a:blipFill rotWithShape="0">
                <a:blip r:embed="rId18"/>
                <a:stretch>
                  <a:fillRect l="-667" t="-394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8" name="Title 1"/>
              <p:cNvSpPr txBox="1">
                <a:spLocks/>
              </p:cNvSpPr>
              <p:nvPr/>
            </p:nvSpPr>
            <p:spPr bwMode="auto">
              <a:xfrm>
                <a:off x="12696756" y="21296840"/>
                <a:ext cx="2309934" cy="32503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400" b="0" kern="0" dirty="0" smtClean="0">
                    <a:solidFill>
                      <a:srgbClr val="000000"/>
                    </a:solidFill>
                    <a:latin typeface="Times New Roman" panose="02020603050405020304" pitchFamily="18" charset="0"/>
                    <a:cs typeface="Times New Roman" panose="02020603050405020304" pitchFamily="18" charset="0"/>
                  </a:rPr>
                  <a:t>Quelle: Adey et. all</a:t>
                </a:r>
                <a14:m>
                  <m:oMath xmlns:m="http://schemas.openxmlformats.org/officeDocument/2006/math">
                    <m:sSup>
                      <m:sSupPr>
                        <m:ctrlPr>
                          <a:rPr lang="de-CH" altLang="de-DE" sz="14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400" b="0" i="1" kern="0" dirty="0" smtClean="0">
                            <a:solidFill>
                              <a:srgbClr val="000000"/>
                            </a:solidFill>
                            <a:latin typeface="Cambria Math" panose="02040503050406030204" pitchFamily="18" charset="0"/>
                            <a:cs typeface="Times New Roman" panose="02020603050405020304" pitchFamily="18" charset="0"/>
                          </a:rPr>
                          <m:t> 2019</m:t>
                        </m:r>
                      </m:e>
                      <m:sup>
                        <m:r>
                          <a:rPr lang="de-CH" altLang="de-DE" sz="1400" b="0" i="1" kern="0" dirty="0" smtClean="0">
                            <a:solidFill>
                              <a:srgbClr val="000000"/>
                            </a:solidFill>
                            <a:latin typeface="Cambria Math" panose="02040503050406030204" pitchFamily="18" charset="0"/>
                            <a:cs typeface="Times New Roman" panose="02020603050405020304" pitchFamily="18" charset="0"/>
                          </a:rPr>
                          <m:t> 1</m:t>
                        </m:r>
                      </m:sup>
                    </m:sSup>
                  </m:oMath>
                </a14:m>
                <a:endParaRPr lang="de-CH" altLang="de-DE" sz="54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8" name="Title 1"/>
              <p:cNvSpPr txBox="1">
                <a:spLocks noRot="1" noChangeAspect="1" noMove="1" noResize="1" noEditPoints="1" noAdjustHandles="1" noChangeArrowheads="1" noChangeShapeType="1" noTextEdit="1"/>
              </p:cNvSpPr>
              <p:nvPr/>
            </p:nvSpPr>
            <p:spPr bwMode="auto">
              <a:xfrm>
                <a:off x="12696756" y="21296840"/>
                <a:ext cx="2309934" cy="325034"/>
              </a:xfrm>
              <a:prstGeom prst="rect">
                <a:avLst/>
              </a:prstGeom>
              <a:blipFill rotWithShape="0">
                <a:blip r:embed="rId19"/>
                <a:stretch>
                  <a:fillRect l="-792" t="-3774" b="-1320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9" name="Title 1"/>
          <p:cNvSpPr txBox="1">
            <a:spLocks/>
          </p:cNvSpPr>
          <p:nvPr/>
        </p:nvSpPr>
        <p:spPr bwMode="auto">
          <a:xfrm>
            <a:off x="2491020" y="11722456"/>
            <a:ext cx="12506185" cy="4440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pPr marL="742950" indent="-742950">
              <a:buAutoNum type="arabicPeriod"/>
            </a:pPr>
            <a:r>
              <a:rPr lang="de-CH" altLang="de-DE" sz="4000" kern="0" dirty="0" smtClean="0">
                <a:solidFill>
                  <a:srgbClr val="000000"/>
                </a:solidFill>
                <a:latin typeface="Times New Roman" panose="02020603050405020304" pitchFamily="18" charset="0"/>
                <a:cs typeface="Times New Roman" panose="02020603050405020304" pitchFamily="18" charset="0"/>
              </a:rPr>
              <a:t>Einleitung</a:t>
            </a:r>
            <a:r>
              <a:rPr lang="de-CH" altLang="de-DE" sz="4000" kern="0" dirty="0">
                <a:solidFill>
                  <a:srgbClr val="000000"/>
                </a:solidFill>
                <a:latin typeface="Times New Roman" panose="02020603050405020304" pitchFamily="18" charset="0"/>
                <a:cs typeface="Times New Roman" panose="02020603050405020304" pitchFamily="18" charset="0"/>
              </a:rPr>
              <a:t>: </a:t>
            </a:r>
            <a:endParaRPr lang="de-CH" altLang="de-DE" sz="400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Infrastrukturen bestehen über einen sehr langen Zeitraum weshalb eine Interventionen in ein bestehendes System, zukunftsorientiert sein sollen. Sie soll die </a:t>
            </a:r>
            <a:r>
              <a:rPr lang="de-CH" altLang="de-DE" sz="2600" b="0" dirty="0" smtClean="0">
                <a:solidFill>
                  <a:srgbClr val="000000"/>
                </a:solidFill>
                <a:latin typeface="Times New Roman" panose="02020603050405020304" pitchFamily="18" charset="0"/>
                <a:cs typeface="Times New Roman" panose="02020603050405020304" pitchFamily="18" charset="0"/>
              </a:rPr>
              <a:t>Bedürfnisse und Anforderungen der Nutzer und Besitzer über einen angemessenen Zeitraum befriedigen können und die Gesamtkosten aller beteiligten Personen über diesen Zeitraum minimieren. </a:t>
            </a:r>
            <a:r>
              <a:rPr lang="de-CH" altLang="de-DE" sz="2600" b="0" kern="0" dirty="0" smtClean="0">
                <a:solidFill>
                  <a:srgbClr val="000000"/>
                </a:solidFill>
                <a:latin typeface="Times New Roman" panose="02020603050405020304" pitchFamily="18" charset="0"/>
                <a:cs typeface="Times New Roman" panose="02020603050405020304" pitchFamily="18" charset="0"/>
              </a:rPr>
              <a:t>Infolge dessen muss man, um eine Intervention zu erarbeiten die zukünftigen Einflüsse auf die Infrastruktur, anhand von Prognose modellieren. Über eine Zeitspanne können Einflüsse auf die Situation nicht mit absoluter Sicherheit vorhergesagt werden. Eine optimale Varianten, in Anbetracht der unsicheren zukünftigen Gegebenheiten zu erarbeiten, ist das Ziel dieser Projektarbeit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im </a:t>
            </a:r>
            <a:r>
              <a:rPr lang="de-DE" altLang="de-DE" sz="2600" b="0" kern="0" dirty="0">
                <a:solidFill>
                  <a:srgbClr val="000000"/>
                </a:solidFill>
                <a:latin typeface="Times New Roman" panose="02020603050405020304" pitchFamily="18" charset="0"/>
                <a:cs typeface="Times New Roman" panose="02020603050405020304" pitchFamily="18" charset="0"/>
              </a:rPr>
              <a:t>Rahmen dieser Fallstudie wird die Verkehrssituation von Uster optimiert. </a:t>
            </a:r>
            <a:r>
              <a:rPr lang="de-DE" altLang="de-DE" sz="1400" b="0" kern="0" dirty="0">
                <a:solidFill>
                  <a:srgbClr val="000000"/>
                </a:solidFill>
                <a:latin typeface="Times New Roman" panose="02020603050405020304" pitchFamily="18" charset="0"/>
                <a:cs typeface="Times New Roman" panose="02020603050405020304" pitchFamily="18" charset="0"/>
              </a:rPr>
              <a:t/>
            </a:r>
            <a:br>
              <a:rPr lang="de-DE" altLang="de-DE" sz="1400" b="0" kern="0" dirty="0">
                <a:solidFill>
                  <a:srgbClr val="000000"/>
                </a:solidFill>
                <a:latin typeface="Times New Roman" panose="02020603050405020304" pitchFamily="18" charset="0"/>
                <a:cs typeface="Times New Roman" panose="02020603050405020304" pitchFamily="18" charset="0"/>
              </a:rPr>
            </a:br>
            <a:r>
              <a:rPr lang="de-DE" altLang="de-DE" sz="1400" b="0" kern="0" dirty="0">
                <a:solidFill>
                  <a:srgbClr val="000000"/>
                </a:solidFill>
                <a:latin typeface="Times New Roman" panose="02020603050405020304" pitchFamily="18" charset="0"/>
                <a:cs typeface="Times New Roman" panose="02020603050405020304" pitchFamily="18" charset="0"/>
              </a:rPr>
              <a:t> </a:t>
            </a:r>
            <a:endParaRPr lang="de-CH" altLang="de-DE" sz="1400" b="0" kern="0" dirty="0" smtClean="0">
              <a:solidFill>
                <a:srgbClr val="000000"/>
              </a:solidFill>
              <a:latin typeface="Times New Roman" panose="02020603050405020304" pitchFamily="18" charset="0"/>
              <a:cs typeface="Times New Roman" panose="02020603050405020304" pitchFamily="18" charset="0"/>
            </a:endParaRPr>
          </a:p>
        </p:txBody>
      </p:sp>
      <p:sp>
        <p:nvSpPr>
          <p:cNvPr id="40" name="Abgerundetes Rechteck 39"/>
          <p:cNvSpPr/>
          <p:nvPr/>
        </p:nvSpPr>
        <p:spPr bwMode="auto">
          <a:xfrm>
            <a:off x="2320926" y="11722456"/>
            <a:ext cx="12816680" cy="4740971"/>
          </a:xfrm>
          <a:prstGeom prst="roundRect">
            <a:avLst>
              <a:gd name="adj" fmla="val 6469"/>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44" name="Title 1"/>
          <p:cNvSpPr txBox="1">
            <a:spLocks/>
          </p:cNvSpPr>
          <p:nvPr/>
        </p:nvSpPr>
        <p:spPr bwMode="auto">
          <a:xfrm>
            <a:off x="2486842" y="25911563"/>
            <a:ext cx="7063527" cy="3628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Zielsetzung:</a:t>
            </a:r>
          </a:p>
          <a:p>
            <a:pPr marL="342900" indent="-3429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Erreichbarkeit des Zentrums erhöhen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Verkehrssicherheit verbessern sowie Reisezeitverkürzen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Aufenthaltsqualität steigern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Strassenraum aufwerten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Langsamverkehr fördern, MIV aber nicht einschränken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Zukunftsorientierte Lösung → über 40 Jahre</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Nachhaltig</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Nutzen der Interessensgruppen vergrössern</a:t>
            </a:r>
          </a:p>
        </p:txBody>
      </p:sp>
      <p:pic>
        <p:nvPicPr>
          <p:cNvPr id="15" name="Grafik 1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86622" y="25892637"/>
            <a:ext cx="5109596" cy="2479063"/>
          </a:xfrm>
          <a:prstGeom prst="rect">
            <a:avLst/>
          </a:prstGeom>
        </p:spPr>
      </p:pic>
      <mc:AlternateContent xmlns:mc="http://schemas.openxmlformats.org/markup-compatibility/2006" xmlns:a14="http://schemas.microsoft.com/office/drawing/2010/main">
        <mc:Choice Requires="a14">
          <p:sp>
            <p:nvSpPr>
              <p:cNvPr id="46" name="Title 1"/>
              <p:cNvSpPr txBox="1">
                <a:spLocks/>
              </p:cNvSpPr>
              <p:nvPr/>
            </p:nvSpPr>
            <p:spPr bwMode="auto">
              <a:xfrm>
                <a:off x="8777570" y="32063034"/>
                <a:ext cx="6296567" cy="48576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Situationsübersicht Bahnübergang Brunnenstrasse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a:t>
                </a:r>
                <a:r>
                  <a:rPr lang="de-CH" altLang="de-DE" sz="1600" b="0" i="1" kern="0" dirty="0">
                    <a:solidFill>
                      <a:srgbClr val="000000"/>
                    </a:solidFill>
                    <a:latin typeface="Times New Roman" panose="02020603050405020304" pitchFamily="18" charset="0"/>
                    <a:cs typeface="Times New Roman" panose="02020603050405020304" pitchFamily="18" charset="0"/>
                  </a:rPr>
                  <a:t>: GIS-</a:t>
                </a:r>
                <a14:m>
                  <m:oMath xmlns:m="http://schemas.openxmlformats.org/officeDocument/2006/math">
                    <m:sSup>
                      <m:sSupPr>
                        <m:ctrlPr>
                          <a:rPr lang="de-CH" altLang="de-DE" sz="1600" b="0" i="1" kern="0" dirty="0">
                            <a:solidFill>
                              <a:srgbClr val="000000"/>
                            </a:solidFill>
                            <a:latin typeface="Cambria Math" panose="02040503050406030204" pitchFamily="18" charset="0"/>
                            <a:cs typeface="Times New Roman" panose="02020603050405020304" pitchFamily="18" charset="0"/>
                          </a:rPr>
                        </m:ctrlPr>
                      </m:sSupPr>
                      <m:e>
                        <m:r>
                          <a:rPr lang="de-CH" altLang="de-DE" sz="1600" b="0" i="1" kern="0" dirty="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a:solidFill>
                              <a:srgbClr val="000000"/>
                            </a:solidFill>
                            <a:latin typeface="Cambria Math" panose="02040503050406030204" pitchFamily="18" charset="0"/>
                            <a:cs typeface="Times New Roman" panose="02020603050405020304" pitchFamily="18" charset="0"/>
                          </a:rPr>
                          <m:t> 2</m:t>
                        </m:r>
                      </m:sup>
                    </m:sSup>
                  </m:oMath>
                </a14:m>
                <a:endParaRPr lang="de-CH" altLang="de-DE" sz="66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46" name="Title 1"/>
              <p:cNvSpPr txBox="1">
                <a:spLocks noRot="1" noChangeAspect="1" noMove="1" noResize="1" noEditPoints="1" noAdjustHandles="1" noChangeArrowheads="1" noChangeShapeType="1" noTextEdit="1"/>
              </p:cNvSpPr>
              <p:nvPr/>
            </p:nvSpPr>
            <p:spPr bwMode="auto">
              <a:xfrm>
                <a:off x="8777570" y="32063034"/>
                <a:ext cx="6296567" cy="485764"/>
              </a:xfrm>
              <a:prstGeom prst="rect">
                <a:avLst/>
              </a:prstGeom>
              <a:blipFill rotWithShape="0">
                <a:blip r:embed="rId21"/>
                <a:stretch>
                  <a:fillRect l="-581" t="-379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47" name="Title 1"/>
          <p:cNvSpPr txBox="1">
            <a:spLocks/>
          </p:cNvSpPr>
          <p:nvPr/>
        </p:nvSpPr>
        <p:spPr bwMode="auto">
          <a:xfrm>
            <a:off x="2486843" y="34367290"/>
            <a:ext cx="5714491" cy="54105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Unsichere Einflüsse:</a:t>
            </a:r>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Die zukünftige Situation insbesondere das tägliche Verkehrsaufkommen (DTV) am Bahnübergang ist von verschiedenen Einflüssen abhängig. Mehrheitlich vom Bevölkerungswachstum und von der Umsetzung der Stadtentwicklung. Diese Einflüsse auf das DTV werden mithilfe von Szenarien modelliert und in den Entscheidungsprozess miteinbezogen. Die Abbildung zeigt das anhand der Wachstumsprognosen der Stadt Uster ermittelte DTV.</a:t>
            </a:r>
          </a:p>
        </p:txBody>
      </p:sp>
      <p:sp>
        <p:nvSpPr>
          <p:cNvPr id="48" name="Abgerundetes Rechteck 47"/>
          <p:cNvSpPr/>
          <p:nvPr/>
        </p:nvSpPr>
        <p:spPr bwMode="auto">
          <a:xfrm>
            <a:off x="15478163" y="34046560"/>
            <a:ext cx="12476868" cy="3921129"/>
          </a:xfrm>
          <a:prstGeom prst="roundRect">
            <a:avLst>
              <a:gd name="adj" fmla="val 4801"/>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49" name="Title 1"/>
          <p:cNvSpPr txBox="1">
            <a:spLocks/>
          </p:cNvSpPr>
          <p:nvPr/>
        </p:nvSpPr>
        <p:spPr bwMode="auto">
          <a:xfrm>
            <a:off x="15649214" y="34007250"/>
            <a:ext cx="6978443" cy="39104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8</a:t>
            </a:r>
            <a:r>
              <a:rPr lang="de-CH" altLang="de-DE" sz="4400" kern="0" dirty="0" smtClean="0">
                <a:solidFill>
                  <a:srgbClr val="000000"/>
                </a:solidFill>
                <a:latin typeface="Times New Roman" panose="02020603050405020304" pitchFamily="18" charset="0"/>
                <a:cs typeface="Times New Roman" panose="02020603050405020304" pitchFamily="18" charset="0"/>
              </a:rPr>
              <a:t>. Schlussfolgerung:</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Zur Verbesserung der Situation am Bahnübergang, in </a:t>
            </a:r>
            <a:r>
              <a:rPr lang="de-CH" altLang="de-DE" sz="2600" b="0" kern="0" dirty="0">
                <a:solidFill>
                  <a:srgbClr val="000000"/>
                </a:solidFill>
                <a:latin typeface="Times New Roman" panose="02020603050405020304" pitchFamily="18" charset="0"/>
                <a:cs typeface="Times New Roman" panose="02020603050405020304" pitchFamily="18" charset="0"/>
              </a:rPr>
              <a:t>A</a:t>
            </a:r>
            <a:r>
              <a:rPr lang="de-CH" altLang="de-DE" sz="2600" b="0" kern="0" dirty="0" smtClean="0">
                <a:solidFill>
                  <a:srgbClr val="000000"/>
                </a:solidFill>
                <a:latin typeface="Times New Roman" panose="02020603050405020304" pitchFamily="18" charset="0"/>
                <a:cs typeface="Times New Roman" panose="02020603050405020304" pitchFamily="18" charset="0"/>
              </a:rPr>
              <a:t>nbetracht der unsicheren zukünftigen Gegebenheiten, empfehle ich der Stadt Uster ein Vorgehen, wie im Entscheidungsbaum dargestellt. Um die effektive Verkehrssituation in die Entscheidungsfindung miteinzubeziehen, wären Verkehrssimulationen notwendig und das Berücksichtigen des öffentlichen Verkehrs. </a:t>
            </a:r>
            <a:endParaRPr lang="de-CH" altLang="de-DE" sz="2600" kern="0" dirty="0" smtClean="0">
              <a:solidFill>
                <a:srgbClr val="000000"/>
              </a:solidFill>
              <a:latin typeface="Times New Roman" panose="02020603050405020304" pitchFamily="18" charset="0"/>
              <a:cs typeface="Times New Roman" panose="02020603050405020304" pitchFamily="18" charset="0"/>
            </a:endParaRPr>
          </a:p>
        </p:txBody>
      </p:sp>
      <p:sp>
        <p:nvSpPr>
          <p:cNvPr id="51" name="Title 1"/>
          <p:cNvSpPr txBox="1">
            <a:spLocks/>
          </p:cNvSpPr>
          <p:nvPr/>
        </p:nvSpPr>
        <p:spPr bwMode="auto">
          <a:xfrm>
            <a:off x="15649214" y="11684773"/>
            <a:ext cx="5753088" cy="4514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5. Szenarien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Im Entscheidungsbaum dargestellt sind die möglichen zukünftigen Ereignisse und ihre Eintrittswahrscheinlichkeit. Die Berechnung erfolgt von links nach rechts. Das Risiko welches von der Ausführung einer Variante ausgeht, berechnet sich durch die Summe aller </a:t>
            </a:r>
            <a:r>
              <a:rPr lang="de-CH" altLang="de-DE" sz="2600" b="0" kern="0" dirty="0">
                <a:solidFill>
                  <a:srgbClr val="000000"/>
                </a:solidFill>
                <a:latin typeface="Times New Roman" panose="02020603050405020304" pitchFamily="18" charset="0"/>
                <a:cs typeface="Times New Roman" panose="02020603050405020304" pitchFamily="18" charset="0"/>
              </a:rPr>
              <a:t>w</a:t>
            </a:r>
            <a:r>
              <a:rPr lang="de-CH" altLang="de-DE" sz="2600" b="0" kern="0" dirty="0" smtClean="0">
                <a:solidFill>
                  <a:srgbClr val="000000"/>
                </a:solidFill>
                <a:latin typeface="Times New Roman" panose="02020603050405020304" pitchFamily="18" charset="0"/>
                <a:cs typeface="Times New Roman" panose="02020603050405020304" pitchFamily="18" charset="0"/>
              </a:rPr>
              <a:t>’keitsgewichteten Kosten einer Variante über alle dargestellten Szenarien.</a:t>
            </a:r>
          </a:p>
        </p:txBody>
      </p:sp>
      <p:sp>
        <p:nvSpPr>
          <p:cNvPr id="52" name="Abgerundetes Rechteck 51"/>
          <p:cNvSpPr/>
          <p:nvPr/>
        </p:nvSpPr>
        <p:spPr bwMode="auto">
          <a:xfrm>
            <a:off x="15478163" y="16371583"/>
            <a:ext cx="12476868" cy="12317716"/>
          </a:xfrm>
          <a:prstGeom prst="roundRect">
            <a:avLst>
              <a:gd name="adj" fmla="val 145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dirty="0" smtClean="0">
              <a:ln>
                <a:noFill/>
              </a:ln>
              <a:solidFill>
                <a:schemeClr val="tx1"/>
              </a:solidFill>
              <a:effectLst/>
              <a:latin typeface="Times New Roman" pitchFamily="18" charset="0"/>
            </a:endParaRPr>
          </a:p>
        </p:txBody>
      </p:sp>
      <p:sp>
        <p:nvSpPr>
          <p:cNvPr id="53" name="Title 1"/>
          <p:cNvSpPr txBox="1">
            <a:spLocks/>
          </p:cNvSpPr>
          <p:nvPr/>
        </p:nvSpPr>
        <p:spPr bwMode="auto">
          <a:xfrm>
            <a:off x="15668698" y="16365236"/>
            <a:ext cx="12140708" cy="17916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6. Varianten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Um die Situation am Bahnübergang Brunnenstrasse nachhaltig verbessern zu können, bedarf es einer Veränderung des Verkehrskonzeptes. Die drei nachfolgend Varianten sind die von mir erarbeiteten Lösungsvorschläge für die zukünftige Verkehrsführung</a:t>
            </a:r>
          </a:p>
        </p:txBody>
      </p:sp>
      <mc:AlternateContent xmlns:mc="http://schemas.openxmlformats.org/markup-compatibility/2006" xmlns:a14="http://schemas.microsoft.com/office/drawing/2010/main">
        <mc:Choice Requires="a14">
          <p:sp>
            <p:nvSpPr>
              <p:cNvPr id="54" name="Title 1"/>
              <p:cNvSpPr txBox="1">
                <a:spLocks/>
              </p:cNvSpPr>
              <p:nvPr/>
            </p:nvSpPr>
            <p:spPr bwMode="auto">
              <a:xfrm>
                <a:off x="19771712" y="23084620"/>
                <a:ext cx="4060794" cy="377692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2: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In der Variante 2 wird durch </a:t>
                </a:r>
                <a:r>
                  <a:rPr lang="de-CH" altLang="de-DE" sz="2400" b="0" kern="0" dirty="0">
                    <a:solidFill>
                      <a:srgbClr val="000000"/>
                    </a:solidFill>
                    <a:latin typeface="Times New Roman" panose="02020603050405020304" pitchFamily="18" charset="0"/>
                    <a:cs typeface="Times New Roman" panose="02020603050405020304" pitchFamily="18" charset="0"/>
                  </a:rPr>
                  <a:t>den Bau von zwei Velounterführungen für </a:t>
                </a:r>
                <a14:m>
                  <m:oMath xmlns:m="http://schemas.openxmlformats.org/officeDocument/2006/math">
                    <m:r>
                      <a:rPr lang="de-CH" altLang="de-DE" sz="2400" b="0" i="0" kern="0" smtClean="0">
                        <a:solidFill>
                          <a:srgbClr val="000000"/>
                        </a:solidFill>
                        <a:latin typeface="Cambria Math" panose="02040503050406030204" pitchFamily="18" charset="0"/>
                        <a:cs typeface="Times New Roman" panose="02020603050405020304" pitchFamily="18" charset="0"/>
                      </a:rPr>
                      <m:t>1.16 </m:t>
                    </m:r>
                    <m:r>
                      <a:rPr lang="de-CH" altLang="de-DE" sz="2400" b="0" i="1" kern="0" smtClean="0">
                        <a:solidFill>
                          <a:srgbClr val="000000"/>
                        </a:solidFill>
                        <a:latin typeface="Cambria Math" panose="02040503050406030204" pitchFamily="18" charset="0"/>
                        <a:cs typeface="Times New Roman" panose="02020603050405020304" pitchFamily="18" charset="0"/>
                      </a:rPr>
                      <m:t>𝑀𝑖𝑜</m:t>
                    </m:r>
                    <m:r>
                      <a:rPr lang="de-CH" altLang="de-DE" sz="2400" b="0" i="1" kern="0" smtClea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die Reisezeit der Velofahrer verkürzt wobei die Reisezeit des MIV bei 5’ verbleibt. Zusätzlich ist ein Temporegime von 30 km/h ist vorgesehen.</a:t>
                </a:r>
              </a:p>
            </p:txBody>
          </p:sp>
        </mc:Choice>
        <mc:Fallback xmlns="">
          <p:sp>
            <p:nvSpPr>
              <p:cNvPr id="54" name="Title 1"/>
              <p:cNvSpPr txBox="1">
                <a:spLocks noRot="1" noChangeAspect="1" noMove="1" noResize="1" noEditPoints="1" noAdjustHandles="1" noChangeArrowheads="1" noChangeShapeType="1" noTextEdit="1"/>
              </p:cNvSpPr>
              <p:nvPr/>
            </p:nvSpPr>
            <p:spPr bwMode="auto">
              <a:xfrm>
                <a:off x="19771712" y="23084620"/>
                <a:ext cx="4060794" cy="3776927"/>
              </a:xfrm>
              <a:prstGeom prst="rect">
                <a:avLst/>
              </a:prstGeom>
              <a:blipFill rotWithShape="0">
                <a:blip r:embed="rId22"/>
                <a:stretch>
                  <a:fillRect l="-2999" t="-1777" r="-150"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5" name="Title 1"/>
              <p:cNvSpPr txBox="1">
                <a:spLocks/>
              </p:cNvSpPr>
              <p:nvPr/>
            </p:nvSpPr>
            <p:spPr bwMode="auto">
              <a:xfrm>
                <a:off x="23832506" y="23084621"/>
                <a:ext cx="3976899" cy="3776926"/>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3:</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dritte Variante sieht in beide Richtungen zweispurig geführte Velounterführungen für insgesamt </a:t>
                </a:r>
                <a14:m>
                  <m:oMath xmlns:m="http://schemas.openxmlformats.org/officeDocument/2006/math">
                    <m:r>
                      <a:rPr lang="de-CH" altLang="de-DE" sz="2400" b="0" kern="0">
                        <a:solidFill>
                          <a:srgbClr val="000000"/>
                        </a:solidFill>
                        <a:latin typeface="Cambria Math" panose="02040503050406030204" pitchFamily="18" charset="0"/>
                        <a:cs typeface="Times New Roman" panose="02020603050405020304" pitchFamily="18" charset="0"/>
                      </a:rPr>
                      <m:t>1.</m:t>
                    </m:r>
                    <m:r>
                      <a:rPr lang="de-CH" altLang="de-DE" sz="2400" b="0" i="1" kern="0" smtClean="0">
                        <a:solidFill>
                          <a:srgbClr val="000000"/>
                        </a:solidFill>
                        <a:latin typeface="Cambria Math" panose="02040503050406030204" pitchFamily="18" charset="0"/>
                        <a:cs typeface="Times New Roman" panose="02020603050405020304" pitchFamily="18" charset="0"/>
                      </a:rPr>
                      <m:t>5 </m:t>
                    </m:r>
                    <m:r>
                      <a:rPr lang="de-CH" altLang="de-DE" sz="2400" b="0" i="1" kern="0">
                        <a:solidFill>
                          <a:srgbClr val="000000"/>
                        </a:solidFill>
                        <a:latin typeface="Cambria Math" panose="02040503050406030204" pitchFamily="18" charset="0"/>
                        <a:cs typeface="Times New Roman" panose="02020603050405020304" pitchFamily="18" charset="0"/>
                      </a:rPr>
                      <m:t>𝑀𝑖𝑜</m:t>
                    </m:r>
                    <m:r>
                      <a:rPr lang="de-CH" altLang="de-DE" sz="2400" b="0" i="1" ker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vor. Die Situation wird mit einem Ampelsystem kontrolliert, was zu einer verlängerten Wartezeit des MIV von neu  7’ führt.</a:t>
                </a:r>
              </a:p>
            </p:txBody>
          </p:sp>
        </mc:Choice>
        <mc:Fallback xmlns="">
          <p:sp>
            <p:nvSpPr>
              <p:cNvPr id="55" name="Title 1"/>
              <p:cNvSpPr txBox="1">
                <a:spLocks noRot="1" noChangeAspect="1" noMove="1" noResize="1" noEditPoints="1" noAdjustHandles="1" noChangeArrowheads="1" noChangeShapeType="1" noTextEdit="1"/>
              </p:cNvSpPr>
              <p:nvPr/>
            </p:nvSpPr>
            <p:spPr bwMode="auto">
              <a:xfrm>
                <a:off x="23832506" y="23084621"/>
                <a:ext cx="3976899" cy="3776926"/>
              </a:xfrm>
              <a:prstGeom prst="rect">
                <a:avLst/>
              </a:prstGeom>
              <a:blipFill rotWithShape="0">
                <a:blip r:embed="rId23"/>
                <a:stretch>
                  <a:fillRect l="-3221" t="-1777"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Azur">
  <a:themeElements>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Azu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Azu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Azu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zu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C:\MSOffice\Vorlagen\Präsentationslayouts\Azur.pot</Template>
  <TotalTime>0</TotalTime>
  <Words>699</Words>
  <Application>Microsoft Office PowerPoint</Application>
  <PresentationFormat>Benutzerdefiniert</PresentationFormat>
  <Paragraphs>54</Paragraphs>
  <Slides>1</Slides>
  <Notes>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MS PGothic</vt:lpstr>
      <vt:lpstr>MS PGothic</vt:lpstr>
      <vt:lpstr>Arial</vt:lpstr>
      <vt:lpstr>Cambria Math</vt:lpstr>
      <vt:lpstr>Helvetica</vt:lpstr>
      <vt:lpstr>Symbol</vt:lpstr>
      <vt:lpstr>Times New Roman</vt:lpstr>
      <vt:lpstr>Wingdings</vt:lpstr>
      <vt:lpstr>Azur</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Cyrano Golliez</dc:creator>
  <cp:lastModifiedBy>Cyrano Golliez</cp:lastModifiedBy>
  <cp:revision>692</cp:revision>
  <cp:lastPrinted>2011-06-01T18:18:36Z</cp:lastPrinted>
  <dcterms:created xsi:type="dcterms:W3CDTF">1995-06-17T23:31:02Z</dcterms:created>
  <dcterms:modified xsi:type="dcterms:W3CDTF">2020-05-29T08:15:10Z</dcterms:modified>
</cp:coreProperties>
</file>