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6" r:id="rId2"/>
    <p:sldId id="269" r:id="rId3"/>
    <p:sldId id="257" r:id="rId4"/>
    <p:sldId id="258" r:id="rId5"/>
    <p:sldId id="261" r:id="rId6"/>
    <p:sldId id="262" r:id="rId7"/>
    <p:sldId id="259" r:id="rId8"/>
    <p:sldId id="260"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gollapally" userId="9f9a576ed6580699" providerId="LiveId" clId="{890C59EE-9A05-43CE-8EF1-D90A6C83B05E}"/>
    <pc:docChg chg="custSel modSld">
      <pc:chgData name="shashank gollapally" userId="9f9a576ed6580699" providerId="LiveId" clId="{890C59EE-9A05-43CE-8EF1-D90A6C83B05E}" dt="2021-07-29T01:09:06.824" v="1" actId="478"/>
      <pc:docMkLst>
        <pc:docMk/>
      </pc:docMkLst>
      <pc:sldChg chg="delSp modSp mod">
        <pc:chgData name="shashank gollapally" userId="9f9a576ed6580699" providerId="LiveId" clId="{890C59EE-9A05-43CE-8EF1-D90A6C83B05E}" dt="2021-07-29T01:09:06.824" v="1" actId="478"/>
        <pc:sldMkLst>
          <pc:docMk/>
          <pc:sldMk cId="3378352858" sldId="256"/>
        </pc:sldMkLst>
        <pc:spChg chg="del mod">
          <ac:chgData name="shashank gollapally" userId="9f9a576ed6580699" providerId="LiveId" clId="{890C59EE-9A05-43CE-8EF1-D90A6C83B05E}" dt="2021-07-29T01:09:06.824" v="1" actId="478"/>
          <ac:spMkLst>
            <pc:docMk/>
            <pc:sldMk cId="3378352858" sldId="256"/>
            <ac:spMk id="3" creationId="{F657B236-23AE-42D6-A723-6257D3EA5B2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291B17-9318-49DB-B28B-6E5994AE9581}" type="datetime1">
              <a:rPr lang="en-US" smtClean="0"/>
              <a:t>7/28/2021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102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0702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0352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54560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1944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2072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469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98399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4312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86736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82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22377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05894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005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51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6034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431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7/28/2021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88472334"/>
      </p:ext>
    </p:extLst>
  </p:cSld>
  <p:clrMap bg1="dk1" tx1="lt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 id="2147483967" r:id="rId16"/>
    <p:sldLayoutId id="214748396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1863554" y="1097280"/>
            <a:ext cx="9545344" cy="2331720"/>
          </a:xfrm>
        </p:spPr>
        <p:txBody>
          <a:bodyPr>
            <a:normAutofit/>
          </a:bodyPr>
          <a:lstStyle/>
          <a:p>
            <a:r>
              <a:rPr lang="en-US" dirty="0"/>
              <a:t>Visualization on suicide rates</a:t>
            </a:r>
          </a:p>
        </p:txBody>
      </p:sp>
    </p:spTree>
    <p:extLst>
      <p:ext uri="{BB962C8B-B14F-4D97-AF65-F5344CB8AC3E}">
        <p14:creationId xmlns:p14="http://schemas.microsoft.com/office/powerpoint/2010/main" val="337835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49304" y="393896"/>
            <a:ext cx="8091683" cy="731520"/>
          </a:xfrm>
        </p:spPr>
        <p:txBody>
          <a:bodyPr>
            <a:normAutofit fontScale="90000"/>
          </a:bodyPr>
          <a:lstStyle/>
          <a:p>
            <a:r>
              <a:rPr lang="en-US" dirty="0"/>
              <a:t>results</a:t>
            </a:r>
          </a:p>
        </p:txBody>
      </p:sp>
      <p:pic>
        <p:nvPicPr>
          <p:cNvPr id="4" name="Picture 3" descr="A screenshot of a cell phone&#10;&#10;Description automatically generated">
            <a:extLst>
              <a:ext uri="{FF2B5EF4-FFF2-40B4-BE49-F238E27FC236}">
                <a16:creationId xmlns:a16="http://schemas.microsoft.com/office/drawing/2014/main" id="{33AC5574-5BF1-49EB-93EB-845C9EC1C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254879"/>
            <a:ext cx="11067632" cy="6209225"/>
          </a:xfrm>
          <a:prstGeom prst="rect">
            <a:avLst/>
          </a:prstGeom>
        </p:spPr>
      </p:pic>
    </p:spTree>
    <p:extLst>
      <p:ext uri="{BB962C8B-B14F-4D97-AF65-F5344CB8AC3E}">
        <p14:creationId xmlns:p14="http://schemas.microsoft.com/office/powerpoint/2010/main" val="35234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63372" y="168813"/>
            <a:ext cx="8077616" cy="872196"/>
          </a:xfrm>
        </p:spPr>
        <p:txBody>
          <a:bodyPr/>
          <a:lstStyle/>
          <a:p>
            <a:r>
              <a:rPr lang="en-US" dirty="0"/>
              <a:t>Results</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52355" y="1285461"/>
            <a:ext cx="9580099" cy="4791781"/>
          </a:xfrm>
        </p:spPr>
        <p:txBody>
          <a:bodyPr>
            <a:normAutofit/>
          </a:bodyPr>
          <a:lstStyle/>
          <a:p>
            <a:r>
              <a:rPr lang="en-US" b="1" dirty="0"/>
              <a:t>third Hypothesis:</a:t>
            </a:r>
          </a:p>
          <a:p>
            <a:pPr marL="342900" indent="-342900">
              <a:buFont typeface="Courier New" panose="02070309020205020404" pitchFamily="49" charset="0"/>
              <a:buChar char="o"/>
            </a:pPr>
            <a:r>
              <a:rPr lang="en-US" dirty="0"/>
              <a:t>it can be observed from the visualization that in any continent the generation, Boomers, Generation X, Silent has the highest population.</a:t>
            </a:r>
          </a:p>
          <a:p>
            <a:pPr marL="342900" indent="-342900">
              <a:buFont typeface="Courier New" panose="02070309020205020404" pitchFamily="49" charset="0"/>
              <a:buChar char="o"/>
            </a:pPr>
            <a:r>
              <a:rPr lang="en-US" dirty="0"/>
              <a:t>it can be observed that the number of suicides is highest in Boomers, followed by Silent, Generation X, Millennials, G.I. Generation, and Generation Z. </a:t>
            </a:r>
          </a:p>
          <a:p>
            <a:pPr marL="342900" indent="-342900">
              <a:buFont typeface="Courier New" panose="02070309020205020404" pitchFamily="49" charset="0"/>
              <a:buChar char="o"/>
            </a:pPr>
            <a:r>
              <a:rPr lang="en-US" dirty="0"/>
              <a:t>For the final report on this visualization, it can be shown that though G.I. Generation is the oldest among all generations, it does not have the highest number of suicides which contradicts our hypothesis.</a:t>
            </a:r>
          </a:p>
          <a:p>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b="1" dirty="0"/>
          </a:p>
        </p:txBody>
      </p:sp>
    </p:spTree>
    <p:extLst>
      <p:ext uri="{BB962C8B-B14F-4D97-AF65-F5344CB8AC3E}">
        <p14:creationId xmlns:p14="http://schemas.microsoft.com/office/powerpoint/2010/main" val="265833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6DFC4FD-B4D0-408E-831A-EE2486E01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6" y="408881"/>
            <a:ext cx="11164123" cy="5927437"/>
          </a:xfrm>
          <a:prstGeom prst="rect">
            <a:avLst/>
          </a:prstGeom>
        </p:spPr>
      </p:pic>
    </p:spTree>
    <p:extLst>
      <p:ext uri="{BB962C8B-B14F-4D97-AF65-F5344CB8AC3E}">
        <p14:creationId xmlns:p14="http://schemas.microsoft.com/office/powerpoint/2010/main" val="76032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63372" y="168812"/>
            <a:ext cx="8077616" cy="1196161"/>
          </a:xfrm>
        </p:spPr>
        <p:txBody>
          <a:bodyPr/>
          <a:lstStyle/>
          <a:p>
            <a:r>
              <a:rPr lang="en-US" dirty="0"/>
              <a:t>Future work</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52355" y="1577009"/>
            <a:ext cx="9580099" cy="4500233"/>
          </a:xfrm>
        </p:spPr>
        <p:txBody>
          <a:bodyPr>
            <a:normAutofit/>
          </a:bodyPr>
          <a:lstStyle/>
          <a:p>
            <a:pPr marL="342900" indent="-342900">
              <a:buFont typeface="Courier New" panose="02070309020205020404" pitchFamily="49" charset="0"/>
              <a:buChar char="o"/>
            </a:pPr>
            <a:r>
              <a:rPr lang="en-US" dirty="0"/>
              <a:t>In this study, we focused on the causes of the increase in suicide rates and the source behind these suicides.</a:t>
            </a:r>
          </a:p>
          <a:p>
            <a:pPr marL="342900" indent="-342900">
              <a:buFont typeface="Courier New" panose="02070309020205020404" pitchFamily="49" charset="0"/>
              <a:buChar char="o"/>
            </a:pPr>
            <a:r>
              <a:rPr lang="en-US" dirty="0"/>
              <a:t>There is no research on other factors such as the measures against committing suicides such as the factors that influence the mental health of the individuals. </a:t>
            </a:r>
          </a:p>
          <a:p>
            <a:pPr marL="342900" indent="-342900">
              <a:buFont typeface="Courier New" panose="02070309020205020404" pitchFamily="49" charset="0"/>
              <a:buChar char="o"/>
            </a:pPr>
            <a:r>
              <a:rPr lang="en-US" dirty="0"/>
              <a:t>To date, the prevention factors have not been studied extensively or rigorously as the risk factors.</a:t>
            </a:r>
          </a:p>
          <a:p>
            <a:pPr marL="342900" indent="-342900">
              <a:buFont typeface="Courier New" panose="02070309020205020404" pitchFamily="49" charset="0"/>
              <a:buChar char="o"/>
            </a:pPr>
            <a:r>
              <a:rPr lang="en-US" dirty="0"/>
              <a:t>Hopefully, identifying and understanding, prevention factors will be equally as important as researching the risk factors for suicide.</a:t>
            </a:r>
          </a:p>
          <a:p>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b="1" dirty="0"/>
          </a:p>
        </p:txBody>
      </p:sp>
    </p:spTree>
    <p:extLst>
      <p:ext uri="{BB962C8B-B14F-4D97-AF65-F5344CB8AC3E}">
        <p14:creationId xmlns:p14="http://schemas.microsoft.com/office/powerpoint/2010/main" val="113751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4"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6" name="Group 105">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07"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8"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6"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8"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017EB5A7-DE0F-4838-AF81-1F0032C337F6}"/>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dirty="0"/>
              <a:t>Thank you</a:t>
            </a:r>
          </a:p>
        </p:txBody>
      </p:sp>
      <p:pic>
        <p:nvPicPr>
          <p:cNvPr id="99" name="Graphic 7" descr="Smiling Face with No Fill">
            <a:extLst>
              <a:ext uri="{FF2B5EF4-FFF2-40B4-BE49-F238E27FC236}">
                <a16:creationId xmlns:a16="http://schemas.microsoft.com/office/drawing/2014/main" id="{5AC40570-0A30-4098-AFBC-2961642B35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9503" y="1539186"/>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3718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1751012" y="1300785"/>
            <a:ext cx="8689976" cy="1076655"/>
          </a:xfrm>
        </p:spPr>
        <p:txBody>
          <a:bodyPr/>
          <a:lstStyle/>
          <a:p>
            <a:r>
              <a:rPr lang="en-US"/>
              <a:t>Problem statement</a:t>
            </a:r>
            <a:endParaRPr lang="en-US" dirty="0"/>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1751012" y="2982352"/>
            <a:ext cx="8689976" cy="2275448"/>
          </a:xfrm>
        </p:spPr>
        <p:txBody>
          <a:bodyPr/>
          <a:lstStyle/>
          <a:p>
            <a:r>
              <a:rPr lang="en-US" dirty="0"/>
              <a:t>Causes for the increase in suicide rates globally</a:t>
            </a:r>
          </a:p>
        </p:txBody>
      </p:sp>
    </p:spTree>
    <p:extLst>
      <p:ext uri="{BB962C8B-B14F-4D97-AF65-F5344CB8AC3E}">
        <p14:creationId xmlns:p14="http://schemas.microsoft.com/office/powerpoint/2010/main" val="158510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672862" y="450167"/>
            <a:ext cx="7768126" cy="956602"/>
          </a:xfrm>
        </p:spPr>
        <p:txBody>
          <a:bodyPr/>
          <a:lstStyle/>
          <a:p>
            <a:r>
              <a:rPr lang="en-US" dirty="0"/>
              <a:t>Motivation</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10154" y="1547446"/>
            <a:ext cx="9101796" cy="4656406"/>
          </a:xfrm>
        </p:spPr>
        <p:txBody>
          <a:bodyPr>
            <a:normAutofit/>
          </a:bodyPr>
          <a:lstStyle/>
          <a:p>
            <a:pPr marL="342900" indent="-342900">
              <a:buFont typeface="Courier New" panose="02070309020205020404" pitchFamily="49" charset="0"/>
              <a:buChar char="o"/>
            </a:pPr>
            <a:r>
              <a:rPr lang="en-US" dirty="0"/>
              <a:t>An extremely complex issue that causes pain to hundreds of thousands of people every year around the world is death by suicide. </a:t>
            </a:r>
          </a:p>
          <a:p>
            <a:pPr marL="342900" indent="-342900">
              <a:buFont typeface="Courier New" panose="02070309020205020404" pitchFamily="49" charset="0"/>
              <a:buChar char="o"/>
            </a:pPr>
            <a:r>
              <a:rPr lang="en-US" dirty="0"/>
              <a:t>Sixty percent of deaths from firearms result from suicide, which is particularly high in the U.S. </a:t>
            </a:r>
          </a:p>
          <a:p>
            <a:pPr marL="342900" indent="-342900">
              <a:buFont typeface="Courier New" panose="02070309020205020404" pitchFamily="49" charset="0"/>
              <a:buChar char="o"/>
            </a:pPr>
            <a:r>
              <a:rPr lang="en-US" dirty="0"/>
              <a:t>To prevent suicide and suicide attempts, evidence-based and effective interventions are implemented at the population, sub-population, and individual levels. </a:t>
            </a:r>
          </a:p>
          <a:p>
            <a:pPr marL="342900" indent="-342900">
              <a:buFont typeface="Courier New" panose="02070309020205020404" pitchFamily="49" charset="0"/>
              <a:buChar char="o"/>
            </a:pPr>
            <a:r>
              <a:rPr lang="en-US" dirty="0"/>
              <a:t>Through this project, I wanted to analyze this very anomaly and explore whether there is a relationship between the cause behind these suicides and the suicide rates in the country with the available data on this topic.</a:t>
            </a:r>
          </a:p>
          <a:p>
            <a:pPr marL="342900" indent="-342900">
              <a:buFont typeface="Courier New" panose="02070309020205020404" pitchFamily="49" charset="0"/>
              <a:buChar char="o"/>
            </a:pPr>
            <a:endParaRPr lang="en-US" dirty="0"/>
          </a:p>
        </p:txBody>
      </p:sp>
    </p:spTree>
    <p:extLst>
      <p:ext uri="{BB962C8B-B14F-4D97-AF65-F5344CB8AC3E}">
        <p14:creationId xmlns:p14="http://schemas.microsoft.com/office/powerpoint/2010/main" val="364818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35236" y="351693"/>
            <a:ext cx="8105751" cy="1041009"/>
          </a:xfrm>
        </p:spPr>
        <p:txBody>
          <a:bodyPr/>
          <a:lstStyle/>
          <a:p>
            <a:r>
              <a:rPr lang="en-US" dirty="0"/>
              <a:t>Approach</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10153" y="1927274"/>
            <a:ext cx="8904849" cy="3924886"/>
          </a:xfrm>
        </p:spPr>
        <p:txBody>
          <a:bodyPr/>
          <a:lstStyle/>
          <a:p>
            <a:pPr marL="342900" indent="-342900">
              <a:buFont typeface="Courier New" panose="02070309020205020404" pitchFamily="49" charset="0"/>
              <a:buChar char="o"/>
            </a:pPr>
            <a:r>
              <a:rPr lang="en-US" dirty="0"/>
              <a:t>The dataset I have opted for this project is from Kaggle website.</a:t>
            </a:r>
          </a:p>
          <a:p>
            <a:pPr marL="342900" indent="-342900">
              <a:buFont typeface="Courier New" panose="02070309020205020404" pitchFamily="49" charset="0"/>
              <a:buChar char="o"/>
            </a:pPr>
            <a:r>
              <a:rPr lang="en-US" dirty="0"/>
              <a:t>dataset has information of suicide rates from the year 1985 to the year 2016.</a:t>
            </a:r>
          </a:p>
          <a:p>
            <a:pPr marL="342900" indent="-342900">
              <a:buFont typeface="Courier New" panose="02070309020205020404" pitchFamily="49" charset="0"/>
              <a:buChar char="o"/>
            </a:pPr>
            <a:r>
              <a:rPr lang="en-US" dirty="0"/>
              <a:t>Data cleaning is performed using python.</a:t>
            </a:r>
          </a:p>
          <a:p>
            <a:pPr marL="342900" indent="-342900">
              <a:buFont typeface="Courier New" panose="02070309020205020404" pitchFamily="49" charset="0"/>
              <a:buChar char="o"/>
            </a:pPr>
            <a:r>
              <a:rPr lang="en-US" dirty="0"/>
              <a:t>the countries which do not give enough information to present the suicide rates and other unwanted columns are removed.</a:t>
            </a:r>
          </a:p>
          <a:p>
            <a:pPr marL="342900" indent="-342900">
              <a:buFont typeface="Courier New" panose="02070309020205020404" pitchFamily="49" charset="0"/>
              <a:buChar char="o"/>
            </a:pPr>
            <a:r>
              <a:rPr lang="en-US" dirty="0"/>
              <a:t>A new column, continent was added against each country.</a:t>
            </a:r>
          </a:p>
        </p:txBody>
      </p:sp>
    </p:spTree>
    <p:extLst>
      <p:ext uri="{BB962C8B-B14F-4D97-AF65-F5344CB8AC3E}">
        <p14:creationId xmlns:p14="http://schemas.microsoft.com/office/powerpoint/2010/main" val="745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35236" y="351693"/>
            <a:ext cx="8105751" cy="1041009"/>
          </a:xfrm>
        </p:spPr>
        <p:txBody>
          <a:bodyPr/>
          <a:lstStyle/>
          <a:p>
            <a:r>
              <a:rPr lang="en-US" dirty="0"/>
              <a:t>Approach </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10153" y="1392702"/>
            <a:ext cx="8904849" cy="4726744"/>
          </a:xfrm>
        </p:spPr>
        <p:txBody>
          <a:bodyPr>
            <a:normAutofit fontScale="92500" lnSpcReduction="10000"/>
          </a:bodyPr>
          <a:lstStyle/>
          <a:p>
            <a:r>
              <a:rPr lang="en-US" b="1" dirty="0"/>
              <a:t>Exploratory data analysis:</a:t>
            </a:r>
          </a:p>
          <a:p>
            <a:pPr marL="342900" indent="-342900">
              <a:buFont typeface="Courier New" panose="02070309020205020404" pitchFamily="49" charset="0"/>
              <a:buChar char="o"/>
            </a:pPr>
            <a:r>
              <a:rPr lang="en-US" dirty="0"/>
              <a:t>we  are considering 93 countries and 6 continents for our analysis.</a:t>
            </a:r>
          </a:p>
          <a:p>
            <a:pPr marL="342900" indent="-342900">
              <a:buFont typeface="Courier New" panose="02070309020205020404" pitchFamily="49" charset="0"/>
              <a:buChar char="o"/>
            </a:pPr>
            <a:r>
              <a:rPr lang="en-US" dirty="0"/>
              <a:t>the Europeans have highest overall of the “</a:t>
            </a:r>
            <a:r>
              <a:rPr lang="en-US" dirty="0" err="1"/>
              <a:t>suicides_no</a:t>
            </a:r>
            <a:r>
              <a:rPr lang="en-US" dirty="0"/>
              <a:t> and suicides/100k_pop” and the African continent has the least.</a:t>
            </a:r>
          </a:p>
          <a:p>
            <a:pPr marL="342900" indent="-342900">
              <a:buFont typeface="Courier New" panose="02070309020205020404" pitchFamily="49" charset="0"/>
              <a:buChar char="o"/>
            </a:pPr>
            <a:r>
              <a:rPr lang="en-US" dirty="0"/>
              <a:t> the country Russian Federation has the highest number of suicides over all the 93 countries and the Antigua and Barbuda country has the least.</a:t>
            </a:r>
          </a:p>
          <a:p>
            <a:pPr marL="342900" indent="-342900">
              <a:buFont typeface="Courier New" panose="02070309020205020404" pitchFamily="49" charset="0"/>
              <a:buChar char="o"/>
            </a:pPr>
            <a:r>
              <a:rPr lang="en-US" dirty="0"/>
              <a:t>Over the period of 30 years (1985-2015), the number of suicides for the years 1999-2003 have the highest suicide rate and through the late 1980s and the early 1990s, it is the lowest. </a:t>
            </a:r>
          </a:p>
          <a:p>
            <a:pPr marL="342900" indent="-342900">
              <a:buFont typeface="Courier New" panose="02070309020205020404" pitchFamily="49" charset="0"/>
              <a:buChar char="o"/>
            </a:pPr>
            <a:r>
              <a:rPr lang="en-US" dirty="0"/>
              <a:t>The dataset has information for 7M population that committed suicides from which 5M are men and 2M are women, approximately. </a:t>
            </a:r>
          </a:p>
          <a:p>
            <a:pPr marL="342900" indent="-342900">
              <a:buFont typeface="Courier New" panose="02070309020205020404" pitchFamily="49" charset="0"/>
              <a:buChar char="o"/>
            </a:pPr>
            <a:endParaRPr lang="en-US" dirty="0"/>
          </a:p>
        </p:txBody>
      </p:sp>
    </p:spTree>
    <p:extLst>
      <p:ext uri="{BB962C8B-B14F-4D97-AF65-F5344CB8AC3E}">
        <p14:creationId xmlns:p14="http://schemas.microsoft.com/office/powerpoint/2010/main" val="39441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35236" y="351693"/>
            <a:ext cx="8105751" cy="1041009"/>
          </a:xfrm>
        </p:spPr>
        <p:txBody>
          <a:bodyPr/>
          <a:lstStyle/>
          <a:p>
            <a:r>
              <a:rPr lang="en-US" dirty="0"/>
              <a:t>Approach </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10153" y="1674054"/>
            <a:ext cx="8904849" cy="4445391"/>
          </a:xfrm>
        </p:spPr>
        <p:txBody>
          <a:bodyPr>
            <a:normAutofit/>
          </a:bodyPr>
          <a:lstStyle/>
          <a:p>
            <a:r>
              <a:rPr lang="en-US" b="1" dirty="0"/>
              <a:t>Hypothesis:</a:t>
            </a:r>
          </a:p>
          <a:p>
            <a:pPr marL="457200" indent="-457200">
              <a:buFont typeface="+mj-lt"/>
              <a:buAutoNum type="arabicPeriod"/>
            </a:pPr>
            <a:r>
              <a:rPr lang="en-US" dirty="0"/>
              <a:t>if the population is higher then the number of suicides are higher and if the GDP (“</a:t>
            </a:r>
            <a:r>
              <a:rPr lang="en-US" dirty="0" err="1"/>
              <a:t>gdp_per_capita</a:t>
            </a:r>
            <a:r>
              <a:rPr lang="en-US" dirty="0"/>
              <a:t>”) is higher then the number of suicides are lower.</a:t>
            </a:r>
          </a:p>
          <a:p>
            <a:pPr marL="457200" indent="-457200">
              <a:buFont typeface="+mj-lt"/>
              <a:buAutoNum type="arabicPeriod"/>
            </a:pPr>
            <a:r>
              <a:rPr lang="en-US" dirty="0"/>
              <a:t>the rate of suicide is highest in men through age.</a:t>
            </a:r>
          </a:p>
          <a:p>
            <a:pPr marL="457200" indent="-457200">
              <a:buFont typeface="+mj-lt"/>
              <a:buAutoNum type="arabicPeriod"/>
            </a:pPr>
            <a:r>
              <a:rPr lang="en-US" dirty="0"/>
              <a:t>the older generation has the highest suicide rate and newer generation has the lowest.</a:t>
            </a:r>
            <a:endParaRPr lang="en-US" b="1" dirty="0"/>
          </a:p>
        </p:txBody>
      </p:sp>
    </p:spTree>
    <p:extLst>
      <p:ext uri="{BB962C8B-B14F-4D97-AF65-F5344CB8AC3E}">
        <p14:creationId xmlns:p14="http://schemas.microsoft.com/office/powerpoint/2010/main" val="192450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63372" y="168813"/>
            <a:ext cx="8077616" cy="872196"/>
          </a:xfrm>
        </p:spPr>
        <p:txBody>
          <a:bodyPr/>
          <a:lstStyle/>
          <a:p>
            <a:r>
              <a:rPr lang="en-US" dirty="0"/>
              <a:t>Results</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52355" y="1041009"/>
            <a:ext cx="9580099" cy="5036233"/>
          </a:xfrm>
        </p:spPr>
        <p:txBody>
          <a:bodyPr>
            <a:normAutofit fontScale="92500" lnSpcReduction="20000"/>
          </a:bodyPr>
          <a:lstStyle/>
          <a:p>
            <a:r>
              <a:rPr lang="en-US" b="1" dirty="0"/>
              <a:t>First Hypothesis:</a:t>
            </a:r>
          </a:p>
          <a:p>
            <a:pPr marL="342900" indent="-342900">
              <a:buFont typeface="Courier New" panose="02070309020205020404" pitchFamily="49" charset="0"/>
              <a:buChar char="o"/>
            </a:pPr>
            <a:r>
              <a:rPr lang="en-US" dirty="0"/>
              <a:t>it can be observed from the visualization “population by country and sex” that the United States, followed by Brazil, Russian Federation have the highest population and Aruba Kiribati has the least population.</a:t>
            </a:r>
          </a:p>
          <a:p>
            <a:pPr marL="342900" indent="-342900">
              <a:buFont typeface="Courier New" panose="02070309020205020404" pitchFamily="49" charset="0"/>
              <a:buChar char="o"/>
            </a:pPr>
            <a:r>
              <a:rPr lang="en-US" dirty="0"/>
              <a:t>The visualization “</a:t>
            </a:r>
            <a:r>
              <a:rPr lang="en-US" dirty="0" err="1"/>
              <a:t>suicides_no</a:t>
            </a:r>
            <a:r>
              <a:rPr lang="en-US" dirty="0"/>
              <a:t> by country and sex” gives us the information that the countries, Russian Federation, United States, followed by Japan has the highest number of suicides and the countries Antigua and Barbuda, followed by the Maldives has the least number of suicides. </a:t>
            </a:r>
          </a:p>
          <a:p>
            <a:pPr marL="342900" indent="-342900">
              <a:buFont typeface="Courier New" panose="02070309020205020404" pitchFamily="49" charset="0"/>
              <a:buChar char="o"/>
            </a:pPr>
            <a:r>
              <a:rPr lang="en-US" dirty="0"/>
              <a:t>the visualization report supports our assumptions: if the country has the highest population then the suicide rates are high. </a:t>
            </a:r>
          </a:p>
          <a:p>
            <a:pPr marL="342900" indent="-342900">
              <a:buFont typeface="Courier New" panose="02070309020205020404" pitchFamily="49" charset="0"/>
              <a:buChar char="o"/>
            </a:pPr>
            <a:r>
              <a:rPr lang="en-US" dirty="0"/>
              <a:t>considering the top few countries with high GDP has less population and the least number of suicides.</a:t>
            </a:r>
          </a:p>
          <a:p>
            <a:pPr marL="342900" indent="-342900">
              <a:buFont typeface="Courier New" panose="02070309020205020404" pitchFamily="49" charset="0"/>
              <a:buChar char="o"/>
            </a:pPr>
            <a:r>
              <a:rPr lang="en-US" dirty="0"/>
              <a:t>the number of suicides is positively correlated with population and both are negatively correlated with GDP.</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b="1" dirty="0"/>
          </a:p>
        </p:txBody>
      </p:sp>
    </p:spTree>
    <p:extLst>
      <p:ext uri="{BB962C8B-B14F-4D97-AF65-F5344CB8AC3E}">
        <p14:creationId xmlns:p14="http://schemas.microsoft.com/office/powerpoint/2010/main" val="99529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49304" y="393896"/>
            <a:ext cx="8091683" cy="731520"/>
          </a:xfrm>
        </p:spPr>
        <p:txBody>
          <a:bodyPr>
            <a:normAutofit fontScale="90000"/>
          </a:bodyPr>
          <a:lstStyle/>
          <a:p>
            <a:r>
              <a:rPr lang="en-US" dirty="0"/>
              <a:t>results</a:t>
            </a:r>
          </a:p>
        </p:txBody>
      </p:sp>
      <p:pic>
        <p:nvPicPr>
          <p:cNvPr id="5" name="Picture 4" descr="A screenshot of a cell phone&#10;&#10;Description automatically generated">
            <a:extLst>
              <a:ext uri="{FF2B5EF4-FFF2-40B4-BE49-F238E27FC236}">
                <a16:creationId xmlns:a16="http://schemas.microsoft.com/office/drawing/2014/main" id="{9BE6A072-E65F-4D67-87CF-E78BF9B21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429429"/>
            <a:ext cx="11025808" cy="6034675"/>
          </a:xfrm>
          <a:prstGeom prst="rect">
            <a:avLst/>
          </a:prstGeom>
        </p:spPr>
      </p:pic>
    </p:spTree>
    <p:extLst>
      <p:ext uri="{BB962C8B-B14F-4D97-AF65-F5344CB8AC3E}">
        <p14:creationId xmlns:p14="http://schemas.microsoft.com/office/powerpoint/2010/main" val="249139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2703-1060-4B69-870B-F72BCF2F24C3}"/>
              </a:ext>
            </a:extLst>
          </p:cNvPr>
          <p:cNvSpPr>
            <a:spLocks noGrp="1"/>
          </p:cNvSpPr>
          <p:nvPr>
            <p:ph type="ctrTitle"/>
          </p:nvPr>
        </p:nvSpPr>
        <p:spPr>
          <a:xfrm>
            <a:off x="2363372" y="168813"/>
            <a:ext cx="8077616" cy="872196"/>
          </a:xfrm>
        </p:spPr>
        <p:txBody>
          <a:bodyPr/>
          <a:lstStyle/>
          <a:p>
            <a:r>
              <a:rPr lang="en-US" dirty="0"/>
              <a:t>Results</a:t>
            </a:r>
          </a:p>
        </p:txBody>
      </p:sp>
      <p:sp>
        <p:nvSpPr>
          <p:cNvPr id="3" name="Subtitle 2">
            <a:extLst>
              <a:ext uri="{FF2B5EF4-FFF2-40B4-BE49-F238E27FC236}">
                <a16:creationId xmlns:a16="http://schemas.microsoft.com/office/drawing/2014/main" id="{F657B236-23AE-42D6-A723-6257D3EA5B2F}"/>
              </a:ext>
            </a:extLst>
          </p:cNvPr>
          <p:cNvSpPr>
            <a:spLocks noGrp="1"/>
          </p:cNvSpPr>
          <p:nvPr>
            <p:ph type="subTitle" idx="1"/>
          </p:nvPr>
        </p:nvSpPr>
        <p:spPr>
          <a:xfrm>
            <a:off x="2152355" y="1041009"/>
            <a:ext cx="9580099" cy="5036233"/>
          </a:xfrm>
        </p:spPr>
        <p:txBody>
          <a:bodyPr>
            <a:normAutofit/>
          </a:bodyPr>
          <a:lstStyle/>
          <a:p>
            <a:r>
              <a:rPr lang="en-US" b="1" dirty="0"/>
              <a:t>second Hypothesis:</a:t>
            </a:r>
          </a:p>
          <a:p>
            <a:pPr marL="342900" indent="-342900">
              <a:buFont typeface="Courier New" panose="02070309020205020404" pitchFamily="49" charset="0"/>
              <a:buChar char="o"/>
            </a:pPr>
            <a:r>
              <a:rPr lang="en-US" dirty="0"/>
              <a:t>it can be observed from the visualization that the age groups 35-54 years, followed by 55-74 years and 25-34 years has the highest number of suicides. </a:t>
            </a:r>
          </a:p>
          <a:p>
            <a:pPr marL="342900" indent="-342900">
              <a:buFont typeface="Courier New" panose="02070309020205020404" pitchFamily="49" charset="0"/>
              <a:buChar char="o"/>
            </a:pPr>
            <a:r>
              <a:rPr lang="en-US" dirty="0"/>
              <a:t>when considering the country's population and age groups, men have the highest suicide rate.</a:t>
            </a:r>
          </a:p>
          <a:p>
            <a:pPr marL="342900" indent="-342900">
              <a:buFont typeface="Courier New" panose="02070309020205020404" pitchFamily="49" charset="0"/>
              <a:buChar char="o"/>
            </a:pPr>
            <a:r>
              <a:rPr lang="en-US" dirty="0"/>
              <a:t>the male population has the highest suicide rate. </a:t>
            </a:r>
          </a:p>
          <a:p>
            <a:pPr marL="342900" indent="-342900">
              <a:buFont typeface="Courier New" panose="02070309020205020404" pitchFamily="49" charset="0"/>
              <a:buChar char="o"/>
            </a:pPr>
            <a:r>
              <a:rPr lang="en-US" dirty="0"/>
              <a:t>Thus, in the total scenario of the report the male population through age has the highest suicide rate.</a:t>
            </a:r>
          </a:p>
          <a:p>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b="1" dirty="0"/>
          </a:p>
        </p:txBody>
      </p:sp>
    </p:spTree>
    <p:extLst>
      <p:ext uri="{BB962C8B-B14F-4D97-AF65-F5344CB8AC3E}">
        <p14:creationId xmlns:p14="http://schemas.microsoft.com/office/powerpoint/2010/main" val="2707000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2</TotalTime>
  <Words>799</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Circuit</vt:lpstr>
      <vt:lpstr>Visualization on suicide rates</vt:lpstr>
      <vt:lpstr>Problem statement</vt:lpstr>
      <vt:lpstr>Motivation</vt:lpstr>
      <vt:lpstr>Approach</vt:lpstr>
      <vt:lpstr>Approach </vt:lpstr>
      <vt:lpstr>Approach </vt:lpstr>
      <vt:lpstr>Results</vt:lpstr>
      <vt:lpstr>results</vt:lpstr>
      <vt:lpstr>Results</vt:lpstr>
      <vt:lpstr>results</vt:lpstr>
      <vt:lpstr>Results</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on suicide rates</dc:title>
  <dc:creator>shashank gollapally</dc:creator>
  <cp:lastModifiedBy>shashank gollapally</cp:lastModifiedBy>
  <cp:revision>2</cp:revision>
  <dcterms:created xsi:type="dcterms:W3CDTF">2020-04-24T06:05:05Z</dcterms:created>
  <dcterms:modified xsi:type="dcterms:W3CDTF">2021-07-29T01:09:16Z</dcterms:modified>
</cp:coreProperties>
</file>