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4" r:id="rId6"/>
    <p:sldId id="278" r:id="rId7"/>
    <p:sldId id="285" r:id="rId8"/>
    <p:sldId id="279" r:id="rId9"/>
    <p:sldId id="280" r:id="rId10"/>
    <p:sldId id="281" r:id="rId11"/>
    <p:sldId id="282" r:id="rId12"/>
    <p:sldId id="263" r:id="rId13"/>
    <p:sldId id="265" r:id="rId14"/>
    <p:sldId id="283" r:id="rId15"/>
    <p:sldId id="277" r:id="rId16"/>
    <p:sldId id="286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hyperlink" Target="https://www.tensorflow.org/tutorial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datasets/hojjatk/mnist-datas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1476458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vs 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783891"/>
            <a:ext cx="9500507" cy="806675"/>
          </a:xfrm>
        </p:spPr>
        <p:txBody>
          <a:bodyPr/>
          <a:lstStyle/>
          <a:p>
            <a:r>
              <a:rPr lang="en-US" dirty="0" err="1"/>
              <a:t>Mengji</a:t>
            </a:r>
            <a:r>
              <a:rPr lang="en-US" dirty="0"/>
              <a:t> He</a:t>
            </a:r>
          </a:p>
          <a:p>
            <a:r>
              <a:rPr lang="en-US" dirty="0" err="1"/>
              <a:t>Golnoosh</a:t>
            </a:r>
            <a:r>
              <a:rPr lang="en-US" dirty="0"/>
              <a:t> T.</a:t>
            </a:r>
          </a:p>
          <a:p>
            <a:r>
              <a:rPr lang="en-US" dirty="0"/>
              <a:t>Arip Nur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DE3B-DA69-7028-07EE-930D5EF2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(epoch=300)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12FB-3980-ADC6-7738-3E5557F1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at final epoch=1.7371</a:t>
            </a:r>
          </a:p>
          <a:p>
            <a:r>
              <a:rPr lang="en-ID" dirty="0"/>
              <a:t>Test set = 1.6751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64DE5-C93E-66E3-93FA-6D481B8DF6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Training set at final epoch</a:t>
            </a:r>
            <a:r>
              <a:rPr lang="en-ID" dirty="0"/>
              <a:t>=2.4081</a:t>
            </a:r>
          </a:p>
          <a:p>
            <a:r>
              <a:rPr lang="en-ID" dirty="0"/>
              <a:t>Test set = 2.5907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650-F615-2301-9A03-AA789AB327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199A-9E6F-C521-1D32-2AA8CFE195F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4ADF9-E2CA-5577-5B8A-7D4BD981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324225"/>
            <a:ext cx="5105400" cy="3533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464E2-A9C8-13BE-F8B8-EDD016A2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6" y="3319462"/>
            <a:ext cx="51054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Use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Don’t need to convert data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Has </a:t>
            </a:r>
            <a:r>
              <a:rPr lang="en-US" dirty="0" err="1"/>
              <a:t>model.fit</a:t>
            </a:r>
            <a:r>
              <a:rPr lang="en-US" dirty="0"/>
              <a:t> function to train the model</a:t>
            </a:r>
          </a:p>
          <a:p>
            <a:pPr marL="342900" indent="-342900">
              <a:buFontTx/>
              <a:buChar char="-"/>
            </a:pPr>
            <a:r>
              <a:rPr lang="en-US" dirty="0"/>
              <a:t>Easier and faster to build and train a model with </a:t>
            </a:r>
            <a:r>
              <a:rPr lang="en-US" dirty="0" err="1"/>
              <a:t>keras</a:t>
            </a:r>
            <a:r>
              <a:rPr lang="en-US" dirty="0"/>
              <a:t>. The code is shorter than that of </a:t>
            </a:r>
            <a:r>
              <a:rPr lang="en-US" dirty="0" err="1"/>
              <a:t>PyTorch</a:t>
            </a:r>
            <a:r>
              <a:rPr lang="en-US" dirty="0"/>
              <a:t>, suitable for beginners.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Need to convert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and pandas </a:t>
            </a:r>
            <a:r>
              <a:rPr lang="en-US" dirty="0" err="1"/>
              <a:t>dataframe</a:t>
            </a:r>
            <a:r>
              <a:rPr lang="en-US" dirty="0"/>
              <a:t> type to torch tensor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Write function or for loop to train the model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PyTorch</a:t>
            </a:r>
            <a:r>
              <a:rPr lang="en-US" dirty="0"/>
              <a:t> code covers many details, resulting in longer code and more flexible.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44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6B05-1E98-6E1B-B939-C10CB79B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 of each criteria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8913-F60D-F8B8-8026-87CBFDCD33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713F-3550-31ED-2A56-A37E9C84B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3DF6-2C43-FF10-BF86-01C39E31E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6B9E282-DCB3-4EC9-8595-B5D22B167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471966"/>
              </p:ext>
            </p:extLst>
          </p:nvPr>
        </p:nvGraphicFramePr>
        <p:xfrm>
          <a:off x="1245325" y="1706563"/>
          <a:ext cx="87630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28">
                  <a:extLst>
                    <a:ext uri="{9D8B030D-6E8A-4147-A177-3AD203B41FA5}">
                      <a16:colId xmlns:a16="http://schemas.microsoft.com/office/drawing/2014/main" val="1408087768"/>
                    </a:ext>
                  </a:extLst>
                </a:gridCol>
                <a:gridCol w="1532874">
                  <a:extLst>
                    <a:ext uri="{9D8B030D-6E8A-4147-A177-3AD203B41FA5}">
                      <a16:colId xmlns:a16="http://schemas.microsoft.com/office/drawing/2014/main" val="973885174"/>
                    </a:ext>
                  </a:extLst>
                </a:gridCol>
                <a:gridCol w="2193737">
                  <a:extLst>
                    <a:ext uri="{9D8B030D-6E8A-4147-A177-3AD203B41FA5}">
                      <a16:colId xmlns:a16="http://schemas.microsoft.com/office/drawing/2014/main" val="1427272715"/>
                    </a:ext>
                  </a:extLst>
                </a:gridCol>
                <a:gridCol w="1509623">
                  <a:extLst>
                    <a:ext uri="{9D8B030D-6E8A-4147-A177-3AD203B41FA5}">
                      <a16:colId xmlns:a16="http://schemas.microsoft.com/office/drawing/2014/main" val="3459779843"/>
                    </a:ext>
                  </a:extLst>
                </a:gridCol>
                <a:gridCol w="1554443">
                  <a:extLst>
                    <a:ext uri="{9D8B030D-6E8A-4147-A177-3AD203B41FA5}">
                      <a16:colId xmlns:a16="http://schemas.microsoft.com/office/drawing/2014/main" val="76842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 </a:t>
                      </a:r>
                    </a:p>
                    <a:p>
                      <a:pPr algn="ctr"/>
                      <a:r>
                        <a:rPr lang="en-US" sz="2000" b="1" dirty="0"/>
                        <a:t>(c1)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Training time</a:t>
                      </a:r>
                    </a:p>
                    <a:p>
                      <a:pPr algn="ctr"/>
                      <a:r>
                        <a:rPr lang="en-US" sz="2000" b="1" dirty="0"/>
                        <a:t>(c2)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Complexity</a:t>
                      </a:r>
                    </a:p>
                    <a:p>
                      <a:pPr algn="ctr"/>
                      <a:r>
                        <a:rPr lang="en-US" sz="2000" b="1" dirty="0"/>
                        <a:t>(c3)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Loss</a:t>
                      </a:r>
                    </a:p>
                    <a:p>
                      <a:pPr algn="ctr"/>
                      <a:r>
                        <a:rPr lang="en-US" sz="2000" b="1" dirty="0"/>
                        <a:t>(c4)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Accuracy (c1)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Time processing (c2)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1/3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1/5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Complexity (c3)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1/5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Loss (c4)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en-ID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70397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B69B48CA-B19C-AF65-25BD-EEBFD733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18321"/>
              </p:ext>
            </p:extLst>
          </p:nvPr>
        </p:nvGraphicFramePr>
        <p:xfrm>
          <a:off x="1167492" y="4661938"/>
          <a:ext cx="8840835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67">
                  <a:extLst>
                    <a:ext uri="{9D8B030D-6E8A-4147-A177-3AD203B41FA5}">
                      <a16:colId xmlns:a16="http://schemas.microsoft.com/office/drawing/2014/main" val="1335376426"/>
                    </a:ext>
                  </a:extLst>
                </a:gridCol>
                <a:gridCol w="1768167">
                  <a:extLst>
                    <a:ext uri="{9D8B030D-6E8A-4147-A177-3AD203B41FA5}">
                      <a16:colId xmlns:a16="http://schemas.microsoft.com/office/drawing/2014/main" val="2869323292"/>
                    </a:ext>
                  </a:extLst>
                </a:gridCol>
                <a:gridCol w="1768167">
                  <a:extLst>
                    <a:ext uri="{9D8B030D-6E8A-4147-A177-3AD203B41FA5}">
                      <a16:colId xmlns:a16="http://schemas.microsoft.com/office/drawing/2014/main" val="2565578369"/>
                    </a:ext>
                  </a:extLst>
                </a:gridCol>
                <a:gridCol w="1768167">
                  <a:extLst>
                    <a:ext uri="{9D8B030D-6E8A-4147-A177-3AD203B41FA5}">
                      <a16:colId xmlns:a16="http://schemas.microsoft.com/office/drawing/2014/main" val="2030815372"/>
                    </a:ext>
                  </a:extLst>
                </a:gridCol>
                <a:gridCol w="1768167">
                  <a:extLst>
                    <a:ext uri="{9D8B030D-6E8A-4147-A177-3AD203B41FA5}">
                      <a16:colId xmlns:a16="http://schemas.microsoft.com/office/drawing/2014/main" val="250098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 (%)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Training time (s)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Complexity</a:t>
                      </a:r>
                    </a:p>
                    <a:p>
                      <a:pPr algn="ctr"/>
                      <a:r>
                        <a:rPr lang="en-US" sz="2000" b="1" dirty="0"/>
                        <a:t>(1-10)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Loss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Tensorflow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625.62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0.2141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Pytorch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97.97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4371.84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0.4559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0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2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4E36-B3B4-0F4F-0257-59AC7C17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D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B3C9F0-3C65-6949-BB0D-4D4B149CC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871915"/>
              </p:ext>
            </p:extLst>
          </p:nvPr>
        </p:nvGraphicFramePr>
        <p:xfrm>
          <a:off x="1166813" y="2017713"/>
          <a:ext cx="97805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195">
                  <a:extLst>
                    <a:ext uri="{9D8B030D-6E8A-4147-A177-3AD203B41FA5}">
                      <a16:colId xmlns:a16="http://schemas.microsoft.com/office/drawing/2014/main" val="2638327902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15215625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101325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0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Tensorflow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Pytorch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7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D1C8-5305-1F4E-7D6E-BDC572C54A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803C-F85D-5EE2-18C0-1C2F8825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37FF-2B05-A172-C529-47EDAC69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17FA9B-23C8-C457-6DB6-F3CAAFB7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205" y="4090589"/>
            <a:ext cx="3763096" cy="842091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B42B245-79E0-E85E-8420-1DB8E693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6" y="378457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ECB5-BEE2-A803-FD98-B2E63740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39EE-7076-2469-56FE-ECCB5E9AC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https://www.tensorflow.org/tutorials</a:t>
            </a:r>
            <a:endParaRPr lang="en-ID" dirty="0"/>
          </a:p>
          <a:p>
            <a:r>
              <a:rPr lang="en-ID" dirty="0">
                <a:hlinkClick r:id="rId3"/>
              </a:rPr>
              <a:t>https://pytorch.org/tutorials/</a:t>
            </a:r>
            <a:endParaRPr lang="en-ID" dirty="0"/>
          </a:p>
          <a:p>
            <a:r>
              <a:rPr lang="en-ID" dirty="0">
                <a:hlinkClick r:id="rId4"/>
              </a:rPr>
              <a:t>https://www.kaggle.com/datasets/hojjatk/mnist-dataset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843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C09-E62A-5BBA-90A6-EE60964D5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datasets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842E-2565-3302-ACBA-18E5B347E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1800" dirty="0"/>
              <a:t>Downloaded from : https://www.kaggle.com/datasets/hojjatk/mnist-dataset</a:t>
            </a:r>
          </a:p>
        </p:txBody>
      </p:sp>
    </p:spTree>
    <p:extLst>
      <p:ext uri="{BB962C8B-B14F-4D97-AF65-F5344CB8AC3E}">
        <p14:creationId xmlns:p14="http://schemas.microsoft.com/office/powerpoint/2010/main" val="32481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Model’s structure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model = </a:t>
            </a:r>
            <a:r>
              <a:rPr lang="en-ID" dirty="0" err="1"/>
              <a:t>tf.keras.models.Sequential</a:t>
            </a:r>
            <a:r>
              <a:rPr lang="en-ID" dirty="0"/>
              <a:t>([</a:t>
            </a:r>
          </a:p>
          <a:p>
            <a:r>
              <a:rPr lang="en-ID" dirty="0"/>
              <a:t> </a:t>
            </a:r>
            <a:r>
              <a:rPr lang="en-ID" dirty="0" err="1"/>
              <a:t>tf.keras.layers.Flatten</a:t>
            </a:r>
            <a:endParaRPr lang="en-ID" dirty="0"/>
          </a:p>
          <a:p>
            <a:r>
              <a:rPr lang="en-ID" dirty="0"/>
              <a:t>(</a:t>
            </a:r>
            <a:r>
              <a:rPr lang="en-ID" dirty="0" err="1"/>
              <a:t>input_shape</a:t>
            </a:r>
            <a:r>
              <a:rPr lang="en-ID" dirty="0"/>
              <a:t>=(28, 28)),  </a:t>
            </a:r>
            <a:r>
              <a:rPr lang="en-ID" dirty="0" err="1"/>
              <a:t>tf.keras.layers.Dense</a:t>
            </a:r>
            <a:r>
              <a:rPr lang="en-ID" dirty="0"/>
              <a:t>(128,</a:t>
            </a:r>
          </a:p>
          <a:p>
            <a:r>
              <a:rPr lang="en-ID" dirty="0"/>
              <a:t>activation='</a:t>
            </a:r>
            <a:r>
              <a:rPr lang="en-ID" dirty="0" err="1"/>
              <a:t>relu</a:t>
            </a:r>
            <a:r>
              <a:rPr lang="en-ID" dirty="0"/>
              <a:t>'),  </a:t>
            </a:r>
            <a:r>
              <a:rPr lang="en-ID" dirty="0" err="1"/>
              <a:t>tf.keras.layers.Dropout</a:t>
            </a:r>
            <a:r>
              <a:rPr lang="en-ID" dirty="0"/>
              <a:t>(0.2),</a:t>
            </a:r>
          </a:p>
          <a:p>
            <a:r>
              <a:rPr lang="en-ID" dirty="0" err="1"/>
              <a:t>tf.keras.layers.Dense</a:t>
            </a:r>
            <a:r>
              <a:rPr lang="en-ID" dirty="0"/>
              <a:t>(10)])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D" dirty="0" err="1"/>
              <a:t>nn.Sequential</a:t>
            </a:r>
            <a:r>
              <a:rPr lang="en-ID" dirty="0"/>
              <a:t>(</a:t>
            </a:r>
            <a:r>
              <a:rPr lang="en-ID" dirty="0" err="1"/>
              <a:t>nn.Linear</a:t>
            </a:r>
            <a:r>
              <a:rPr lang="en-ID" dirty="0"/>
              <a:t>(28*28, 128), </a:t>
            </a:r>
            <a:r>
              <a:rPr lang="en-ID" dirty="0" err="1"/>
              <a:t>nn.ReLU</a:t>
            </a:r>
            <a:r>
              <a:rPr lang="en-ID" dirty="0"/>
              <a:t>(), </a:t>
            </a:r>
          </a:p>
          <a:p>
            <a:r>
              <a:rPr lang="en-ID" dirty="0" err="1"/>
              <a:t>nn.Linear</a:t>
            </a:r>
            <a:r>
              <a:rPr lang="en-ID" dirty="0"/>
              <a:t>(128, 128), </a:t>
            </a:r>
          </a:p>
          <a:p>
            <a:r>
              <a:rPr lang="en-ID" dirty="0" err="1"/>
              <a:t>nn.ReLU</a:t>
            </a:r>
            <a:r>
              <a:rPr lang="en-ID" dirty="0"/>
              <a:t>(),</a:t>
            </a:r>
          </a:p>
          <a:p>
            <a:r>
              <a:rPr lang="en-ID" dirty="0" err="1"/>
              <a:t>nn.Linear</a:t>
            </a:r>
            <a:r>
              <a:rPr lang="en-ID" dirty="0"/>
              <a:t>(128, 10))</a:t>
            </a:r>
          </a:p>
          <a:p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28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Model’s structure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loss_fn</a:t>
            </a:r>
            <a:r>
              <a:rPr lang="en-ID" dirty="0"/>
              <a:t> = </a:t>
            </a:r>
            <a:r>
              <a:rPr lang="en-ID" dirty="0" err="1"/>
              <a:t>tf.keras.losses.SparseCategoricalCrossentropyOptimizer</a:t>
            </a:r>
            <a:r>
              <a:rPr lang="en-ID" dirty="0"/>
              <a:t>: </a:t>
            </a:r>
            <a:r>
              <a:rPr lang="en-ID" dirty="0" err="1"/>
              <a:t>tf.keras.optimizers.Adam</a:t>
            </a:r>
            <a:r>
              <a:rPr lang="en-ID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D" dirty="0" err="1"/>
              <a:t>Loss_fn</a:t>
            </a:r>
            <a:r>
              <a:rPr lang="en-ID" dirty="0"/>
              <a:t> = </a:t>
            </a:r>
            <a:r>
              <a:rPr lang="en-ID" dirty="0" err="1"/>
              <a:t>nn.CrossEntropyLoss</a:t>
            </a:r>
            <a:r>
              <a:rPr lang="en-ID" dirty="0"/>
              <a:t>()</a:t>
            </a:r>
          </a:p>
          <a:p>
            <a:r>
              <a:rPr lang="en-ID" dirty="0"/>
              <a:t>Optimizer: </a:t>
            </a:r>
            <a:r>
              <a:rPr lang="en-ID" dirty="0" err="1"/>
              <a:t>torch.optim.Adam</a:t>
            </a:r>
            <a:r>
              <a:rPr lang="en-ID" dirty="0"/>
              <a:t>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B350B0-91BD-E1B5-12F2-A905E7F5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12528"/>
              </p:ext>
            </p:extLst>
          </p:nvPr>
        </p:nvGraphicFramePr>
        <p:xfrm>
          <a:off x="3358460" y="3942509"/>
          <a:ext cx="4944946" cy="12461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5856">
                  <a:extLst>
                    <a:ext uri="{9D8B030D-6E8A-4147-A177-3AD203B41FA5}">
                      <a16:colId xmlns:a16="http://schemas.microsoft.com/office/drawing/2014/main" val="1577084287"/>
                    </a:ext>
                  </a:extLst>
                </a:gridCol>
                <a:gridCol w="2849090">
                  <a:extLst>
                    <a:ext uri="{9D8B030D-6E8A-4147-A177-3AD203B41FA5}">
                      <a16:colId xmlns:a16="http://schemas.microsoft.com/office/drawing/2014/main" val="1108084824"/>
                    </a:ext>
                  </a:extLst>
                </a:gridCol>
              </a:tblGrid>
              <a:tr h="623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Epoch number</a:t>
                      </a:r>
                      <a:endParaRPr lang="en-ID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300</a:t>
                      </a:r>
                      <a:endParaRPr lang="en-ID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extLst>
                  <a:ext uri="{0D108BD9-81ED-4DB2-BD59-A6C34878D82A}">
                    <a16:rowId xmlns:a16="http://schemas.microsoft.com/office/drawing/2014/main" val="2523318620"/>
                  </a:ext>
                </a:extLst>
              </a:tr>
              <a:tr h="623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Batch size</a:t>
                      </a:r>
                      <a:endParaRPr lang="en-ID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64</a:t>
                      </a:r>
                      <a:endParaRPr lang="en-ID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extLst>
                  <a:ext uri="{0D108BD9-81ED-4DB2-BD59-A6C34878D82A}">
                    <a16:rowId xmlns:a16="http://schemas.microsoft.com/office/drawing/2014/main" val="362722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Epoch: 300</a:t>
            </a:r>
          </a:p>
          <a:p>
            <a:r>
              <a:rPr lang="en-ID" dirty="0"/>
              <a:t>Loss: 0.0068</a:t>
            </a:r>
          </a:p>
          <a:p>
            <a:r>
              <a:rPr lang="en-ID" dirty="0"/>
              <a:t>Accuracy: 99.79%</a:t>
            </a:r>
          </a:p>
          <a:p>
            <a:r>
              <a:rPr lang="en-US" dirty="0"/>
              <a:t>Total training time: 625.62s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D" dirty="0"/>
              <a:t>Epoch: 300</a:t>
            </a:r>
          </a:p>
          <a:p>
            <a:r>
              <a:rPr lang="en-US" dirty="0"/>
              <a:t>Loss: </a:t>
            </a:r>
            <a:r>
              <a:rPr lang="en-ID" dirty="0"/>
              <a:t>0.4559</a:t>
            </a:r>
            <a:r>
              <a:rPr lang="en-US" dirty="0"/>
              <a:t> </a:t>
            </a:r>
          </a:p>
          <a:p>
            <a:r>
              <a:rPr lang="en-US" dirty="0"/>
              <a:t>Accuracy: </a:t>
            </a:r>
            <a:r>
              <a:rPr lang="en-ID" dirty="0"/>
              <a:t>98.10</a:t>
            </a:r>
            <a:r>
              <a:rPr lang="en-US" dirty="0"/>
              <a:t>%</a:t>
            </a:r>
          </a:p>
          <a:p>
            <a:r>
              <a:rPr lang="en-US" dirty="0"/>
              <a:t>Total training time: </a:t>
            </a:r>
            <a:r>
              <a:rPr lang="en-ID" dirty="0"/>
              <a:t>4371.84s</a:t>
            </a:r>
          </a:p>
          <a:p>
            <a:r>
              <a:rPr lang="en-US" dirty="0"/>
              <a:t> s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CB6BE-4F3A-4F00-20DB-1EDE5816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27" y="4110356"/>
            <a:ext cx="4095349" cy="2747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9ACF70-A50A-1EA9-6670-32ED1E3A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83" y="4110167"/>
            <a:ext cx="4110981" cy="27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E97-1F40-C50E-25CE-C962154B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Drought Datasets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F942-2CCA-006C-4DC7-098B827E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536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Model’s structure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Container: </a:t>
            </a:r>
            <a:r>
              <a:rPr lang="en-ID" dirty="0" err="1"/>
              <a:t>tf.keras.Sequential</a:t>
            </a:r>
            <a:endParaRPr lang="en-ID" dirty="0"/>
          </a:p>
          <a:p>
            <a:r>
              <a:rPr lang="en-ID" dirty="0"/>
              <a:t>First layer: </a:t>
            </a:r>
            <a:r>
              <a:rPr lang="en-ID" dirty="0" err="1"/>
              <a:t>tf.keras.layers.Dense</a:t>
            </a:r>
            <a:r>
              <a:rPr lang="en-ID" dirty="0"/>
              <a:t>(64)</a:t>
            </a:r>
          </a:p>
          <a:p>
            <a:r>
              <a:rPr lang="en-ID" dirty="0"/>
              <a:t>Activation function: </a:t>
            </a:r>
            <a:r>
              <a:rPr lang="en-ID" dirty="0" err="1"/>
              <a:t>tf.keras.layers.Activation</a:t>
            </a:r>
            <a:r>
              <a:rPr lang="en-ID" dirty="0"/>
              <a:t>('</a:t>
            </a:r>
            <a:r>
              <a:rPr lang="en-ID" dirty="0" err="1"/>
              <a:t>relu</a:t>
            </a:r>
            <a:r>
              <a:rPr lang="en-ID" dirty="0"/>
              <a:t>')</a:t>
            </a:r>
          </a:p>
          <a:p>
            <a:r>
              <a:rPr lang="en-ID" dirty="0"/>
              <a:t>Second layer: </a:t>
            </a:r>
            <a:r>
              <a:rPr lang="en-ID" dirty="0" err="1"/>
              <a:t>tf.keras.layers.Dense</a:t>
            </a:r>
            <a:r>
              <a:rPr lang="en-ID" dirty="0"/>
              <a:t>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Container: </a:t>
            </a:r>
            <a:r>
              <a:rPr lang="en-US" dirty="0" err="1"/>
              <a:t>nn.Sequential</a:t>
            </a:r>
            <a:endParaRPr lang="en-US" dirty="0"/>
          </a:p>
          <a:p>
            <a:r>
              <a:rPr lang="en-US" dirty="0"/>
              <a:t>First layer: </a:t>
            </a:r>
            <a:r>
              <a:rPr lang="en-US" dirty="0" err="1"/>
              <a:t>nn.Linear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in_features</a:t>
            </a:r>
            <a:r>
              <a:rPr lang="en-US" dirty="0"/>
              <a:t>=4, </a:t>
            </a:r>
            <a:r>
              <a:rPr lang="en-US" dirty="0" err="1"/>
              <a:t>out_features</a:t>
            </a:r>
            <a:r>
              <a:rPr lang="en-US" dirty="0"/>
              <a:t>=64)</a:t>
            </a:r>
          </a:p>
          <a:p>
            <a:r>
              <a:rPr lang="en-US" dirty="0"/>
              <a:t>Activation function: </a:t>
            </a:r>
            <a:r>
              <a:rPr lang="en-US" dirty="0" err="1"/>
              <a:t>nn.ReLU</a:t>
            </a:r>
            <a:r>
              <a:rPr lang="en-US" dirty="0"/>
              <a:t>()</a:t>
            </a:r>
          </a:p>
          <a:p>
            <a:r>
              <a:rPr lang="en-US" dirty="0"/>
              <a:t>Second layer: </a:t>
            </a:r>
            <a:r>
              <a:rPr lang="en-US" dirty="0" err="1"/>
              <a:t>nn.Linear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in_features</a:t>
            </a:r>
            <a:r>
              <a:rPr lang="en-US" dirty="0"/>
              <a:t>=64, </a:t>
            </a:r>
            <a:r>
              <a:rPr lang="en-US" dirty="0" err="1"/>
              <a:t>out_features</a:t>
            </a:r>
            <a:r>
              <a:rPr lang="en-US" dirty="0"/>
              <a:t>=1)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06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D27-3D9B-BA45-F2DF-ABC9DC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Model’s structure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BDD-CB10-68DA-BC62-FE66D1D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Loss function: </a:t>
            </a:r>
            <a:r>
              <a:rPr lang="en-ID" dirty="0" err="1"/>
              <a:t>tf.keras.losses.MeanSquaredError</a:t>
            </a:r>
            <a:r>
              <a:rPr lang="en-ID" dirty="0"/>
              <a:t>()</a:t>
            </a:r>
          </a:p>
          <a:p>
            <a:r>
              <a:rPr lang="en-ID" dirty="0"/>
              <a:t>Optimizer: </a:t>
            </a:r>
            <a:r>
              <a:rPr lang="en-ID" dirty="0" err="1"/>
              <a:t>tf.keras.optimizers.Adam</a:t>
            </a:r>
            <a:r>
              <a:rPr lang="en-ID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E66-0CB5-A50B-CD52-97244B9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C1B-2C30-0BBF-A68D-316FD8E2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7CF4-C2CD-EEDF-90C9-818ABB83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F161C-B710-C145-85EA-B938D0DC7A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D" dirty="0"/>
              <a:t>Loss function: </a:t>
            </a:r>
            <a:r>
              <a:rPr lang="en-ID" dirty="0" err="1"/>
              <a:t>nn.MSELoss</a:t>
            </a:r>
            <a:r>
              <a:rPr lang="en-ID" dirty="0"/>
              <a:t>()</a:t>
            </a:r>
          </a:p>
          <a:p>
            <a:r>
              <a:rPr lang="en-ID" dirty="0"/>
              <a:t>Optimizer: </a:t>
            </a:r>
            <a:r>
              <a:rPr lang="en-ID" dirty="0" err="1"/>
              <a:t>torch.optim.Adam</a:t>
            </a:r>
            <a:r>
              <a:rPr lang="en-ID" dirty="0"/>
              <a:t>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F1D0B-3979-10C5-F8C3-384096A80E1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D" dirty="0" err="1"/>
              <a:t>Tensorflow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5D84B-9CA8-438A-E098-8F30D2D771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D" dirty="0" err="1"/>
              <a:t>Pytorch</a:t>
            </a:r>
            <a:endParaRPr lang="en-ID" dirty="0"/>
          </a:p>
          <a:p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B350B0-91BD-E1B5-12F2-A905E7F5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39966"/>
              </p:ext>
            </p:extLst>
          </p:nvPr>
        </p:nvGraphicFramePr>
        <p:xfrm>
          <a:off x="3358460" y="3942509"/>
          <a:ext cx="4944946" cy="18692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5856">
                  <a:extLst>
                    <a:ext uri="{9D8B030D-6E8A-4147-A177-3AD203B41FA5}">
                      <a16:colId xmlns:a16="http://schemas.microsoft.com/office/drawing/2014/main" val="1577084287"/>
                    </a:ext>
                  </a:extLst>
                </a:gridCol>
                <a:gridCol w="2849090">
                  <a:extLst>
                    <a:ext uri="{9D8B030D-6E8A-4147-A177-3AD203B41FA5}">
                      <a16:colId xmlns:a16="http://schemas.microsoft.com/office/drawing/2014/main" val="1108084824"/>
                    </a:ext>
                  </a:extLst>
                </a:gridCol>
              </a:tblGrid>
              <a:tr h="623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Learning rate</a:t>
                      </a:r>
                      <a:endParaRPr lang="en-ID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0.001</a:t>
                      </a:r>
                      <a:endParaRPr lang="en-ID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extLst>
                  <a:ext uri="{0D108BD9-81ED-4DB2-BD59-A6C34878D82A}">
                    <a16:rowId xmlns:a16="http://schemas.microsoft.com/office/drawing/2014/main" val="2035208168"/>
                  </a:ext>
                </a:extLst>
              </a:tr>
              <a:tr h="623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Epoch number</a:t>
                      </a:r>
                      <a:endParaRPr lang="en-ID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300</a:t>
                      </a:r>
                      <a:endParaRPr lang="en-ID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extLst>
                  <a:ext uri="{0D108BD9-81ED-4DB2-BD59-A6C34878D82A}">
                    <a16:rowId xmlns:a16="http://schemas.microsoft.com/office/drawing/2014/main" val="2523318620"/>
                  </a:ext>
                </a:extLst>
              </a:tr>
              <a:tr h="623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Batch size</a:t>
                      </a:r>
                      <a:endParaRPr lang="en-ID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64</a:t>
                      </a:r>
                      <a:endParaRPr lang="en-ID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18415" marB="18415" anchor="ctr"/>
                </a:tc>
                <a:extLst>
                  <a:ext uri="{0D108BD9-81ED-4DB2-BD59-A6C34878D82A}">
                    <a16:rowId xmlns:a16="http://schemas.microsoft.com/office/drawing/2014/main" val="362722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0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DE3B-DA69-7028-07EE-930D5EF2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12FB-3980-ADC6-7738-3E5557F1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training time: 4.6307s</a:t>
            </a:r>
          </a:p>
          <a:p>
            <a:r>
              <a:rPr lang="en-US" dirty="0"/>
              <a:t>Average of each epoch : 0.0154s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64DE5-C93E-66E3-93FA-6D481B8DF6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D" dirty="0"/>
              <a:t>Total training time: 3.3624s</a:t>
            </a:r>
          </a:p>
          <a:p>
            <a:r>
              <a:rPr lang="en-US" dirty="0"/>
              <a:t>Average of each epoch : 0.0112s</a:t>
            </a:r>
            <a:endParaRPr lang="en-ID" dirty="0"/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650-F615-2301-9A03-AA789AB327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199A-9E6F-C521-1D32-2AA8CFE195F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2C2-F001-0682-4B85-68B0A6C6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3428992"/>
            <a:ext cx="4977195" cy="342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78A4D-4D34-5E2D-82F0-433D5551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4" y="3428992"/>
            <a:ext cx="5035597" cy="34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{981DA5D9-AA88-4E39-B4EE-6D1C12B02DB7}tf45331398_win32</Template>
  <TotalTime>331</TotalTime>
  <Words>648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Tensorflow vs Torch</vt:lpstr>
      <vt:lpstr>MNIST datasets</vt:lpstr>
      <vt:lpstr>Model’s structure</vt:lpstr>
      <vt:lpstr>Model’s structure</vt:lpstr>
      <vt:lpstr>Fitting the model </vt:lpstr>
      <vt:lpstr>Drought Datasets</vt:lpstr>
      <vt:lpstr>Model’s structure</vt:lpstr>
      <vt:lpstr>Model’s structure</vt:lpstr>
      <vt:lpstr>Training Time</vt:lpstr>
      <vt:lpstr>Mean Square Error (epoch=300)</vt:lpstr>
      <vt:lpstr>Ease of Use</vt:lpstr>
      <vt:lpstr>Pairwise comparison of each criteria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vs Torch</dc:title>
  <dc:creator>Arip S Nur</dc:creator>
  <cp:lastModifiedBy>Arip S Nur</cp:lastModifiedBy>
  <cp:revision>24</cp:revision>
  <dcterms:created xsi:type="dcterms:W3CDTF">2023-04-11T21:03:41Z</dcterms:created>
  <dcterms:modified xsi:type="dcterms:W3CDTF">2023-04-12T18:51:16Z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