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3B4C-1D5A-90FD-230D-C65403F2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CF8F-4B93-2161-4543-AD590794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341B-CD90-0D75-BCFB-AA3C66DE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A24D-2910-CBDA-9063-D8F4D8ED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8813-A7BA-25BF-E1BA-590B4183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B45E-FDD2-7A88-757E-408B36E1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F3D6A-7695-2D16-44E2-C8DEBE062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F437-4589-8A1F-8423-1C08493C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C2F2-57CD-1C63-6756-47AAD13C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2E8A-7E57-CF21-F84F-37750513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9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3BA27-47E2-2CF1-AE16-CE1C8AF92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338CD-E862-9BEC-E06D-6E8E119FD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DDCA-3276-D020-2622-C526A75D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78D1-2453-BB7F-E373-3C122F94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BC9E-9754-214E-2AD5-E693BB1E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2CBE-A478-A912-618E-CA1B0F4D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40B9-EAB2-936B-2795-39AF2D18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5A67-6D8B-4AA4-4230-F2E259FB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BD1B-EBE7-1164-CB23-5050F474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FFEE-6D92-6EC5-A41D-8CF25FCB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4824-1BD2-5781-5689-FECEEE2E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27AAD-E9B6-C77C-9E6C-04DAE28D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C856-2245-39DD-D896-E96AEBBB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E3A1-FD94-2AF6-872B-DABA2388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C32B-6D26-75BC-1B25-3DCB128A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E10D-D5FF-57B1-D1FE-CDC5E17C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BE2F-8344-D631-E3C9-209DEDFE0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68A6E-4BC1-F643-0C35-81E5FF2D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95D20-9986-E3C9-FEDD-BA021FD7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E200-5B1F-D8FD-F91E-5F102F52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26996-6956-FE9A-61D4-6EFF0000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D4F0-DE25-79EE-44D7-BA3619FB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27372-08B8-CEC8-DDD7-E11D24F50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F731D-546B-AD9A-47FA-422F745EB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60B70-0D7E-B491-A0D9-FB51A8F01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BC84A-C829-75EB-FDE8-6DE0510B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7B49E-31F8-EEE6-7FDF-0090EEF7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500E3-AD42-BD0E-CEBC-41EE9B19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791AC-7F9D-B246-5217-75E0AC8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1C24-BEB9-8251-D6EB-AF46D33D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3CB8D-6AB1-B555-5474-CF923CE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F56D8-9FF5-B767-4A12-6BA2828C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3CA05-4FAC-3E0F-C22A-4E374DEC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03918-DDDC-FDCE-220B-4377B376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E3D0-572F-D980-60DE-729F638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55810-7667-3056-FEBB-C4E39E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566D-9F95-F56C-6673-78CD9915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7187-38D2-CBA3-2359-86016ED5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076D2-9702-FD8A-224C-9C9694BA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FB4F-C7A5-6AF2-8016-8D7DEEDA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357F4-5BBD-B6A9-3610-DE7262E6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AF8B3-C136-CD10-9743-24043D62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E3F2-DE83-3E4C-7C48-19E5B120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E8A9F-A198-7399-D59B-3D3D8A175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E0A1-ED7D-FC0E-8918-520E088A2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D5EE5-2F43-A749-66F9-B4C1FC3B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0A45D-57CF-63EB-1804-1D40E22C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9572-6A2C-B00B-71F7-04308A2E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263A3-287D-3D90-C556-9FCB547D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5722F-B599-8B8A-51F2-C445E8F9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1B27-98E2-4370-DF25-03D0B3051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4555-1B68-4553-BFF6-286D1AA5CD0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934F-2A7C-8D4E-5C76-849ECB389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2E19-6BE7-320E-BAB9-0DF684B0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4A0A-8F37-4402-88D3-11AA1B1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data.usgs.gov/nwis/dv?referred_module=sw&amp;site_no=0816871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terdata.usgs.gov/nwis/dv/?site_no=081700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2FE7A9B-D37B-F2E7-C011-C8C7DEFC5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1" t="9091" r="2232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41B46-9658-67E1-413E-FCA07D2F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769" y="5206921"/>
            <a:ext cx="5618019" cy="1138636"/>
          </a:xfrm>
        </p:spPr>
        <p:txBody>
          <a:bodyPr anchor="b"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GOLNOOSH TOOSI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LU# 20558659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41B4-FB04-2753-8007-128F4E1A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769" y="1317154"/>
            <a:ext cx="4163745" cy="256581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TIMESERIES ANALYSIS: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Comal Dataset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MarcosDataset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J-17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71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DE13E9-8377-9862-BD22-E0B414054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77" y="1035971"/>
            <a:ext cx="7324830" cy="4339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E5CE4C-B1C1-E795-E602-BD29BA94CE47}"/>
              </a:ext>
            </a:extLst>
          </p:cNvPr>
          <p:cNvSpPr txBox="1">
            <a:spLocks/>
          </p:cNvSpPr>
          <p:nvPr/>
        </p:nvSpPr>
        <p:spPr>
          <a:xfrm>
            <a:off x="428244" y="988423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Marcos Data set: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5A1994-7E62-F9F9-1576-00CCD6E78118}"/>
              </a:ext>
            </a:extLst>
          </p:cNvPr>
          <p:cNvSpPr txBox="1">
            <a:spLocks/>
          </p:cNvSpPr>
          <p:nvPr/>
        </p:nvSpPr>
        <p:spPr>
          <a:xfrm>
            <a:off x="487680" y="2291858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 Date(M/D/Y) , Discharge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columns 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Discharge_filled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D30, D90, D365, D1000, D5000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values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41432-5383-A45B-20F9-1C26BEEF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8" y="4285922"/>
            <a:ext cx="3095648" cy="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4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88B-A442-F799-93D7-720CB7B8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Summary before and after moving average: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7CF177-4500-7E62-C395-B53908045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64258"/>
              </p:ext>
            </p:extLst>
          </p:nvPr>
        </p:nvGraphicFramePr>
        <p:xfrm>
          <a:off x="421733" y="1851901"/>
          <a:ext cx="5117218" cy="99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031">
                  <a:extLst>
                    <a:ext uri="{9D8B030D-6E8A-4147-A177-3AD203B41FA5}">
                      <a16:colId xmlns:a16="http://schemas.microsoft.com/office/drawing/2014/main" val="2468097075"/>
                    </a:ext>
                  </a:extLst>
                </a:gridCol>
                <a:gridCol w="813670">
                  <a:extLst>
                    <a:ext uri="{9D8B030D-6E8A-4147-A177-3AD203B41FA5}">
                      <a16:colId xmlns:a16="http://schemas.microsoft.com/office/drawing/2014/main" val="882209722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1078096787"/>
                    </a:ext>
                  </a:extLst>
                </a:gridCol>
                <a:gridCol w="804041">
                  <a:extLst>
                    <a:ext uri="{9D8B030D-6E8A-4147-A177-3AD203B41FA5}">
                      <a16:colId xmlns:a16="http://schemas.microsoft.com/office/drawing/2014/main" val="2153891840"/>
                    </a:ext>
                  </a:extLst>
                </a:gridCol>
                <a:gridCol w="858177">
                  <a:extLst>
                    <a:ext uri="{9D8B030D-6E8A-4147-A177-3AD203B41FA5}">
                      <a16:colId xmlns:a16="http://schemas.microsoft.com/office/drawing/2014/main" val="1142135082"/>
                    </a:ext>
                  </a:extLst>
                </a:gridCol>
                <a:gridCol w="860264">
                  <a:extLst>
                    <a:ext uri="{9D8B030D-6E8A-4147-A177-3AD203B41FA5}">
                      <a16:colId xmlns:a16="http://schemas.microsoft.com/office/drawing/2014/main" val="871505825"/>
                    </a:ext>
                  </a:extLst>
                </a:gridCol>
              </a:tblGrid>
              <a:tr h="6340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62689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124.0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173.7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451.0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6464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3BF553-C945-179E-1599-07E0D987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61200"/>
              </p:ext>
            </p:extLst>
          </p:nvPr>
        </p:nvGraphicFramePr>
        <p:xfrm>
          <a:off x="885492" y="3398755"/>
          <a:ext cx="10171390" cy="309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39">
                  <a:extLst>
                    <a:ext uri="{9D8B030D-6E8A-4147-A177-3AD203B41FA5}">
                      <a16:colId xmlns:a16="http://schemas.microsoft.com/office/drawing/2014/main" val="372296511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3866909895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2617430975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965001727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3268498381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836366218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1026670985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3560132066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1362451363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275556667"/>
                    </a:ext>
                  </a:extLst>
                </a:gridCol>
              </a:tblGrid>
              <a:tr h="307456">
                <a:tc gridSpan="2"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D30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D365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99383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82.43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35880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124.95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135.29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5700"/>
                  </a:ext>
                </a:extLst>
              </a:tr>
              <a:tr h="53067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162.97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164.41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168.32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88013"/>
                  </a:ext>
                </a:extLst>
              </a:tr>
              <a:tr h="36888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173.79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174.04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175.12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175.8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79647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210.65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210.39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206.82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182.5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67266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446.38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430.74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349.03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31395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0348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11BA1A2-078E-51E3-5D3E-B81588E7A8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989699"/>
              </p:ext>
            </p:extLst>
          </p:nvPr>
        </p:nvGraphicFramePr>
        <p:xfrm>
          <a:off x="5939664" y="1851901"/>
          <a:ext cx="5117218" cy="99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031">
                  <a:extLst>
                    <a:ext uri="{9D8B030D-6E8A-4147-A177-3AD203B41FA5}">
                      <a16:colId xmlns:a16="http://schemas.microsoft.com/office/drawing/2014/main" val="2468097075"/>
                    </a:ext>
                  </a:extLst>
                </a:gridCol>
                <a:gridCol w="813670">
                  <a:extLst>
                    <a:ext uri="{9D8B030D-6E8A-4147-A177-3AD203B41FA5}">
                      <a16:colId xmlns:a16="http://schemas.microsoft.com/office/drawing/2014/main" val="882209722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1078096787"/>
                    </a:ext>
                  </a:extLst>
                </a:gridCol>
                <a:gridCol w="804041">
                  <a:extLst>
                    <a:ext uri="{9D8B030D-6E8A-4147-A177-3AD203B41FA5}">
                      <a16:colId xmlns:a16="http://schemas.microsoft.com/office/drawing/2014/main" val="2153891840"/>
                    </a:ext>
                  </a:extLst>
                </a:gridCol>
                <a:gridCol w="858177">
                  <a:extLst>
                    <a:ext uri="{9D8B030D-6E8A-4147-A177-3AD203B41FA5}">
                      <a16:colId xmlns:a16="http://schemas.microsoft.com/office/drawing/2014/main" val="1142135082"/>
                    </a:ext>
                  </a:extLst>
                </a:gridCol>
                <a:gridCol w="860264">
                  <a:extLst>
                    <a:ext uri="{9D8B030D-6E8A-4147-A177-3AD203B41FA5}">
                      <a16:colId xmlns:a16="http://schemas.microsoft.com/office/drawing/2014/main" val="871505825"/>
                    </a:ext>
                  </a:extLst>
                </a:gridCol>
              </a:tblGrid>
              <a:tr h="6340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62689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124.0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173.7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451.0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646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25ABEA-D1F8-1275-329C-6E416B65C988}"/>
              </a:ext>
            </a:extLst>
          </p:cNvPr>
          <p:cNvSpPr txBox="1"/>
          <p:nvPr/>
        </p:nvSpPr>
        <p:spPr>
          <a:xfrm>
            <a:off x="838200" y="1410199"/>
            <a:ext cx="30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Filling missing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E5392-4360-8F4F-B601-0A3410DB2EC8}"/>
              </a:ext>
            </a:extLst>
          </p:cNvPr>
          <p:cNvSpPr txBox="1"/>
          <p:nvPr/>
        </p:nvSpPr>
        <p:spPr>
          <a:xfrm>
            <a:off x="5939664" y="1322149"/>
            <a:ext cx="30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Filling missing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05F21-59F2-4E1B-6B86-13483BAC3309}"/>
              </a:ext>
            </a:extLst>
          </p:cNvPr>
          <p:cNvSpPr txBox="1"/>
          <p:nvPr/>
        </p:nvSpPr>
        <p:spPr>
          <a:xfrm>
            <a:off x="885492" y="3006821"/>
            <a:ext cx="30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74669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D981A-4277-1C87-1097-DD42312B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</a:p>
        </p:txBody>
      </p:sp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8973EC-BBF1-08DE-D530-B22A1F812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" y="2431358"/>
            <a:ext cx="6140130" cy="3803746"/>
          </a:xfrm>
          <a:prstGeom prst="rect">
            <a:avLst/>
          </a:prstGeom>
        </p:spPr>
      </p:pic>
      <p:pic>
        <p:nvPicPr>
          <p:cNvPr id="11" name="Picture 10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78B6DF7D-6887-2ED7-95F9-5BB9D060D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93" y="2377135"/>
            <a:ext cx="5974857" cy="37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004AA-448B-A2E5-F0BD-F34DBEC0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0AF8D22-B404-0EB2-382E-C6DF24307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8" y="2141447"/>
            <a:ext cx="5896102" cy="367388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ACB0B8-6107-1813-2A68-5EF310189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2" y="2150316"/>
            <a:ext cx="5867630" cy="36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6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4CE1EBC-D720-6A8F-A3D5-AD9590E0BA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65BD4E-74CB-81E8-F839-9E092A91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22-2E2D-647C-6463-8F8B5C75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https://waterdata.usgs.gov/nwis/dv?referred_module=sw&amp;site_no=08168710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https://waterdata.usgs.gov/nwis/dv/?site_no=08170000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https://www.edwardsaquifer.org/science-maps/aquifer-data/historical-data/</a:t>
            </a:r>
          </a:p>
        </p:txBody>
      </p:sp>
    </p:spTree>
    <p:extLst>
      <p:ext uri="{BB962C8B-B14F-4D97-AF65-F5344CB8AC3E}">
        <p14:creationId xmlns:p14="http://schemas.microsoft.com/office/powerpoint/2010/main" val="278679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D907F-95B7-0F9C-ECA1-A2229C34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J-17 Data set: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8667-F59A-6379-6702-A44265AF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 Date(M/D/Y) 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WaterLevelElevation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columns 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WaterLevelElevation_filled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D30, D90, D365, D1000, D5000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values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8E125-ACA2-745E-D4EB-1ED574A08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64" b="-2"/>
          <a:stretch/>
        </p:blipFill>
        <p:spPr>
          <a:xfrm>
            <a:off x="5056622" y="634382"/>
            <a:ext cx="6657213" cy="5495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767C3-62E5-3C7E-7CFD-CE3DB860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61" y="4328551"/>
            <a:ext cx="3114698" cy="3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5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88B-A442-F799-93D7-720CB7B8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34" y="292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Summary before and after moving average: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7CF177-4500-7E62-C395-B53908045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390807"/>
              </p:ext>
            </p:extLst>
          </p:nvPr>
        </p:nvGraphicFramePr>
        <p:xfrm>
          <a:off x="617483" y="1851901"/>
          <a:ext cx="4963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48">
                  <a:extLst>
                    <a:ext uri="{9D8B030D-6E8A-4147-A177-3AD203B41FA5}">
                      <a16:colId xmlns:a16="http://schemas.microsoft.com/office/drawing/2014/main" val="2468097075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882209722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1078096787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153891840"/>
                    </a:ext>
                  </a:extLst>
                </a:gridCol>
                <a:gridCol w="835572">
                  <a:extLst>
                    <a:ext uri="{9D8B030D-6E8A-4147-A177-3AD203B41FA5}">
                      <a16:colId xmlns:a16="http://schemas.microsoft.com/office/drawing/2014/main" val="1142135082"/>
                    </a:ext>
                  </a:extLst>
                </a:gridCol>
                <a:gridCol w="740979">
                  <a:extLst>
                    <a:ext uri="{9D8B030D-6E8A-4147-A177-3AD203B41FA5}">
                      <a16:colId xmlns:a16="http://schemas.microsoft.com/office/drawing/2014/main" val="871505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6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6464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3BF553-C945-179E-1599-07E0D987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35775"/>
              </p:ext>
            </p:extLst>
          </p:nvPr>
        </p:nvGraphicFramePr>
        <p:xfrm>
          <a:off x="680549" y="3247975"/>
          <a:ext cx="10515600" cy="326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722965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69098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174309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650017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68498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363662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266709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601320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24513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5556667"/>
                    </a:ext>
                  </a:extLst>
                </a:gridCol>
              </a:tblGrid>
              <a:tr h="366301">
                <a:tc gridSpan="2"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D30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D365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99383"/>
                  </a:ext>
                </a:extLst>
              </a:tr>
              <a:tr h="366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614.7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622.3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627.9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35880"/>
                  </a:ext>
                </a:extLst>
              </a:tr>
              <a:tr h="366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656.8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661.7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5700"/>
                  </a:ext>
                </a:extLst>
              </a:tr>
              <a:tr h="63224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664.3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88013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664.8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664.8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664.3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79647"/>
                  </a:ext>
                </a:extLst>
              </a:tr>
              <a:tr h="366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675.0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673.8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670.4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67266"/>
                  </a:ext>
                </a:extLst>
              </a:tr>
              <a:tr h="366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692.7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687.7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673.8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31395"/>
                  </a:ext>
                </a:extLst>
              </a:tr>
              <a:tr h="366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03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1E31F00-27D5-FE02-EFF9-77F3D9FED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079278"/>
              </p:ext>
            </p:extLst>
          </p:nvPr>
        </p:nvGraphicFramePr>
        <p:xfrm>
          <a:off x="5935718" y="1851901"/>
          <a:ext cx="4963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48">
                  <a:extLst>
                    <a:ext uri="{9D8B030D-6E8A-4147-A177-3AD203B41FA5}">
                      <a16:colId xmlns:a16="http://schemas.microsoft.com/office/drawing/2014/main" val="2468097075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882209722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1078096787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153891840"/>
                    </a:ext>
                  </a:extLst>
                </a:gridCol>
                <a:gridCol w="835572">
                  <a:extLst>
                    <a:ext uri="{9D8B030D-6E8A-4147-A177-3AD203B41FA5}">
                      <a16:colId xmlns:a16="http://schemas.microsoft.com/office/drawing/2014/main" val="1142135082"/>
                    </a:ext>
                  </a:extLst>
                </a:gridCol>
                <a:gridCol w="740979">
                  <a:extLst>
                    <a:ext uri="{9D8B030D-6E8A-4147-A177-3AD203B41FA5}">
                      <a16:colId xmlns:a16="http://schemas.microsoft.com/office/drawing/2014/main" val="871505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6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646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BBAECC-5E6B-16B5-4F0B-15713035ADE0}"/>
              </a:ext>
            </a:extLst>
          </p:cNvPr>
          <p:cNvSpPr txBox="1"/>
          <p:nvPr/>
        </p:nvSpPr>
        <p:spPr>
          <a:xfrm>
            <a:off x="838200" y="1410199"/>
            <a:ext cx="30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Filling missing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4BBBD-DD83-D11C-38E9-8059BDE76741}"/>
              </a:ext>
            </a:extLst>
          </p:cNvPr>
          <p:cNvSpPr txBox="1"/>
          <p:nvPr/>
        </p:nvSpPr>
        <p:spPr>
          <a:xfrm>
            <a:off x="6096000" y="1371785"/>
            <a:ext cx="30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Filling missing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168FB-5158-7BC7-DB11-8FFB96F00C01}"/>
              </a:ext>
            </a:extLst>
          </p:cNvPr>
          <p:cNvSpPr txBox="1"/>
          <p:nvPr/>
        </p:nvSpPr>
        <p:spPr>
          <a:xfrm>
            <a:off x="927534" y="2825689"/>
            <a:ext cx="30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16451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F33BF-225C-1955-E93D-45DA0D53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2D5313-E939-1187-F1AB-F677779D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0" y="1928621"/>
            <a:ext cx="4520059" cy="4668688"/>
          </a:xfrm>
          <a:prstGeom prst="rect">
            <a:avLst/>
          </a:prstGeom>
        </p:spPr>
      </p:pic>
      <p:pic>
        <p:nvPicPr>
          <p:cNvPr id="5" name="Content Placeholder 4" descr="Histogram&#10;&#10;Description automatically generated">
            <a:extLst>
              <a:ext uri="{FF2B5EF4-FFF2-40B4-BE49-F238E27FC236}">
                <a16:creationId xmlns:a16="http://schemas.microsoft.com/office/drawing/2014/main" id="{36391882-EE1E-4BCD-4ACC-92D337FB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87" y="1700834"/>
            <a:ext cx="4800953" cy="49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54CE5-C427-89AD-3A6E-E493257B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1B97DCB-20E0-B48F-0FC6-BBA4EF6C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1766496"/>
            <a:ext cx="4757270" cy="491370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243A4B1-890A-6E11-AD67-35C53E604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65" y="1719295"/>
            <a:ext cx="4836811" cy="49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B4FE72-7C6E-9253-1AAF-1ED0554A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24" y="856909"/>
            <a:ext cx="7421240" cy="53179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A9DCCC-45EF-0FDF-9C16-1C61A66A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45" y="2138435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 Date(M/D/Y) , Discharge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columns 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Discharge_filled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D30, D90, D365, D1000, D5000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values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3BE1D-C336-4CDB-600C-10E5021D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5" y="810453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Comal Data set: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8D2B8-7358-4F3F-67DE-56CEB716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7" y="4065679"/>
            <a:ext cx="3019447" cy="4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6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88B-A442-F799-93D7-720CB7B8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69" y="523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Summary before and after moving average: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7CF177-4500-7E62-C395-B53908045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35160"/>
              </p:ext>
            </p:extLst>
          </p:nvPr>
        </p:nvGraphicFramePr>
        <p:xfrm>
          <a:off x="559675" y="1841390"/>
          <a:ext cx="52367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45">
                  <a:extLst>
                    <a:ext uri="{9D8B030D-6E8A-4147-A177-3AD203B41FA5}">
                      <a16:colId xmlns:a16="http://schemas.microsoft.com/office/drawing/2014/main" val="2468097075"/>
                    </a:ext>
                  </a:extLst>
                </a:gridCol>
                <a:gridCol w="819807">
                  <a:extLst>
                    <a:ext uri="{9D8B030D-6E8A-4147-A177-3AD203B41FA5}">
                      <a16:colId xmlns:a16="http://schemas.microsoft.com/office/drawing/2014/main" val="882209722"/>
                    </a:ext>
                  </a:extLst>
                </a:gridCol>
                <a:gridCol w="1035269">
                  <a:extLst>
                    <a:ext uri="{9D8B030D-6E8A-4147-A177-3AD203B41FA5}">
                      <a16:colId xmlns:a16="http://schemas.microsoft.com/office/drawing/2014/main" val="10780967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53891840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1142135082"/>
                    </a:ext>
                  </a:extLst>
                </a:gridCol>
                <a:gridCol w="930165">
                  <a:extLst>
                    <a:ext uri="{9D8B030D-6E8A-4147-A177-3AD203B41FA5}">
                      <a16:colId xmlns:a16="http://schemas.microsoft.com/office/drawing/2014/main" val="871505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6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286.1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534.0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6464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3BF553-C945-179E-1599-07E0D987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576"/>
              </p:ext>
            </p:extLst>
          </p:nvPr>
        </p:nvGraphicFramePr>
        <p:xfrm>
          <a:off x="538654" y="3153382"/>
          <a:ext cx="10515600" cy="327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722965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69098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174309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650017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68498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363662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266709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601320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24513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5556667"/>
                    </a:ext>
                  </a:extLst>
                </a:gridCol>
              </a:tblGrid>
              <a:tr h="366301">
                <a:tc gridSpan="2"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D30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D365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99383"/>
                  </a:ext>
                </a:extLst>
              </a:tr>
              <a:tr h="366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35880"/>
                  </a:ext>
                </a:extLst>
              </a:tr>
              <a:tr h="366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245.40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246.19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5700"/>
                  </a:ext>
                </a:extLst>
              </a:tr>
              <a:tr h="63224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298.6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298.64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303.98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88013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286.97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287.61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79647"/>
                  </a:ext>
                </a:extLst>
              </a:tr>
              <a:tr h="366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342.8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341.34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332.34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67266"/>
                  </a:ext>
                </a:extLst>
              </a:tr>
              <a:tr h="3741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472.9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445.99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399.59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31395"/>
                  </a:ext>
                </a:extLst>
              </a:tr>
              <a:tr h="366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0348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D05F1-D0B7-61D4-12AD-B619D957E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588401"/>
              </p:ext>
            </p:extLst>
          </p:nvPr>
        </p:nvGraphicFramePr>
        <p:xfrm>
          <a:off x="5988269" y="1827302"/>
          <a:ext cx="52367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45">
                  <a:extLst>
                    <a:ext uri="{9D8B030D-6E8A-4147-A177-3AD203B41FA5}">
                      <a16:colId xmlns:a16="http://schemas.microsoft.com/office/drawing/2014/main" val="2468097075"/>
                    </a:ext>
                  </a:extLst>
                </a:gridCol>
                <a:gridCol w="819807">
                  <a:extLst>
                    <a:ext uri="{9D8B030D-6E8A-4147-A177-3AD203B41FA5}">
                      <a16:colId xmlns:a16="http://schemas.microsoft.com/office/drawing/2014/main" val="882209722"/>
                    </a:ext>
                  </a:extLst>
                </a:gridCol>
                <a:gridCol w="1035269">
                  <a:extLst>
                    <a:ext uri="{9D8B030D-6E8A-4147-A177-3AD203B41FA5}">
                      <a16:colId xmlns:a16="http://schemas.microsoft.com/office/drawing/2014/main" val="10780967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53891840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1142135082"/>
                    </a:ext>
                  </a:extLst>
                </a:gridCol>
                <a:gridCol w="930165">
                  <a:extLst>
                    <a:ext uri="{9D8B030D-6E8A-4147-A177-3AD203B41FA5}">
                      <a16:colId xmlns:a16="http://schemas.microsoft.com/office/drawing/2014/main" val="871505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6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286.1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534.0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646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9B7E34-4D13-C650-EED2-2EDD2855C25D}"/>
              </a:ext>
            </a:extLst>
          </p:cNvPr>
          <p:cNvSpPr txBox="1"/>
          <p:nvPr/>
        </p:nvSpPr>
        <p:spPr>
          <a:xfrm>
            <a:off x="838200" y="1410199"/>
            <a:ext cx="30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Filling missing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7D60-7F43-CC69-411E-9D6BC20D31B8}"/>
              </a:ext>
            </a:extLst>
          </p:cNvPr>
          <p:cNvSpPr txBox="1"/>
          <p:nvPr/>
        </p:nvSpPr>
        <p:spPr>
          <a:xfrm>
            <a:off x="6096000" y="1371785"/>
            <a:ext cx="30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Filling missing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1119C-F79C-6EC8-5366-B0241E754ED0}"/>
              </a:ext>
            </a:extLst>
          </p:cNvPr>
          <p:cNvSpPr txBox="1"/>
          <p:nvPr/>
        </p:nvSpPr>
        <p:spPr>
          <a:xfrm>
            <a:off x="995851" y="2736112"/>
            <a:ext cx="30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152447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BCF44-2E06-B7FC-593E-578A6D6E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BF695E2-0095-C724-E123-E2A4EA22D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1" y="2284420"/>
            <a:ext cx="5571918" cy="3696154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023AA18-C546-0760-4E4B-B6F5B77E4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0457"/>
            <a:ext cx="6014847" cy="39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6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3367-4410-C837-5CA9-790D98C3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6928669-5163-A13D-B93F-96CB2DD3F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2" y="1965108"/>
            <a:ext cx="5959845" cy="395348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D87CE4-5DBE-16B9-4DC2-7D8CCA028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33" y="2026024"/>
            <a:ext cx="5959845" cy="39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594</Words>
  <Application>Microsoft Office PowerPoint</Application>
  <PresentationFormat>Widescreen</PresentationFormat>
  <Paragraphs>337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GOLNOOSH TOOSI LU# 20558659</vt:lpstr>
      <vt:lpstr>J-17 Data set:</vt:lpstr>
      <vt:lpstr>Comparison of Summary before and after moving average:</vt:lpstr>
      <vt:lpstr>PLOTS</vt:lpstr>
      <vt:lpstr>PLOTS</vt:lpstr>
      <vt:lpstr>Comal Data set:</vt:lpstr>
      <vt:lpstr>Comparison of Summary before and after moving average:</vt:lpstr>
      <vt:lpstr>PLOTS</vt:lpstr>
      <vt:lpstr>PLOTS </vt:lpstr>
      <vt:lpstr>PowerPoint Presentation</vt:lpstr>
      <vt:lpstr>Comparison of Summary before and after moving average:</vt:lpstr>
      <vt:lpstr>PLOTS</vt:lpstr>
      <vt:lpstr>PLOTS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GOLNOOSH TOOSI LU# 20558659</dc:title>
  <dc:creator>Golnoosh Toosi</dc:creator>
  <cp:lastModifiedBy>Golnoosh Toosi</cp:lastModifiedBy>
  <cp:revision>27</cp:revision>
  <dcterms:created xsi:type="dcterms:W3CDTF">2023-04-20T16:06:25Z</dcterms:created>
  <dcterms:modified xsi:type="dcterms:W3CDTF">2023-04-20T20:36:14Z</dcterms:modified>
</cp:coreProperties>
</file>