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0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2D7-48C4-31AC-1FD6-2CC67369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3700"/>
              <a:t>TIMESERIES PREDICTION</a:t>
            </a:r>
            <a:br>
              <a:rPr lang="en-US" sz="3700"/>
            </a:br>
            <a:r>
              <a:rPr lang="en-US" sz="3700"/>
              <a:t>MACHINE LEARNING-LSTM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DD2AA-3BB4-C03D-D11F-86DEE34D1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8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/>
              <a:t>Golnoosh Toosi- L# 20558659</a:t>
            </a:r>
            <a:endParaRPr lang="en-US" dirty="0"/>
          </a:p>
        </p:txBody>
      </p:sp>
      <p:sp>
        <p:nvSpPr>
          <p:cNvPr id="22" name="Footer Placeholder 18">
            <a:extLst>
              <a:ext uri="{FF2B5EF4-FFF2-40B4-BE49-F238E27FC236}">
                <a16:creationId xmlns:a16="http://schemas.microsoft.com/office/drawing/2014/main" id="{5A3543A4-F08D-4D8C-9773-79C09DC4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3791426-A87F-C217-293A-D356D62EA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1" b="15781"/>
          <a:stretch/>
        </p:blipFill>
        <p:spPr>
          <a:xfrm>
            <a:off x="1112429" y="398449"/>
            <a:ext cx="9967142" cy="3519602"/>
          </a:xfrm>
          <a:prstGeom prst="rect">
            <a:avLst/>
          </a:prstGeom>
          <a:noFill/>
        </p:spPr>
      </p:pic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D41FA3D7-37B0-47AA-8B62-7F5DEAF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7ADF708-E00A-4C9F-87E9-4EC3B96BE37C}" type="datetime1">
              <a:rPr lang="en-US" smtClean="0"/>
              <a:pPr>
                <a:spcAft>
                  <a:spcPts val="600"/>
                </a:spcAft>
              </a:pPr>
              <a:t>4/27/2023</a:t>
            </a:fld>
            <a:endParaRPr lang="en-US"/>
          </a:p>
        </p:txBody>
      </p:sp>
      <p:sp>
        <p:nvSpPr>
          <p:cNvPr id="24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Subtitle 2">
            <a:extLst>
              <a:ext uri="{FF2B5EF4-FFF2-40B4-BE49-F238E27FC236}">
                <a16:creationId xmlns:a16="http://schemas.microsoft.com/office/drawing/2014/main" id="{0C0ABD97-D569-4A18-BD6C-9CBB9432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8" y="5866227"/>
            <a:ext cx="8314005" cy="696351"/>
          </a:xfrm>
        </p:spPr>
        <p:txBody>
          <a:bodyPr/>
          <a:lstStyle/>
          <a:p>
            <a:pPr algn="ctr"/>
            <a:r>
              <a:rPr lang="en-US" dirty="0"/>
              <a:t>Moving average with window 10</a:t>
            </a:r>
          </a:p>
        </p:txBody>
      </p:sp>
      <p:sp>
        <p:nvSpPr>
          <p:cNvPr id="7179" name="Footer Placeholder 18">
            <a:extLst>
              <a:ext uri="{FF2B5EF4-FFF2-40B4-BE49-F238E27FC236}">
                <a16:creationId xmlns:a16="http://schemas.microsoft.com/office/drawing/2014/main" id="{5A3543A4-F08D-4D8C-9773-79C09DC4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2BB5479-A006-3FF6-5B32-2827DDA96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71"/>
          <a:stretch/>
        </p:blipFill>
        <p:spPr bwMode="auto">
          <a:xfrm>
            <a:off x="442759" y="295422"/>
            <a:ext cx="11306481" cy="408533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Date Placeholder 3">
            <a:extLst>
              <a:ext uri="{FF2B5EF4-FFF2-40B4-BE49-F238E27FC236}">
                <a16:creationId xmlns:a16="http://schemas.microsoft.com/office/drawing/2014/main" id="{D41FA3D7-37B0-47AA-8B62-7F5DEAF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A70D144-8881-4A6E-88F5-A4E22D1ABF39}" type="datetime1">
              <a:rPr lang="en-US" smtClean="0"/>
              <a:pPr>
                <a:spcAft>
                  <a:spcPts val="600"/>
                </a:spcAft>
              </a:pPr>
              <a:t>4/27/2023</a:t>
            </a:fld>
            <a:endParaRPr lang="en-US"/>
          </a:p>
        </p:txBody>
      </p:sp>
      <p:sp>
        <p:nvSpPr>
          <p:cNvPr id="7183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itle 1">
            <a:extLst>
              <a:ext uri="{FF2B5EF4-FFF2-40B4-BE49-F238E27FC236}">
                <a16:creationId xmlns:a16="http://schemas.microsoft.com/office/drawing/2014/main" id="{ECC7346A-0E3A-47BD-86AF-2DE07D16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9920" y="978493"/>
            <a:ext cx="4043680" cy="78351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J-17 </a:t>
            </a:r>
            <a:r>
              <a:rPr lang="en-US" sz="4400" dirty="0"/>
              <a:t>Dataset:</a:t>
            </a:r>
          </a:p>
        </p:txBody>
      </p:sp>
      <p:sp>
        <p:nvSpPr>
          <p:cNvPr id="1042" name="Subtitle 2">
            <a:extLst>
              <a:ext uri="{FF2B5EF4-FFF2-40B4-BE49-F238E27FC236}">
                <a16:creationId xmlns:a16="http://schemas.microsoft.com/office/drawing/2014/main" id="{8026D853-A90C-4552-8EDA-857C715F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794" y="2043953"/>
            <a:ext cx="5054136" cy="3975847"/>
          </a:xfrm>
        </p:spPr>
        <p:txBody>
          <a:bodyPr anchor="t"/>
          <a:lstStyle/>
          <a:p>
            <a:pPr algn="l"/>
            <a:r>
              <a:rPr lang="en-US" dirty="0"/>
              <a:t>Columns: Date and </a:t>
            </a:r>
            <a:r>
              <a:rPr lang="en-US" dirty="0" err="1"/>
              <a:t>WaterLevelElevation</a:t>
            </a:r>
            <a:endParaRPr lang="en-US" dirty="0"/>
          </a:p>
          <a:p>
            <a:pPr algn="l"/>
            <a:r>
              <a:rPr lang="en-US" dirty="0"/>
              <a:t>Starting Date: 1932-11-12 to 2023-04-09</a:t>
            </a:r>
          </a:p>
          <a:p>
            <a:pPr algn="l"/>
            <a:r>
              <a:rPr lang="en-US" dirty="0"/>
              <a:t>The '</a:t>
            </a:r>
            <a:r>
              <a:rPr lang="en-US" dirty="0" err="1"/>
              <a:t>WaterLevelElevation</a:t>
            </a:r>
            <a:r>
              <a:rPr lang="en-US" dirty="0"/>
              <a:t>' column has 0 null values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4C3ADC-BCC9-405E-6D4F-DECEA4CB30E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370250"/>
            <a:ext cx="5392803" cy="413897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Date Placeholder 3">
            <a:extLst>
              <a:ext uri="{FF2B5EF4-FFF2-40B4-BE49-F238E27FC236}">
                <a16:creationId xmlns:a16="http://schemas.microsoft.com/office/drawing/2014/main" id="{1B2AAE15-94E5-496C-93B9-A85D985C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CE4975-1795-4C66-93A8-77AD8DF009ED}" type="datetime1">
              <a:rPr lang="en-US" smtClean="0"/>
              <a:pPr>
                <a:spcAft>
                  <a:spcPts val="600"/>
                </a:spcAft>
              </a:pPr>
              <a:t>4/27/2023</a:t>
            </a:fld>
            <a:endParaRPr lang="en-US"/>
          </a:p>
        </p:txBody>
      </p:sp>
      <p:sp>
        <p:nvSpPr>
          <p:cNvPr id="1045" name="Slide Number Placeholder 18">
            <a:extLst>
              <a:ext uri="{FF2B5EF4-FFF2-40B4-BE49-F238E27FC236}">
                <a16:creationId xmlns:a16="http://schemas.microsoft.com/office/drawing/2014/main" id="{C1C55277-AB30-473F-9D07-4466F576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Title 1">
            <a:extLst>
              <a:ext uri="{FF2B5EF4-FFF2-40B4-BE49-F238E27FC236}">
                <a16:creationId xmlns:a16="http://schemas.microsoft.com/office/drawing/2014/main" id="{81A8A523-A432-49C7-B9D0-FA0DB1296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1" y="4587372"/>
            <a:ext cx="9689834" cy="1198359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Plots</a:t>
            </a:r>
          </a:p>
        </p:txBody>
      </p:sp>
      <p:sp>
        <p:nvSpPr>
          <p:cNvPr id="2081" name="Subtitle 2">
            <a:extLst>
              <a:ext uri="{FF2B5EF4-FFF2-40B4-BE49-F238E27FC236}">
                <a16:creationId xmlns:a16="http://schemas.microsoft.com/office/drawing/2014/main" id="{0C0ABD97-D569-4A18-BD6C-9CBB9432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6" y="5866227"/>
            <a:ext cx="8314005" cy="696351"/>
          </a:xfrm>
        </p:spPr>
        <p:txBody>
          <a:bodyPr/>
          <a:lstStyle/>
          <a:p>
            <a:pPr algn="ctr"/>
            <a:r>
              <a:rPr lang="en-US" dirty="0" err="1"/>
              <a:t>WaterLevelElevation</a:t>
            </a:r>
            <a:r>
              <a:rPr lang="en-US" dirty="0"/>
              <a:t> vs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686C2-4851-D1CC-B74B-9C306AAAE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6" r="25374"/>
          <a:stretch/>
        </p:blipFill>
        <p:spPr>
          <a:xfrm>
            <a:off x="-3" y="10"/>
            <a:ext cx="6096002" cy="4293731"/>
          </a:xfrm>
          <a:prstGeom prst="rect">
            <a:avLst/>
          </a:prstGeom>
          <a:noFill/>
        </p:spPr>
      </p:pic>
      <p:sp>
        <p:nvSpPr>
          <p:cNvPr id="2082" name="Footer Placeholder 8">
            <a:extLst>
              <a:ext uri="{FF2B5EF4-FFF2-40B4-BE49-F238E27FC236}">
                <a16:creationId xmlns:a16="http://schemas.microsoft.com/office/drawing/2014/main" id="{1E76A1A0-EEA7-46AE-B785-9B31782A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7AD239-A632-6CD4-23A6-DB456682A48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" b="7768"/>
          <a:stretch/>
        </p:blipFill>
        <p:spPr bwMode="auto">
          <a:xfrm>
            <a:off x="6095998" y="10"/>
            <a:ext cx="6096003" cy="39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Date Placeholder 3">
            <a:extLst>
              <a:ext uri="{FF2B5EF4-FFF2-40B4-BE49-F238E27FC236}">
                <a16:creationId xmlns:a16="http://schemas.microsoft.com/office/drawing/2014/main" id="{1B2AAE15-94E5-496C-93B9-A85D985C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CE4975-1795-4C66-93A8-77AD8DF009ED}" type="datetime1">
              <a:rPr lang="en-US" smtClean="0"/>
              <a:pPr>
                <a:spcAft>
                  <a:spcPts val="600"/>
                </a:spcAft>
              </a:pPr>
              <a:t>4/27/2023</a:t>
            </a:fld>
            <a:endParaRPr lang="en-US"/>
          </a:p>
        </p:txBody>
      </p:sp>
      <p:sp>
        <p:nvSpPr>
          <p:cNvPr id="2069" name="Slide Number Placeholder 18">
            <a:extLst>
              <a:ext uri="{FF2B5EF4-FFF2-40B4-BE49-F238E27FC236}">
                <a16:creationId xmlns:a16="http://schemas.microsoft.com/office/drawing/2014/main" id="{C1C55277-AB30-473F-9D07-4466F576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>
            <a:extLst>
              <a:ext uri="{FF2B5EF4-FFF2-40B4-BE49-F238E27FC236}">
                <a16:creationId xmlns:a16="http://schemas.microsoft.com/office/drawing/2014/main" id="{ECC7346A-0E3A-47BD-86AF-2DE07D16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877" y="891979"/>
            <a:ext cx="4396987" cy="826247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Comal Dataset:</a:t>
            </a:r>
          </a:p>
        </p:txBody>
      </p:sp>
      <p:sp>
        <p:nvSpPr>
          <p:cNvPr id="3081" name="Subtitle 2">
            <a:extLst>
              <a:ext uri="{FF2B5EF4-FFF2-40B4-BE49-F238E27FC236}">
                <a16:creationId xmlns:a16="http://schemas.microsoft.com/office/drawing/2014/main" id="{8026D853-A90C-4552-8EDA-857C715F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877" y="2557929"/>
            <a:ext cx="4173627" cy="279893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Columns: Date and Discharge</a:t>
            </a:r>
          </a:p>
          <a:p>
            <a:pPr algn="l"/>
            <a:r>
              <a:rPr lang="en-US" dirty="0"/>
              <a:t>Starting Date: 1927-12-19 to 2023-04-16</a:t>
            </a:r>
          </a:p>
          <a:p>
            <a:pPr algn="l"/>
            <a:r>
              <a:rPr lang="en-US" dirty="0"/>
              <a:t>The 'Discharge' column has 51 null values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BA6882-D79B-B420-8598-E1D4414B2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729" y="905426"/>
            <a:ext cx="5909394" cy="466842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41FA3D7-37B0-47AA-8B62-7F5DEAF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70D144-8881-4A6E-88F5-A4E22D1ABF39}" type="datetime1">
              <a:rPr lang="en-US" smtClean="0"/>
              <a:pPr>
                <a:spcAft>
                  <a:spcPts val="600"/>
                </a:spcAft>
              </a:pPr>
              <a:t>4/27/2023</a:t>
            </a:fld>
            <a:endParaRPr lang="en-US"/>
          </a:p>
        </p:txBody>
      </p:sp>
      <p:sp>
        <p:nvSpPr>
          <p:cNvPr id="17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>
            <a:extLst>
              <a:ext uri="{FF2B5EF4-FFF2-40B4-BE49-F238E27FC236}">
                <a16:creationId xmlns:a16="http://schemas.microsoft.com/office/drawing/2014/main" id="{72A6941D-11E2-4CEF-9403-A16C0829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35" y="589321"/>
            <a:ext cx="4173417" cy="934679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/>
              <a:t>PLOTS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F6CF46-44BB-788A-7926-002223F24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6"/>
          <a:stretch/>
        </p:blipFill>
        <p:spPr bwMode="auto">
          <a:xfrm>
            <a:off x="6971578" y="0"/>
            <a:ext cx="5220422" cy="35163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9CBCE-0386-3845-7C3B-E2A99453F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"/>
          <a:stretch/>
        </p:blipFill>
        <p:spPr>
          <a:xfrm>
            <a:off x="373529" y="3429000"/>
            <a:ext cx="8841430" cy="3301795"/>
          </a:xfrm>
          <a:prstGeom prst="rect">
            <a:avLst/>
          </a:prstGeom>
          <a:noFill/>
        </p:spPr>
      </p:pic>
      <p:sp>
        <p:nvSpPr>
          <p:cNvPr id="4109" name="Date Placeholder 3">
            <a:extLst>
              <a:ext uri="{FF2B5EF4-FFF2-40B4-BE49-F238E27FC236}">
                <a16:creationId xmlns:a16="http://schemas.microsoft.com/office/drawing/2014/main" id="{D73A9451-6C04-4EAB-BE98-3DBFDE9A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DEE97E0-6161-40DC-BC0D-2BDE091EBA57}" type="datetime1">
              <a:rPr lang="en-US" smtClean="0"/>
              <a:pPr>
                <a:spcAft>
                  <a:spcPts val="600"/>
                </a:spcAft>
              </a:pPr>
              <a:t>4/27/2023</a:t>
            </a:fld>
            <a:endParaRPr lang="en-US"/>
          </a:p>
        </p:txBody>
      </p:sp>
      <p:sp>
        <p:nvSpPr>
          <p:cNvPr id="4111" name="Slide Number Placeholder 5">
            <a:extLst>
              <a:ext uri="{FF2B5EF4-FFF2-40B4-BE49-F238E27FC236}">
                <a16:creationId xmlns:a16="http://schemas.microsoft.com/office/drawing/2014/main" id="{AB7ADB87-B7F5-45DE-813F-07A3590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0A38A8A-9BA5-0CA0-F7A6-1E7616133B3A}"/>
              </a:ext>
            </a:extLst>
          </p:cNvPr>
          <p:cNvSpPr txBox="1">
            <a:spLocks/>
          </p:cNvSpPr>
          <p:nvPr/>
        </p:nvSpPr>
        <p:spPr>
          <a:xfrm>
            <a:off x="-565145" y="1432011"/>
            <a:ext cx="8314005" cy="6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Discharge vs Time</a:t>
            </a:r>
          </a:p>
        </p:txBody>
      </p:sp>
    </p:spTree>
    <p:extLst>
      <p:ext uri="{BB962C8B-B14F-4D97-AF65-F5344CB8AC3E}">
        <p14:creationId xmlns:p14="http://schemas.microsoft.com/office/powerpoint/2010/main" val="300722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37E3-ACBD-C673-0DF4-5E84D8C9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B23A064-E14B-5BC0-95D4-F7C62FB59E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1" y="172635"/>
            <a:ext cx="11258177" cy="401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A9988DF-1045-82ED-3D87-CD6D9950DAA1}"/>
              </a:ext>
            </a:extLst>
          </p:cNvPr>
          <p:cNvSpPr txBox="1">
            <a:spLocks/>
          </p:cNvSpPr>
          <p:nvPr/>
        </p:nvSpPr>
        <p:spPr>
          <a:xfrm>
            <a:off x="1998763" y="5292486"/>
            <a:ext cx="8314005" cy="6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Moving average with window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6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CBE2-6EF2-06A3-5059-9E0ED819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529"/>
            <a:ext cx="10515600" cy="1116811"/>
          </a:xfrm>
        </p:spPr>
        <p:txBody>
          <a:bodyPr/>
          <a:lstStyle/>
          <a:p>
            <a:r>
              <a:rPr lang="en-US" dirty="0"/>
              <a:t>Comal discharge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9250-D9D4-95E3-5C42-E89B5A0E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F350-13C3-50F1-3319-86ABC25A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430"/>
            <a:ext cx="12192000" cy="45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FBFB554-0A33-C1E5-F455-071A462B3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11" y="970715"/>
            <a:ext cx="6223507" cy="49165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Date Placeholder 3">
            <a:extLst>
              <a:ext uri="{FF2B5EF4-FFF2-40B4-BE49-F238E27FC236}">
                <a16:creationId xmlns:a16="http://schemas.microsoft.com/office/drawing/2014/main" id="{D73A9451-6C04-4EAB-BE98-3DBFDE9A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DEE97E0-6161-40DC-BC0D-2BDE091EBA57}" type="datetime1">
              <a:rPr lang="en-US" smtClean="0"/>
              <a:pPr>
                <a:spcAft>
                  <a:spcPts val="600"/>
                </a:spcAft>
              </a:pPr>
              <a:t>4/27/2023</a:t>
            </a:fld>
            <a:endParaRPr lang="en-US"/>
          </a:p>
        </p:txBody>
      </p:sp>
      <p:sp>
        <p:nvSpPr>
          <p:cNvPr id="5135" name="Slide Number Placeholder 5">
            <a:extLst>
              <a:ext uri="{FF2B5EF4-FFF2-40B4-BE49-F238E27FC236}">
                <a16:creationId xmlns:a16="http://schemas.microsoft.com/office/drawing/2014/main" id="{AB7ADB87-B7F5-45DE-813F-07A3590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C1FF8A-02A2-EB7D-5540-261713B47A58}"/>
              </a:ext>
            </a:extLst>
          </p:cNvPr>
          <p:cNvSpPr txBox="1">
            <a:spLocks/>
          </p:cNvSpPr>
          <p:nvPr/>
        </p:nvSpPr>
        <p:spPr>
          <a:xfrm>
            <a:off x="6770371" y="834750"/>
            <a:ext cx="5508270" cy="1025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San </a:t>
            </a:r>
            <a:r>
              <a:rPr lang="en-US" sz="3600" b="1" dirty="0" err="1"/>
              <a:t>marcos</a:t>
            </a:r>
            <a:r>
              <a:rPr lang="en-US" sz="3600" b="1" dirty="0"/>
              <a:t> </a:t>
            </a:r>
            <a:r>
              <a:rPr lang="en-US" sz="3600" dirty="0"/>
              <a:t>Dataset: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DDFABEA-56C9-3355-67F8-25D47D5CB6A0}"/>
              </a:ext>
            </a:extLst>
          </p:cNvPr>
          <p:cNvSpPr txBox="1">
            <a:spLocks/>
          </p:cNvSpPr>
          <p:nvPr/>
        </p:nvSpPr>
        <p:spPr>
          <a:xfrm>
            <a:off x="6647794" y="2043953"/>
            <a:ext cx="5054136" cy="3975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Columns: Date and Discharge</a:t>
            </a:r>
          </a:p>
          <a:p>
            <a:pPr algn="l"/>
            <a:r>
              <a:rPr lang="en-US" dirty="0"/>
              <a:t>Starting Date: 1956-05-26 to 2023-04-16</a:t>
            </a:r>
          </a:p>
          <a:p>
            <a:pPr algn="l"/>
            <a:r>
              <a:rPr lang="en-US" dirty="0"/>
              <a:t>The 'Discharge' column has 2 null values</a:t>
            </a:r>
          </a:p>
        </p:txBody>
      </p:sp>
    </p:spTree>
    <p:extLst>
      <p:ext uri="{BB962C8B-B14F-4D97-AF65-F5344CB8AC3E}">
        <p14:creationId xmlns:p14="http://schemas.microsoft.com/office/powerpoint/2010/main" val="14559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267FA1A-A644-F69B-B49D-AA5FF27B4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"/>
          <a:stretch/>
        </p:blipFill>
        <p:spPr bwMode="auto">
          <a:xfrm>
            <a:off x="6956611" y="1"/>
            <a:ext cx="5054588" cy="338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0C334-84CA-39C5-7EE0-251EAD1E8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8"/>
          <a:stretch/>
        </p:blipFill>
        <p:spPr>
          <a:xfrm>
            <a:off x="41836" y="3389072"/>
            <a:ext cx="9695723" cy="3451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F2F016-F0F9-BC36-B5AC-14E004198AB3}"/>
              </a:ext>
            </a:extLst>
          </p:cNvPr>
          <p:cNvSpPr txBox="1">
            <a:spLocks/>
          </p:cNvSpPr>
          <p:nvPr/>
        </p:nvSpPr>
        <p:spPr>
          <a:xfrm>
            <a:off x="1569835" y="589321"/>
            <a:ext cx="4173417" cy="934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PLOTS</a:t>
            </a:r>
            <a:endParaRPr lang="en-US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A95C61-F9C0-BBCA-5288-2BA83D83CEAB}"/>
              </a:ext>
            </a:extLst>
          </p:cNvPr>
          <p:cNvSpPr txBox="1">
            <a:spLocks/>
          </p:cNvSpPr>
          <p:nvPr/>
        </p:nvSpPr>
        <p:spPr>
          <a:xfrm>
            <a:off x="-565145" y="1432011"/>
            <a:ext cx="8314005" cy="6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Discharge vs Time</a:t>
            </a:r>
          </a:p>
        </p:txBody>
      </p:sp>
    </p:spTree>
    <p:extLst>
      <p:ext uri="{BB962C8B-B14F-4D97-AF65-F5344CB8AC3E}">
        <p14:creationId xmlns:p14="http://schemas.microsoft.com/office/powerpoint/2010/main" val="238605835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Felix Titling</vt:lpstr>
      <vt:lpstr>Goudy Old Style</vt:lpstr>
      <vt:lpstr>ArchwayVTI</vt:lpstr>
      <vt:lpstr>TIMESERIES PREDICTION MACHINE LEARNING-LSTM</vt:lpstr>
      <vt:lpstr>J-17 Dataset:</vt:lpstr>
      <vt:lpstr>Plots</vt:lpstr>
      <vt:lpstr>Comal Dataset:</vt:lpstr>
      <vt:lpstr>PLOTS</vt:lpstr>
      <vt:lpstr>PowerPoint Presentation</vt:lpstr>
      <vt:lpstr>Comal discharge prediction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TIMESERIES PREDICTION MACHINE LEARNING-LSTM</dc:title>
  <dc:creator>Golnoosh Toosi</dc:creator>
  <cp:lastModifiedBy>Golnoosh Toosi</cp:lastModifiedBy>
  <cp:revision>6</cp:revision>
  <dcterms:created xsi:type="dcterms:W3CDTF">2023-04-27T15:49:11Z</dcterms:created>
  <dcterms:modified xsi:type="dcterms:W3CDTF">2023-04-27T21:39:13Z</dcterms:modified>
</cp:coreProperties>
</file>