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2"/>
  </p:notesMasterIdLst>
  <p:handoutMasterIdLst>
    <p:handoutMasterId r:id="rId33"/>
  </p:handoutMasterIdLst>
  <p:sldIdLst>
    <p:sldId id="261" r:id="rId3"/>
    <p:sldId id="262" r:id="rId4"/>
    <p:sldId id="284" r:id="rId5"/>
    <p:sldId id="286" r:id="rId6"/>
    <p:sldId id="290" r:id="rId7"/>
    <p:sldId id="29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83" r:id="rId23"/>
    <p:sldId id="288" r:id="rId24"/>
    <p:sldId id="271" r:id="rId25"/>
    <p:sldId id="289" r:id="rId26"/>
    <p:sldId id="281" r:id="rId27"/>
    <p:sldId id="282" r:id="rId28"/>
    <p:sldId id="291" r:id="rId29"/>
    <p:sldId id="293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 autoAdjust="0"/>
    <p:restoredTop sz="80935" autoAdjust="0"/>
  </p:normalViewPr>
  <p:slideViewPr>
    <p:cSldViewPr snapToGrid="0" snapToObjects="1">
      <p:cViewPr varScale="1">
        <p:scale>
          <a:sx n="85" d="100"/>
          <a:sy n="85" d="100"/>
        </p:scale>
        <p:origin x="-2118" y="-96"/>
      </p:cViewPr>
      <p:guideLst>
        <p:guide orient="horz" pos="2160"/>
        <p:guide orient="horz" pos="225"/>
        <p:guide orient="horz" pos="737"/>
        <p:guide orient="horz" pos="861"/>
        <p:guide orient="horz" pos="3944"/>
        <p:guide orient="horz" pos="4048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60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举个例子，如果要浏览项目的历史更新摘要，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Git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不用连到外面的服务器上去取数据回来，而直接从本地数据库读取后展示给你看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FFCC66"/>
              </a:buClr>
            </a:pPr>
            <a:r>
              <a:rPr lang="zh-CN" altLang="en-US" dirty="0" smtClean="0"/>
              <a:t>哈希值</a:t>
            </a:r>
            <a:r>
              <a:rPr lang="en-US" altLang="zh-CN" dirty="0" smtClean="0"/>
              <a:t>14c46ac5bc40fe23d6854ae24195d2c17afd828c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SHA-1 </a:t>
            </a:r>
            <a:r>
              <a:rPr lang="zh-CN" altLang="en-US" dirty="0" smtClean="0"/>
              <a:t>算法计算数据的校验和，产生</a:t>
            </a:r>
            <a:r>
              <a:rPr lang="en-US" altLang="zh-CN" dirty="0" smtClean="0"/>
              <a:t>40 </a:t>
            </a:r>
            <a:r>
              <a:rPr lang="zh-CN" altLang="en-US" dirty="0" smtClean="0"/>
              <a:t>个十六进制字符串</a:t>
            </a:r>
            <a:endParaRPr lang="en-US" altLang="zh-CN" dirty="0" smtClean="0"/>
          </a:p>
          <a:p>
            <a:pPr>
              <a:buClr>
                <a:srgbClr val="FFCC66"/>
              </a:buClr>
            </a:pPr>
            <a:endParaRPr lang="en-US" altLang="zh-CN" dirty="0" smtClean="0"/>
          </a:p>
          <a:p>
            <a:pPr>
              <a:buClr>
                <a:srgbClr val="FFCC66"/>
              </a:buClr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800000"/>
            <a:ext cx="7826400" cy="72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880000"/>
            <a:ext cx="7826400" cy="10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4680000"/>
            <a:ext cx="7826400" cy="8976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5760000"/>
            <a:ext cx="7826400" cy="4656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360000"/>
            <a:ext cx="950400" cy="2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64260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719"/>
            <a:ext cx="7740000" cy="8128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6" y="1367366"/>
            <a:ext cx="8642349" cy="489373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64260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6" y="1367366"/>
            <a:ext cx="4213225" cy="489373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1" y="1367366"/>
            <a:ext cx="4213225" cy="489373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42620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92000"/>
            <a:ext cx="791208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367367"/>
            <a:ext cx="8642350" cy="48937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42620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92000"/>
            <a:ext cx="791208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6" y="1367367"/>
            <a:ext cx="4213225" cy="48937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367367"/>
            <a:ext cx="4213224" cy="489373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6009600"/>
            <a:ext cx="8424000" cy="72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879704"/>
            <a:ext cx="2700000" cy="10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2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357717"/>
            <a:ext cx="7740000" cy="812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367367"/>
            <a:ext cx="8642350" cy="489373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6426200"/>
            <a:ext cx="972000" cy="43180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6538447"/>
            <a:ext cx="0" cy="216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yyyy-mm-dd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97124E54-B544-42CE-83B9-CCAD91C4A10D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5/11/2015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xref.com/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nggeek.com/category/ci/" TargetMode="External"/><Relationship Id="rId2" Type="http://schemas.openxmlformats.org/officeDocument/2006/relationships/hyperlink" Target="http://progit.org/book/zh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oschina.net/translate/a-successful-git-branching-model" TargetMode="External"/><Relationship Id="rId4" Type="http://schemas.openxmlformats.org/officeDocument/2006/relationships/hyperlink" Target="http://kurenai.elastos.org/2013/05/29/&#22522;&#20110;jenkins&#30340;&#33258;&#21160;&#26500;&#24314;&#31995;&#32479;&#24320;&#21457;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基本介绍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文静</a:t>
            </a:r>
            <a:endParaRPr lang="en-US" altLang="zh-CN" dirty="0" smtClean="0"/>
          </a:p>
          <a:p>
            <a:r>
              <a:rPr lang="en-US" dirty="0" smtClean="0"/>
              <a:t>wenjing2016@gmail.com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object: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commit-&gt;tree-&gt;blob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。每次提交都会生成一个新的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 object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。所有的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object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都用唯一的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40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字节的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SHA1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散列值表示</a:t>
            </a: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reference: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tag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branch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都属于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reference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reference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指向某个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 object.  tag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的内容不会自动更新。在某个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branch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上的每一次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都会更新该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branch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的内容。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不能通过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reference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达到的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object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可以用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git-gc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git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-prune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回收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remote: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远程仓库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work tree: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当前工作目录中的文件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index or cache: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git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add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以后但还没有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的文件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HEAD: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HEAD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的内容可以是一个分支，也可以是一个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commit ID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490332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项目到工作目录。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在工作目录修改某些文件。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对修改后的文件进行快照，然后保存到暂存区域。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提交更新，将保存在暂存区域的文件快照永久转储到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目录中</a:t>
            </a:r>
            <a:endParaRPr 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0556" y="1417637"/>
            <a:ext cx="4729743" cy="421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4233"/>
            <a:ext cx="7745473" cy="566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4233"/>
            <a:ext cx="7772400" cy="568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12496"/>
            <a:ext cx="7772401" cy="568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1329" y="523647"/>
            <a:ext cx="7745472" cy="566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9027" y="525672"/>
            <a:ext cx="7772401" cy="568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878" y="2700492"/>
            <a:ext cx="3841750" cy="3032125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0575" y="1447800"/>
            <a:ext cx="2514600" cy="1809750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0575" y="3773642"/>
            <a:ext cx="2454275" cy="195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 </a:t>
            </a:r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-627511923465936230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2278063"/>
            <a:ext cx="32956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-7558079208659694569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813" y="2557463"/>
            <a:ext cx="3476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</a:t>
            </a:r>
            <a:r>
              <a:rPr lang="zh-CN" altLang="en-US" dirty="0" smtClean="0"/>
              <a:t>查看版本提交的历史记录 可以跟目录或文件则只显示和指定文件相关的提交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zh-CN" altLang="en-US" dirty="0" smtClean="0"/>
              <a:t>添加要提交的文件到缓冲区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zh-CN" altLang="en-US" dirty="0" smtClean="0"/>
              <a:t>将缓冲区内容提交到版本仓库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zh-CN" altLang="en-US" dirty="0" smtClean="0"/>
              <a:t>退回到以前状态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format-patch:</a:t>
            </a:r>
            <a:r>
              <a:rPr lang="zh-CN" altLang="en-US" dirty="0" smtClean="0"/>
              <a:t>使用</a:t>
            </a:r>
            <a:r>
              <a:rPr lang="en-US" dirty="0" err="1" smtClean="0"/>
              <a:t>git</a:t>
            </a:r>
            <a:r>
              <a:rPr lang="zh-CN" altLang="en-US" dirty="0" smtClean="0"/>
              <a:t>生成</a:t>
            </a:r>
            <a:r>
              <a:rPr lang="en-US" dirty="0" smtClean="0"/>
              <a:t>patch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show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显特定版本内容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：显示哈希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版本相对于哈希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的更改内容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zh-CN" altLang="en-US" dirty="0" smtClean="0"/>
              <a:t>哈希 会生成一个和指定版本相反的提交，来取消这个版本的修改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am </a:t>
            </a:r>
            <a:r>
              <a:rPr lang="zh-CN" altLang="en-US" dirty="0" smtClean="0"/>
              <a:t>接受邮件</a:t>
            </a:r>
            <a:r>
              <a:rPr lang="en-US" dirty="0" smtClean="0"/>
              <a:t>patch</a:t>
            </a:r>
            <a:r>
              <a:rPr lang="zh-CN" altLang="en-US" dirty="0" smtClean="0"/>
              <a:t>到版本库，类似的有</a:t>
            </a:r>
            <a:r>
              <a:rPr lang="en-US" dirty="0" err="1" smtClean="0"/>
              <a:t>git</a:t>
            </a:r>
            <a:r>
              <a:rPr lang="en-US" dirty="0" smtClean="0"/>
              <a:t> apply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zh-CN" altLang="en-US" dirty="0" smtClean="0"/>
              <a:t>下载源码仓库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zh-CN" altLang="en-US" dirty="0" smtClean="0"/>
              <a:t>从远程更新源码仓库到本地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zh-CN" altLang="en-US" dirty="0" smtClean="0"/>
              <a:t>把本地更新同步到远程仓库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blame </a:t>
            </a:r>
            <a:r>
              <a:rPr lang="zh-CN" altLang="en-US" dirty="0" smtClean="0"/>
              <a:t>显示文件的每一行的详细修改日志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shortlog</a:t>
            </a:r>
            <a:r>
              <a:rPr lang="en-US" dirty="0" smtClean="0"/>
              <a:t> </a:t>
            </a:r>
            <a:r>
              <a:rPr lang="zh-CN" altLang="en-US" dirty="0" smtClean="0"/>
              <a:t>显示每个人做了哪些提交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 </a:t>
            </a:r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zh-CN" altLang="en-US" dirty="0" smtClean="0">
                <a:ea typeface="宋体" pitchFamily="2" charset="-122"/>
              </a:rPr>
              <a:t>分支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中的分支，其实本质上仅仅是个指向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对象的可变指针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XXX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XXX</a:t>
            </a:r>
          </a:p>
          <a:p>
            <a:r>
              <a:rPr lang="en-US" altLang="zh-CN" dirty="0" smtClean="0"/>
              <a:t>HEAD </a:t>
            </a:r>
            <a:r>
              <a:rPr lang="zh-CN" altLang="en-US" dirty="0" smtClean="0"/>
              <a:t>指向你正在工作中的本地分支的指针</a:t>
            </a:r>
          </a:p>
          <a:p>
            <a:endParaRPr lang="en-US" dirty="0"/>
          </a:p>
        </p:txBody>
      </p:sp>
      <p:pic>
        <p:nvPicPr>
          <p:cNvPr id="4" name="Picture 4" descr="1417692041677973022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91000"/>
            <a:ext cx="3476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922065329399148013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965" y="3876675"/>
            <a:ext cx="2971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基本概念 </a:t>
            </a:r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zh-CN" altLang="en-US" dirty="0" smtClean="0">
                <a:ea typeface="宋体" pitchFamily="2" charset="-122"/>
              </a:rPr>
              <a:t>分支合并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XXX</a:t>
            </a:r>
            <a:endParaRPr lang="en-US" dirty="0"/>
          </a:p>
        </p:txBody>
      </p:sp>
      <p:pic>
        <p:nvPicPr>
          <p:cNvPr id="5" name="Picture 4" descr="-899878690646373445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844" y="2487253"/>
            <a:ext cx="2387908" cy="203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-1163398821847979813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443" y="2445809"/>
            <a:ext cx="3111103" cy="197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6038250641102572344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6444" y="2357675"/>
            <a:ext cx="3165684" cy="25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-8634260060933131677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0154" y="1815166"/>
            <a:ext cx="3015587" cy="30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-5376885695099932169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4966" y="2315663"/>
            <a:ext cx="3834298" cy="248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2079832679537689527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59166" y="2429592"/>
            <a:ext cx="4407396" cy="24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“Jing Wen"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wenjing2016@gmail.com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</a:p>
          <a:p>
            <a:endParaRPr lang="en-US" dirty="0"/>
          </a:p>
        </p:txBody>
      </p:sp>
      <p:pic>
        <p:nvPicPr>
          <p:cNvPr id="4" name="Picture 3" descr="g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541" y="1417637"/>
            <a:ext cx="6800850" cy="471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宋体"/>
                <a:cs typeface="宋体"/>
              </a:rPr>
              <a:t>工作</a:t>
            </a:r>
            <a:r>
              <a:rPr lang="zh-CN" altLang="en-US" sz="2800" dirty="0" smtClean="0">
                <a:latin typeface="宋体"/>
                <a:cs typeface="宋体"/>
              </a:rPr>
              <a:t>模型</a:t>
            </a:r>
            <a:endParaRPr lang="en-US" altLang="zh-CN" sz="2800" dirty="0" smtClean="0">
              <a:latin typeface="宋体"/>
              <a:cs typeface="宋体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持续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宋体"/>
                <a:cs typeface="宋体"/>
              </a:rPr>
              <a:t>Branch</a:t>
            </a:r>
            <a:r>
              <a:rPr lang="zh-CN" altLang="en-US" dirty="0" smtClean="0">
                <a:latin typeface="宋体"/>
                <a:cs typeface="宋体"/>
              </a:rPr>
              <a:t>开发模型</a:t>
            </a:r>
            <a:endParaRPr lang="en-US" altLang="zh-CN" dirty="0" smtClean="0">
              <a:latin typeface="宋体"/>
              <a:cs typeface="宋体"/>
            </a:endParaRPr>
          </a:p>
          <a:p>
            <a:r>
              <a:rPr lang="zh-CN" altLang="en-US" sz="2800" dirty="0" smtClean="0">
                <a:latin typeface="宋体"/>
                <a:cs typeface="宋体"/>
              </a:rPr>
              <a:t>Git分布式版本管理系统</a:t>
            </a:r>
            <a:endParaRPr lang="en-US" altLang="zh-CN" sz="2800" dirty="0" smtClean="0">
              <a:latin typeface="宋体"/>
              <a:cs typeface="宋体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200" dirty="0" err="1" smtClean="0">
                <a:latin typeface="宋体" pitchFamily="2" charset="-122"/>
              </a:rPr>
              <a:t>Git</a:t>
            </a:r>
            <a:r>
              <a:rPr lang="en-US" altLang="zh-TW" sz="2200" dirty="0" smtClean="0">
                <a:latin typeface="宋体" pitchFamily="2" charset="-122"/>
              </a:rPr>
              <a:t> vs. SVN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 err="1" smtClean="0">
                <a:latin typeface="宋体" pitchFamily="2" charset="-122"/>
              </a:rPr>
              <a:t>Git</a:t>
            </a:r>
            <a:r>
              <a:rPr lang="zh-CN" altLang="en-US" sz="2200" dirty="0" smtClean="0">
                <a:latin typeface="宋体" pitchFamily="2" charset="-122"/>
              </a:rPr>
              <a:t>基本概念</a:t>
            </a:r>
            <a:endParaRPr lang="en-US" altLang="zh-CN" sz="2200" dirty="0" smtClean="0">
              <a:latin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 err="1" smtClean="0">
                <a:latin typeface="宋体" pitchFamily="2" charset="-122"/>
              </a:rPr>
              <a:t>Git</a:t>
            </a:r>
            <a:r>
              <a:rPr lang="zh-CN" altLang="en-US" sz="2200" dirty="0" smtClean="0">
                <a:latin typeface="宋体" pitchFamily="2" charset="-122"/>
              </a:rPr>
              <a:t>安装和配置</a:t>
            </a:r>
            <a:endParaRPr lang="en-US" altLang="zh-CN" sz="2200" dirty="0" smtClean="0">
              <a:latin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latin typeface="宋体" pitchFamily="2" charset="-122"/>
              </a:rPr>
              <a:t>获取帮助</a:t>
            </a:r>
            <a:endParaRPr lang="en-US" altLang="zh-CN" dirty="0" smtClean="0">
              <a:latin typeface="宋体"/>
              <a:cs typeface="宋体"/>
            </a:endParaRPr>
          </a:p>
          <a:p>
            <a:r>
              <a:rPr lang="zh-CN" altLang="en-US" sz="2800" dirty="0" smtClean="0"/>
              <a:t>持续集成</a:t>
            </a:r>
            <a:r>
              <a:rPr lang="en-US" altLang="zh-CN" sz="2800" dirty="0" err="1" smtClean="0"/>
              <a:t>Gerrit</a:t>
            </a:r>
            <a:r>
              <a:rPr lang="en-US" altLang="zh-CN" sz="2800" dirty="0" smtClean="0"/>
              <a:t>/Jenkins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r>
              <a:rPr lang="zh-CN" altLang="en-US" sz="2800" dirty="0" smtClean="0"/>
              <a:t>其</a:t>
            </a:r>
            <a:r>
              <a:rPr lang="zh-CN" altLang="en-US" sz="2800" dirty="0" smtClean="0"/>
              <a:t>他工具 </a:t>
            </a:r>
            <a:r>
              <a:rPr lang="en-US" altLang="zh-CN" sz="2800" dirty="0" err="1" smtClean="0"/>
              <a:t>opengrok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的安装配置 </a:t>
            </a:r>
            <a:r>
              <a:rPr lang="en-US" altLang="zh-CN" dirty="0" smtClean="0"/>
              <a:t>- 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上安装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同样轻松，有个叫做 </a:t>
            </a:r>
            <a:r>
              <a:rPr lang="en-US" altLang="zh-CN" dirty="0" err="1" smtClean="0"/>
              <a:t>msysGit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的项目提供了安装包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hlinkClick r:id="rId2"/>
              </a:rPr>
              <a:t>http://msysgit.github.io/</a:t>
            </a:r>
            <a:endParaRPr lang="en-US" altLang="zh-CN" dirty="0" smtClean="0"/>
          </a:p>
          <a:p>
            <a:r>
              <a:rPr lang="zh-CN" altLang="en-US" dirty="0" smtClean="0"/>
              <a:t>完成安装之后，就可以使用命令行的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工具（已经自带了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客户端）了</a:t>
            </a:r>
            <a:endParaRPr lang="en-US" altLang="zh-CN" dirty="0" smtClean="0"/>
          </a:p>
          <a:p>
            <a:r>
              <a:rPr lang="zh-CN" altLang="en-US" dirty="0" smtClean="0"/>
              <a:t>另外还有一个图形界面的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项目管理工具</a:t>
            </a:r>
            <a:r>
              <a:rPr lang="en-US" altLang="zh-CN" dirty="0" err="1" smtClean="0"/>
              <a:t>TortoiseGit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帮助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Man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–help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–help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–help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8644" y="1503557"/>
            <a:ext cx="7772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47169" y="3947532"/>
            <a:ext cx="1170878" cy="535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Gerrit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审核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43453" y="2627971"/>
            <a:ext cx="1170878" cy="535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托管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75678" y="2958790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83113" y="3902927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79396" y="4791307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52116" y="3977269"/>
            <a:ext cx="1375318" cy="535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Jekins</a:t>
            </a:r>
            <a:r>
              <a:rPr lang="en-US" altLang="zh-CN" dirty="0" smtClean="0"/>
              <a:t> CI</a:t>
            </a:r>
            <a:br>
              <a:rPr lang="en-US" altLang="zh-CN" dirty="0" smtClean="0"/>
            </a:br>
            <a:r>
              <a:rPr lang="zh-CN" altLang="en-US" dirty="0" smtClean="0"/>
              <a:t>验证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生成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1">
            <a:off x="2646556" y="2895601"/>
            <a:ext cx="1196897" cy="3308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8" idx="3"/>
          </p:cNvCxnSpPr>
          <p:nvPr/>
        </p:nvCxnSpPr>
        <p:spPr>
          <a:xfrm flipH="1">
            <a:off x="2653991" y="2895601"/>
            <a:ext cx="1189462" cy="1274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9" idx="3"/>
          </p:cNvCxnSpPr>
          <p:nvPr/>
        </p:nvCxnSpPr>
        <p:spPr>
          <a:xfrm flipH="1">
            <a:off x="2650274" y="2895601"/>
            <a:ext cx="1193179" cy="2163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873841">
            <a:off x="2943921" y="2743201"/>
            <a:ext cx="73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87805" y="3401122"/>
            <a:ext cx="914400" cy="613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98956" y="4204011"/>
            <a:ext cx="880946" cy="33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32410" y="4404732"/>
            <a:ext cx="825190" cy="5910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5" idx="0"/>
          </p:cNvCxnSpPr>
          <p:nvPr/>
        </p:nvCxnSpPr>
        <p:spPr>
          <a:xfrm>
            <a:off x="4428892" y="3163230"/>
            <a:ext cx="3716" cy="784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5018047" y="4189143"/>
            <a:ext cx="1234069" cy="26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9561" y="3021981"/>
            <a:ext cx="1326995" cy="903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9509965">
            <a:off x="2988235" y="4744380"/>
            <a:ext cx="822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ea typeface="宋体" pitchFamily="2" charset="-122"/>
              </a:rPr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Gerrit</a:t>
            </a:r>
            <a:r>
              <a:rPr lang="zh-CN" altLang="en-US" dirty="0" smtClean="0">
                <a:ea typeface="宋体" pitchFamily="2" charset="-122"/>
              </a:rPr>
              <a:t>是与</a:t>
            </a:r>
            <a:r>
              <a:rPr lang="en-US" altLang="zh-CN" dirty="0" smtClean="0">
                <a:ea typeface="宋体" pitchFamily="2" charset="-122"/>
              </a:rPr>
              <a:t>GIT</a:t>
            </a:r>
            <a:r>
              <a:rPr lang="zh-CN" altLang="en-US" dirty="0" smtClean="0">
                <a:ea typeface="宋体" pitchFamily="2" charset="-122"/>
              </a:rPr>
              <a:t>配套使用的代码管理系统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用户、组、项目：权限控制就是对用户所在组对某个项目所拥有的权限来实现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r>
              <a:rPr lang="zh-CN" altLang="en-US" dirty="0" smtClean="0">
                <a:ea typeface="宋体" pitchFamily="2" charset="-122"/>
              </a:rPr>
              <a:t>权限分类：</a:t>
            </a:r>
            <a:r>
              <a:rPr lang="en-US" altLang="zh-CN" dirty="0" smtClean="0">
                <a:ea typeface="宋体" pitchFamily="2" charset="-122"/>
              </a:rPr>
              <a:t>Read Access (Read, Upload), Code Review, Verify, Submit</a:t>
            </a:r>
            <a:r>
              <a:rPr lang="zh-CN" altLang="en-US" dirty="0" smtClean="0">
                <a:ea typeface="宋体" pitchFamily="2" charset="-122"/>
              </a:rPr>
              <a:t>等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Change: </a:t>
            </a:r>
            <a:r>
              <a:rPr lang="zh-CN" altLang="en-US" dirty="0" smtClean="0">
                <a:ea typeface="宋体" pitchFamily="2" charset="-122"/>
              </a:rPr>
              <a:t>提交的代码会生成一个</a:t>
            </a:r>
            <a:r>
              <a:rPr lang="en-US" altLang="zh-CN" dirty="0" smtClean="0">
                <a:ea typeface="宋体" pitchFamily="2" charset="-122"/>
              </a:rPr>
              <a:t>change, </a:t>
            </a:r>
            <a:r>
              <a:rPr lang="zh-CN" altLang="en-US" dirty="0" smtClean="0">
                <a:ea typeface="宋体" pitchFamily="2" charset="-122"/>
              </a:rPr>
              <a:t>用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信息中的</a:t>
            </a:r>
            <a:r>
              <a:rPr lang="en-US" altLang="zh-CN" dirty="0" err="1" smtClean="0">
                <a:ea typeface="宋体" pitchFamily="2" charset="-122"/>
              </a:rPr>
              <a:t>ChangeId</a:t>
            </a:r>
            <a:r>
              <a:rPr lang="zh-CN" altLang="en-US" dirty="0" smtClean="0">
                <a:ea typeface="宋体" pitchFamily="2" charset="-122"/>
              </a:rPr>
              <a:t>来标识，</a:t>
            </a:r>
            <a:r>
              <a:rPr lang="en-US" altLang="zh-CN" dirty="0" smtClean="0">
                <a:ea typeface="宋体" pitchFamily="2" charset="-122"/>
              </a:rPr>
              <a:t>Change</a:t>
            </a:r>
            <a:r>
              <a:rPr lang="zh-CN" altLang="en-US" dirty="0" smtClean="0">
                <a:ea typeface="宋体" pitchFamily="2" charset="-122"/>
              </a:rPr>
              <a:t>可以更新，</a:t>
            </a:r>
            <a:r>
              <a:rPr lang="en-US" altLang="zh-CN" dirty="0" smtClean="0">
                <a:ea typeface="宋体" pitchFamily="2" charset="-122"/>
              </a:rPr>
              <a:t>Change</a:t>
            </a:r>
            <a:r>
              <a:rPr lang="zh-CN" altLang="en-US" dirty="0" smtClean="0">
                <a:ea typeface="宋体" pitchFamily="2" charset="-122"/>
              </a:rPr>
              <a:t>只有在被</a:t>
            </a:r>
            <a:r>
              <a:rPr lang="en-US" altLang="zh-CN" dirty="0" smtClean="0">
                <a:ea typeface="宋体" pitchFamily="2" charset="-122"/>
              </a:rPr>
              <a:t>Review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Verify</a:t>
            </a:r>
            <a:r>
              <a:rPr lang="zh-CN" altLang="en-US" dirty="0" smtClean="0">
                <a:ea typeface="宋体" pitchFamily="2" charset="-122"/>
              </a:rPr>
              <a:t>以后才能被合并到主干。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Review: </a:t>
            </a:r>
            <a:r>
              <a:rPr lang="zh-CN" altLang="en-US" dirty="0" smtClean="0">
                <a:ea typeface="宋体" pitchFamily="2" charset="-122"/>
              </a:rPr>
              <a:t>代码审查可以直接通过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界面进行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Verify</a:t>
            </a:r>
            <a:r>
              <a:rPr lang="zh-CN" altLang="en-US" dirty="0" smtClean="0">
                <a:ea typeface="宋体" pitchFamily="2" charset="-122"/>
              </a:rPr>
              <a:t>：代码确认需要将代码下载到本地，通过</a:t>
            </a:r>
            <a:r>
              <a:rPr lang="en-US" altLang="zh-CN" dirty="0" err="1" smtClean="0">
                <a:ea typeface="宋体" pitchFamily="2" charset="-122"/>
              </a:rPr>
              <a:t>git</a:t>
            </a:r>
            <a:r>
              <a:rPr lang="en-US" altLang="zh-CN" dirty="0" smtClean="0">
                <a:ea typeface="宋体" pitchFamily="2" charset="-122"/>
              </a:rPr>
              <a:t> fetch … refs/changes/…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repo download</a:t>
            </a:r>
            <a:r>
              <a:rPr lang="zh-CN" altLang="en-US" dirty="0" smtClean="0">
                <a:ea typeface="宋体" pitchFamily="2" charset="-122"/>
              </a:rPr>
              <a:t>等，编译、简单测试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err="1" smtClean="0"/>
              <a:t>gerrit</a:t>
            </a:r>
            <a:r>
              <a:rPr lang="zh-CN" altLang="en-US" dirty="0" smtClean="0"/>
              <a:t>审核</a:t>
            </a:r>
            <a:endParaRPr lang="en-US" dirty="0"/>
          </a:p>
        </p:txBody>
      </p:sp>
      <p:pic>
        <p:nvPicPr>
          <p:cNvPr id="6" name="Content Placeholder 5" descr="gerrit-workflo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601809" y="80265"/>
            <a:ext cx="5208114" cy="6650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代码托管</a:t>
            </a:r>
            <a:endParaRPr lang="en-US" altLang="zh-CN" dirty="0" smtClean="0"/>
          </a:p>
          <a:p>
            <a:r>
              <a:rPr lang="zh-CN" altLang="en-US" dirty="0" smtClean="0"/>
              <a:t>权限分配，提供保护分支的功能，可以针对不同的用户群来分配 </a:t>
            </a:r>
            <a:r>
              <a:rPr lang="en-US" altLang="zh-CN" dirty="0" smtClean="0"/>
              <a:t>Review 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代码验证</a:t>
            </a:r>
            <a:endParaRPr lang="en-US" altLang="zh-CN" dirty="0" smtClean="0"/>
          </a:p>
          <a:p>
            <a:r>
              <a:rPr lang="zh-CN" altLang="en-US" dirty="0" smtClean="0"/>
              <a:t>代码生成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生成管理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Apt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sony</a:t>
            </a:r>
            <a:r>
              <a:rPr lang="zh-CN" altLang="en-US" dirty="0" smtClean="0"/>
              <a:t>使用，也叫</a:t>
            </a:r>
            <a:r>
              <a:rPr lang="en-US" altLang="zh-CN" dirty="0" smtClean="0"/>
              <a:t>C2D</a:t>
            </a:r>
          </a:p>
          <a:p>
            <a:r>
              <a:rPr lang="en-US" dirty="0" smtClean="0"/>
              <a:t>Web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zh-CN" altLang="en-US" dirty="0" smtClean="0"/>
              <a:t>文件管理服务器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</a:t>
            </a:r>
            <a:r>
              <a:rPr lang="zh-CN" altLang="en-US" dirty="0" smtClean="0"/>
              <a:t>他工具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OpenGrok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OpenGrok</a:t>
            </a:r>
            <a:r>
              <a:rPr lang="zh-CN" altLang="en-US" dirty="0" smtClean="0"/>
              <a:t>一个快速、便于使用的源代码搜索与对照引擎</a:t>
            </a:r>
            <a:r>
              <a:rPr lang="zh-CN" altLang="en-US" dirty="0" smtClean="0"/>
              <a:t>。它帮助你搜索，对照，定位你的源代码树。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http://androidxref.com/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http://progit.org/book/zh/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http://longgeek.com/category/ci/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服务器搭设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http://kurenai.elastos.org/2013/05/29/</a:t>
            </a:r>
            <a:r>
              <a:rPr lang="zh-CN" altLang="en-US" dirty="0" smtClean="0">
                <a:hlinkClick r:id="rId4"/>
              </a:rPr>
              <a:t>基于</a:t>
            </a:r>
            <a:r>
              <a:rPr lang="en-US" altLang="zh-CN" dirty="0" err="1" smtClean="0">
                <a:hlinkClick r:id="rId4"/>
              </a:rPr>
              <a:t>jenkins</a:t>
            </a:r>
            <a:r>
              <a:rPr lang="zh-CN" altLang="en-US" dirty="0" smtClean="0">
                <a:hlinkClick r:id="rId4"/>
              </a:rPr>
              <a:t>的自动构建系统开发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http://www.oschina.net/translate/a-successful-git-branching-model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介绍一个成功的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工作模型 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集中式工作流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通常，集中式工作流程使用的都是单点协作模型。</a:t>
            </a:r>
            <a:endParaRPr lang="en-US" altLang="zh-CN" dirty="0" smtClean="0"/>
          </a:p>
          <a:p>
            <a:r>
              <a:rPr lang="zh-CN" altLang="en-US" dirty="0" smtClean="0"/>
              <a:t>一个存放代码仓库的中心服务器，可以接受所有开发者提交的代码。</a:t>
            </a:r>
            <a:endParaRPr lang="en-US" altLang="zh-CN" dirty="0" smtClean="0"/>
          </a:p>
          <a:p>
            <a:r>
              <a:rPr lang="zh-CN" altLang="en-US" dirty="0" smtClean="0"/>
              <a:t>所有的开发者都是普通的节点，作为中心集线器的消费者，平时的工作就是和中心仓库同步数据。</a:t>
            </a:r>
          </a:p>
          <a:p>
            <a:endParaRPr 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488" y="3656632"/>
            <a:ext cx="511968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持续集成流程</a:t>
            </a:r>
            <a:endParaRPr lang="en-US" dirty="0"/>
          </a:p>
        </p:txBody>
      </p:sp>
      <p:pic>
        <p:nvPicPr>
          <p:cNvPr id="4" name="Content Placeholder 3" descr="b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6567" y="2193501"/>
            <a:ext cx="5974846" cy="28023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工作模型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50" y="1613636"/>
            <a:ext cx="2921618" cy="45720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代码源</a:t>
            </a:r>
            <a:r>
              <a:rPr lang="en-US" altLang="zh-CN" dirty="0" smtClean="0"/>
              <a:t>master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版本号</a:t>
            </a:r>
            <a:r>
              <a:rPr lang="en-US" altLang="zh-CN" dirty="0" smtClean="0"/>
              <a:t>tag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开发分支</a:t>
            </a:r>
            <a:r>
              <a:rPr lang="en-US" altLang="zh-CN" dirty="0" smtClean="0"/>
              <a:t>develop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bugfix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新功能开发分支</a:t>
            </a:r>
            <a:r>
              <a:rPr lang="en-US" altLang="zh-CN" dirty="0" smtClean="0"/>
              <a:t>feature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版本发布开发分支</a:t>
            </a:r>
            <a:r>
              <a:rPr lang="en-US" altLang="zh-CN" dirty="0" smtClean="0"/>
              <a:t>release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Merge to both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热修复分支</a:t>
            </a:r>
            <a:r>
              <a:rPr lang="en-US" altLang="zh-CN" dirty="0" err="1" smtClean="0"/>
              <a:t>hotfix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Merge to both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新的小版本号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25142840_pKc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3958" y="118523"/>
            <a:ext cx="4935503" cy="65833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49737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74888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1376" y="118523"/>
            <a:ext cx="728546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452946" y="1079083"/>
            <a:ext cx="2062976" cy="1359317"/>
            <a:chOff x="5452946" y="1079083"/>
            <a:chExt cx="2062976" cy="1359317"/>
          </a:xfrm>
        </p:grpSpPr>
        <p:sp>
          <p:nvSpPr>
            <p:cNvPr id="8" name="Oval 7"/>
            <p:cNvSpPr/>
            <p:nvPr/>
          </p:nvSpPr>
          <p:spPr>
            <a:xfrm>
              <a:off x="5452946" y="1339580"/>
              <a:ext cx="345688" cy="333104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52946" y="2105296"/>
              <a:ext cx="345688" cy="333104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765180" y="1460810"/>
              <a:ext cx="512957" cy="814039"/>
            </a:xfrm>
            <a:custGeom>
              <a:avLst/>
              <a:gdLst>
                <a:gd name="connsiteX0" fmla="*/ 0 w 512957"/>
                <a:gd name="connsiteY0" fmla="*/ 814039 h 814039"/>
                <a:gd name="connsiteX1" fmla="*/ 345688 w 512957"/>
                <a:gd name="connsiteY1" fmla="*/ 512956 h 814039"/>
                <a:gd name="connsiteX2" fmla="*/ 512957 w 512957"/>
                <a:gd name="connsiteY2" fmla="*/ 0 h 81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957" h="814039">
                  <a:moveTo>
                    <a:pt x="0" y="814039"/>
                  </a:moveTo>
                  <a:cubicBezTo>
                    <a:pt x="130097" y="731334"/>
                    <a:pt x="260195" y="648629"/>
                    <a:pt x="345688" y="512956"/>
                  </a:cubicBezTo>
                  <a:cubicBezTo>
                    <a:pt x="431181" y="377283"/>
                    <a:pt x="475786" y="120805"/>
                    <a:pt x="512957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64820" y="1341863"/>
              <a:ext cx="641194" cy="408879"/>
            </a:xfrm>
            <a:custGeom>
              <a:avLst/>
              <a:gdLst>
                <a:gd name="connsiteX0" fmla="*/ 0 w 641194"/>
                <a:gd name="connsiteY0" fmla="*/ 185854 h 408879"/>
                <a:gd name="connsiteX1" fmla="*/ 278780 w 641194"/>
                <a:gd name="connsiteY1" fmla="*/ 386576 h 408879"/>
                <a:gd name="connsiteX2" fmla="*/ 591014 w 641194"/>
                <a:gd name="connsiteY2" fmla="*/ 52039 h 408879"/>
                <a:gd name="connsiteX3" fmla="*/ 579863 w 641194"/>
                <a:gd name="connsiteY3" fmla="*/ 74342 h 40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194" h="408879">
                  <a:moveTo>
                    <a:pt x="0" y="185854"/>
                  </a:moveTo>
                  <a:cubicBezTo>
                    <a:pt x="90139" y="297366"/>
                    <a:pt x="180278" y="408879"/>
                    <a:pt x="278780" y="386576"/>
                  </a:cubicBezTo>
                  <a:cubicBezTo>
                    <a:pt x="377282" y="364274"/>
                    <a:pt x="540834" y="104078"/>
                    <a:pt x="591014" y="52039"/>
                  </a:cubicBezTo>
                  <a:cubicBezTo>
                    <a:pt x="641194" y="0"/>
                    <a:pt x="610528" y="37171"/>
                    <a:pt x="579863" y="7434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4322" y="1079083"/>
              <a:ext cx="137160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Bug </a:t>
              </a:r>
              <a:r>
                <a:rPr lang="zh-CN" altLang="en-US" dirty="0" smtClean="0"/>
                <a:t>修复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94309" y="504480"/>
            <a:ext cx="1226634" cy="574603"/>
            <a:chOff x="4594309" y="504480"/>
            <a:chExt cx="1226634" cy="57460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917688" y="769434"/>
              <a:ext cx="747132" cy="3096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145557">
              <a:off x="4594309" y="504480"/>
              <a:ext cx="1226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拉出分支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144322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25689" y="4840985"/>
            <a:ext cx="2519200" cy="408657"/>
            <a:chOff x="5625689" y="4840985"/>
            <a:chExt cx="2519200" cy="408657"/>
          </a:xfrm>
        </p:grpSpPr>
        <p:sp>
          <p:nvSpPr>
            <p:cNvPr id="20" name="Rounded Rectangle 19"/>
            <p:cNvSpPr/>
            <p:nvPr/>
          </p:nvSpPr>
          <p:spPr>
            <a:xfrm rot="20545982">
              <a:off x="5625689" y="4840985"/>
              <a:ext cx="933137" cy="198010"/>
            </a:xfrm>
            <a:prstGeom prst="roundRect">
              <a:avLst/>
            </a:prstGeom>
            <a:solidFill>
              <a:srgbClr val="0070C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260567">
              <a:off x="6261461" y="5021237"/>
              <a:ext cx="1883428" cy="228405"/>
            </a:xfrm>
            <a:prstGeom prst="roundRect">
              <a:avLst/>
            </a:prstGeom>
            <a:solidFill>
              <a:srgbClr val="0070C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80302" y="562833"/>
            <a:ext cx="524107" cy="263756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649737" y="4691203"/>
            <a:ext cx="1329346" cy="1208157"/>
            <a:chOff x="7649737" y="4691203"/>
            <a:chExt cx="1329346" cy="1208157"/>
          </a:xfrm>
        </p:grpSpPr>
        <p:sp>
          <p:nvSpPr>
            <p:cNvPr id="25" name="Freeform 24"/>
            <p:cNvSpPr/>
            <p:nvPr/>
          </p:nvSpPr>
          <p:spPr>
            <a:xfrm>
              <a:off x="7649737" y="4921528"/>
              <a:ext cx="1329346" cy="977832"/>
            </a:xfrm>
            <a:custGeom>
              <a:avLst/>
              <a:gdLst>
                <a:gd name="connsiteX0" fmla="*/ 905600 w 1329346"/>
                <a:gd name="connsiteY0" fmla="*/ 2062 h 977832"/>
                <a:gd name="connsiteX1" fmla="*/ 905600 w 1329346"/>
                <a:gd name="connsiteY1" fmla="*/ 2062 h 977832"/>
                <a:gd name="connsiteX2" fmla="*/ 481854 w 1329346"/>
                <a:gd name="connsiteY2" fmla="*/ 13213 h 977832"/>
                <a:gd name="connsiteX3" fmla="*/ 336888 w 1329346"/>
                <a:gd name="connsiteY3" fmla="*/ 35515 h 977832"/>
                <a:gd name="connsiteX4" fmla="*/ 158468 w 1329346"/>
                <a:gd name="connsiteY4" fmla="*/ 102423 h 977832"/>
                <a:gd name="connsiteX5" fmla="*/ 58107 w 1329346"/>
                <a:gd name="connsiteY5" fmla="*/ 180481 h 977832"/>
                <a:gd name="connsiteX6" fmla="*/ 24654 w 1329346"/>
                <a:gd name="connsiteY6" fmla="*/ 236237 h 977832"/>
                <a:gd name="connsiteX7" fmla="*/ 2351 w 1329346"/>
                <a:gd name="connsiteY7" fmla="*/ 325447 h 977832"/>
                <a:gd name="connsiteX8" fmla="*/ 13503 w 1329346"/>
                <a:gd name="connsiteY8" fmla="*/ 470413 h 977832"/>
                <a:gd name="connsiteX9" fmla="*/ 80410 w 1329346"/>
                <a:gd name="connsiteY9" fmla="*/ 626530 h 977832"/>
                <a:gd name="connsiteX10" fmla="*/ 125015 w 1329346"/>
                <a:gd name="connsiteY10" fmla="*/ 682286 h 977832"/>
                <a:gd name="connsiteX11" fmla="*/ 136166 w 1329346"/>
                <a:gd name="connsiteY11" fmla="*/ 715740 h 977832"/>
                <a:gd name="connsiteX12" fmla="*/ 180771 w 1329346"/>
                <a:gd name="connsiteY12" fmla="*/ 749193 h 977832"/>
                <a:gd name="connsiteX13" fmla="*/ 203073 w 1329346"/>
                <a:gd name="connsiteY13" fmla="*/ 771496 h 977832"/>
                <a:gd name="connsiteX14" fmla="*/ 247678 w 1329346"/>
                <a:gd name="connsiteY14" fmla="*/ 804950 h 977832"/>
                <a:gd name="connsiteX15" fmla="*/ 314585 w 1329346"/>
                <a:gd name="connsiteY15" fmla="*/ 849554 h 977832"/>
                <a:gd name="connsiteX16" fmla="*/ 336888 w 1329346"/>
                <a:gd name="connsiteY16" fmla="*/ 871857 h 977832"/>
                <a:gd name="connsiteX17" fmla="*/ 403795 w 1329346"/>
                <a:gd name="connsiteY17" fmla="*/ 894159 h 977832"/>
                <a:gd name="connsiteX18" fmla="*/ 437249 w 1329346"/>
                <a:gd name="connsiteY18" fmla="*/ 905311 h 977832"/>
                <a:gd name="connsiteX19" fmla="*/ 548761 w 1329346"/>
                <a:gd name="connsiteY19" fmla="*/ 949915 h 977832"/>
                <a:gd name="connsiteX20" fmla="*/ 727181 w 1329346"/>
                <a:gd name="connsiteY20" fmla="*/ 972218 h 977832"/>
                <a:gd name="connsiteX21" fmla="*/ 1005961 w 1329346"/>
                <a:gd name="connsiteY21" fmla="*/ 949915 h 977832"/>
                <a:gd name="connsiteX22" fmla="*/ 1117473 w 1329346"/>
                <a:gd name="connsiteY22" fmla="*/ 883008 h 977832"/>
                <a:gd name="connsiteX23" fmla="*/ 1150927 w 1329346"/>
                <a:gd name="connsiteY23" fmla="*/ 860706 h 977832"/>
                <a:gd name="connsiteX24" fmla="*/ 1184381 w 1329346"/>
                <a:gd name="connsiteY24" fmla="*/ 838403 h 977832"/>
                <a:gd name="connsiteX25" fmla="*/ 1228985 w 1329346"/>
                <a:gd name="connsiteY25" fmla="*/ 816101 h 977832"/>
                <a:gd name="connsiteX26" fmla="*/ 1251288 w 1329346"/>
                <a:gd name="connsiteY26" fmla="*/ 793798 h 977832"/>
                <a:gd name="connsiteX27" fmla="*/ 1329346 w 1329346"/>
                <a:gd name="connsiteY27" fmla="*/ 715740 h 977832"/>
                <a:gd name="connsiteX28" fmla="*/ 1318195 w 1329346"/>
                <a:gd name="connsiteY28" fmla="*/ 515018 h 977832"/>
                <a:gd name="connsiteX29" fmla="*/ 1295893 w 1329346"/>
                <a:gd name="connsiteY29" fmla="*/ 470413 h 977832"/>
                <a:gd name="connsiteX30" fmla="*/ 1273590 w 1329346"/>
                <a:gd name="connsiteY30" fmla="*/ 381203 h 977832"/>
                <a:gd name="connsiteX31" fmla="*/ 1262439 w 1329346"/>
                <a:gd name="connsiteY31" fmla="*/ 347750 h 977832"/>
                <a:gd name="connsiteX32" fmla="*/ 1240137 w 1329346"/>
                <a:gd name="connsiteY32" fmla="*/ 225086 h 977832"/>
                <a:gd name="connsiteX33" fmla="*/ 1217834 w 1329346"/>
                <a:gd name="connsiteY33" fmla="*/ 180481 h 977832"/>
                <a:gd name="connsiteX34" fmla="*/ 1206683 w 1329346"/>
                <a:gd name="connsiteY34" fmla="*/ 147028 h 977832"/>
                <a:gd name="connsiteX35" fmla="*/ 1184381 w 1329346"/>
                <a:gd name="connsiteY35" fmla="*/ 124725 h 977832"/>
                <a:gd name="connsiteX36" fmla="*/ 1162078 w 1329346"/>
                <a:gd name="connsiteY36" fmla="*/ 91272 h 977832"/>
                <a:gd name="connsiteX37" fmla="*/ 1095171 w 1329346"/>
                <a:gd name="connsiteY37" fmla="*/ 68969 h 977832"/>
                <a:gd name="connsiteX38" fmla="*/ 1050566 w 1329346"/>
                <a:gd name="connsiteY38" fmla="*/ 46667 h 977832"/>
                <a:gd name="connsiteX39" fmla="*/ 983659 w 1329346"/>
                <a:gd name="connsiteY39" fmla="*/ 24364 h 977832"/>
                <a:gd name="connsiteX40" fmla="*/ 905600 w 1329346"/>
                <a:gd name="connsiteY40" fmla="*/ 2062 h 97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29346" h="977832">
                  <a:moveTo>
                    <a:pt x="905600" y="2062"/>
                  </a:moveTo>
                  <a:lnTo>
                    <a:pt x="905600" y="2062"/>
                  </a:lnTo>
                  <a:lnTo>
                    <a:pt x="481854" y="13213"/>
                  </a:lnTo>
                  <a:cubicBezTo>
                    <a:pt x="332333" y="19443"/>
                    <a:pt x="414061" y="14468"/>
                    <a:pt x="336888" y="35515"/>
                  </a:cubicBezTo>
                  <a:cubicBezTo>
                    <a:pt x="253910" y="58146"/>
                    <a:pt x="233350" y="52501"/>
                    <a:pt x="158468" y="102423"/>
                  </a:cubicBezTo>
                  <a:cubicBezTo>
                    <a:pt x="122982" y="126081"/>
                    <a:pt x="84308" y="145546"/>
                    <a:pt x="58107" y="180481"/>
                  </a:cubicBezTo>
                  <a:cubicBezTo>
                    <a:pt x="45103" y="197820"/>
                    <a:pt x="35805" y="217652"/>
                    <a:pt x="24654" y="236237"/>
                  </a:cubicBezTo>
                  <a:cubicBezTo>
                    <a:pt x="17220" y="265974"/>
                    <a:pt x="0" y="294885"/>
                    <a:pt x="2351" y="325447"/>
                  </a:cubicBezTo>
                  <a:cubicBezTo>
                    <a:pt x="6068" y="373769"/>
                    <a:pt x="5944" y="422541"/>
                    <a:pt x="13503" y="470413"/>
                  </a:cubicBezTo>
                  <a:cubicBezTo>
                    <a:pt x="18502" y="502070"/>
                    <a:pt x="64631" y="610750"/>
                    <a:pt x="80410" y="626530"/>
                  </a:cubicBezTo>
                  <a:cubicBezTo>
                    <a:pt x="112188" y="658310"/>
                    <a:pt x="96880" y="640085"/>
                    <a:pt x="125015" y="682286"/>
                  </a:cubicBezTo>
                  <a:cubicBezTo>
                    <a:pt x="128732" y="693437"/>
                    <a:pt x="128641" y="706710"/>
                    <a:pt x="136166" y="715740"/>
                  </a:cubicBezTo>
                  <a:cubicBezTo>
                    <a:pt x="148064" y="730018"/>
                    <a:pt x="166493" y="737295"/>
                    <a:pt x="180771" y="749193"/>
                  </a:cubicBezTo>
                  <a:cubicBezTo>
                    <a:pt x="188848" y="755924"/>
                    <a:pt x="194996" y="764765"/>
                    <a:pt x="203073" y="771496"/>
                  </a:cubicBezTo>
                  <a:cubicBezTo>
                    <a:pt x="217351" y="783394"/>
                    <a:pt x="233567" y="792855"/>
                    <a:pt x="247678" y="804950"/>
                  </a:cubicBezTo>
                  <a:cubicBezTo>
                    <a:pt x="300833" y="850511"/>
                    <a:pt x="257682" y="830586"/>
                    <a:pt x="314585" y="849554"/>
                  </a:cubicBezTo>
                  <a:cubicBezTo>
                    <a:pt x="322019" y="856988"/>
                    <a:pt x="327484" y="867155"/>
                    <a:pt x="336888" y="871857"/>
                  </a:cubicBezTo>
                  <a:cubicBezTo>
                    <a:pt x="357915" y="882370"/>
                    <a:pt x="381493" y="886725"/>
                    <a:pt x="403795" y="894159"/>
                  </a:cubicBezTo>
                  <a:cubicBezTo>
                    <a:pt x="414946" y="897876"/>
                    <a:pt x="426735" y="900054"/>
                    <a:pt x="437249" y="905311"/>
                  </a:cubicBezTo>
                  <a:cubicBezTo>
                    <a:pt x="471702" y="922537"/>
                    <a:pt x="510178" y="944403"/>
                    <a:pt x="548761" y="949915"/>
                  </a:cubicBezTo>
                  <a:cubicBezTo>
                    <a:pt x="660141" y="965827"/>
                    <a:pt x="600697" y="958164"/>
                    <a:pt x="727181" y="972218"/>
                  </a:cubicBezTo>
                  <a:cubicBezTo>
                    <a:pt x="742254" y="971500"/>
                    <a:pt x="931515" y="977832"/>
                    <a:pt x="1005961" y="949915"/>
                  </a:cubicBezTo>
                  <a:cubicBezTo>
                    <a:pt x="1045153" y="935218"/>
                    <a:pt x="1084120" y="905243"/>
                    <a:pt x="1117473" y="883008"/>
                  </a:cubicBezTo>
                  <a:lnTo>
                    <a:pt x="1150927" y="860706"/>
                  </a:lnTo>
                  <a:cubicBezTo>
                    <a:pt x="1162078" y="853272"/>
                    <a:pt x="1172394" y="844397"/>
                    <a:pt x="1184381" y="838403"/>
                  </a:cubicBezTo>
                  <a:cubicBezTo>
                    <a:pt x="1199249" y="830969"/>
                    <a:pt x="1215154" y="825322"/>
                    <a:pt x="1228985" y="816101"/>
                  </a:cubicBezTo>
                  <a:cubicBezTo>
                    <a:pt x="1237733" y="810269"/>
                    <a:pt x="1243211" y="800529"/>
                    <a:pt x="1251288" y="793798"/>
                  </a:cubicBezTo>
                  <a:cubicBezTo>
                    <a:pt x="1320674" y="735977"/>
                    <a:pt x="1274830" y="788430"/>
                    <a:pt x="1329346" y="715740"/>
                  </a:cubicBezTo>
                  <a:cubicBezTo>
                    <a:pt x="1325629" y="648833"/>
                    <a:pt x="1327249" y="581414"/>
                    <a:pt x="1318195" y="515018"/>
                  </a:cubicBezTo>
                  <a:cubicBezTo>
                    <a:pt x="1315949" y="498547"/>
                    <a:pt x="1302441" y="485692"/>
                    <a:pt x="1295893" y="470413"/>
                  </a:cubicBezTo>
                  <a:cubicBezTo>
                    <a:pt x="1280600" y="434729"/>
                    <a:pt x="1284061" y="423087"/>
                    <a:pt x="1273590" y="381203"/>
                  </a:cubicBezTo>
                  <a:cubicBezTo>
                    <a:pt x="1270739" y="369800"/>
                    <a:pt x="1266156" y="358901"/>
                    <a:pt x="1262439" y="347750"/>
                  </a:cubicBezTo>
                  <a:cubicBezTo>
                    <a:pt x="1260567" y="336517"/>
                    <a:pt x="1245332" y="240671"/>
                    <a:pt x="1240137" y="225086"/>
                  </a:cubicBezTo>
                  <a:cubicBezTo>
                    <a:pt x="1234880" y="209316"/>
                    <a:pt x="1224382" y="195760"/>
                    <a:pt x="1217834" y="180481"/>
                  </a:cubicBezTo>
                  <a:cubicBezTo>
                    <a:pt x="1213204" y="169677"/>
                    <a:pt x="1212730" y="157107"/>
                    <a:pt x="1206683" y="147028"/>
                  </a:cubicBezTo>
                  <a:cubicBezTo>
                    <a:pt x="1201274" y="138013"/>
                    <a:pt x="1190949" y="132935"/>
                    <a:pt x="1184381" y="124725"/>
                  </a:cubicBezTo>
                  <a:cubicBezTo>
                    <a:pt x="1176009" y="114260"/>
                    <a:pt x="1173443" y="98375"/>
                    <a:pt x="1162078" y="91272"/>
                  </a:cubicBezTo>
                  <a:cubicBezTo>
                    <a:pt x="1142143" y="78812"/>
                    <a:pt x="1116198" y="79482"/>
                    <a:pt x="1095171" y="68969"/>
                  </a:cubicBezTo>
                  <a:cubicBezTo>
                    <a:pt x="1080303" y="61535"/>
                    <a:pt x="1066000" y="52841"/>
                    <a:pt x="1050566" y="46667"/>
                  </a:cubicBezTo>
                  <a:cubicBezTo>
                    <a:pt x="1028739" y="37936"/>
                    <a:pt x="1003220" y="37404"/>
                    <a:pt x="983659" y="24364"/>
                  </a:cubicBezTo>
                  <a:cubicBezTo>
                    <a:pt x="947112" y="0"/>
                    <a:pt x="963607" y="2062"/>
                    <a:pt x="905600" y="2062"/>
                  </a:cubicBezTo>
                  <a:close/>
                </a:path>
              </a:pathLst>
            </a:custGeom>
            <a:solidFill>
              <a:srgbClr val="00B05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18995" y="4691203"/>
              <a:ext cx="126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打上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tag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 rot="20545982">
            <a:off x="5661178" y="2447636"/>
            <a:ext cx="1673861" cy="234501"/>
          </a:xfrm>
          <a:prstGeom prst="round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762238">
            <a:off x="6999550" y="2295898"/>
            <a:ext cx="809718" cy="285002"/>
          </a:xfrm>
          <a:prstGeom prst="round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649737" y="1903035"/>
            <a:ext cx="1329346" cy="1208157"/>
            <a:chOff x="7649737" y="4691203"/>
            <a:chExt cx="1329346" cy="1208157"/>
          </a:xfrm>
        </p:grpSpPr>
        <p:sp>
          <p:nvSpPr>
            <p:cNvPr id="32" name="Freeform 31"/>
            <p:cNvSpPr/>
            <p:nvPr/>
          </p:nvSpPr>
          <p:spPr>
            <a:xfrm>
              <a:off x="7649737" y="4921528"/>
              <a:ext cx="1329346" cy="977832"/>
            </a:xfrm>
            <a:custGeom>
              <a:avLst/>
              <a:gdLst>
                <a:gd name="connsiteX0" fmla="*/ 905600 w 1329346"/>
                <a:gd name="connsiteY0" fmla="*/ 2062 h 977832"/>
                <a:gd name="connsiteX1" fmla="*/ 905600 w 1329346"/>
                <a:gd name="connsiteY1" fmla="*/ 2062 h 977832"/>
                <a:gd name="connsiteX2" fmla="*/ 481854 w 1329346"/>
                <a:gd name="connsiteY2" fmla="*/ 13213 h 977832"/>
                <a:gd name="connsiteX3" fmla="*/ 336888 w 1329346"/>
                <a:gd name="connsiteY3" fmla="*/ 35515 h 977832"/>
                <a:gd name="connsiteX4" fmla="*/ 158468 w 1329346"/>
                <a:gd name="connsiteY4" fmla="*/ 102423 h 977832"/>
                <a:gd name="connsiteX5" fmla="*/ 58107 w 1329346"/>
                <a:gd name="connsiteY5" fmla="*/ 180481 h 977832"/>
                <a:gd name="connsiteX6" fmla="*/ 24654 w 1329346"/>
                <a:gd name="connsiteY6" fmla="*/ 236237 h 977832"/>
                <a:gd name="connsiteX7" fmla="*/ 2351 w 1329346"/>
                <a:gd name="connsiteY7" fmla="*/ 325447 h 977832"/>
                <a:gd name="connsiteX8" fmla="*/ 13503 w 1329346"/>
                <a:gd name="connsiteY8" fmla="*/ 470413 h 977832"/>
                <a:gd name="connsiteX9" fmla="*/ 80410 w 1329346"/>
                <a:gd name="connsiteY9" fmla="*/ 626530 h 977832"/>
                <a:gd name="connsiteX10" fmla="*/ 125015 w 1329346"/>
                <a:gd name="connsiteY10" fmla="*/ 682286 h 977832"/>
                <a:gd name="connsiteX11" fmla="*/ 136166 w 1329346"/>
                <a:gd name="connsiteY11" fmla="*/ 715740 h 977832"/>
                <a:gd name="connsiteX12" fmla="*/ 180771 w 1329346"/>
                <a:gd name="connsiteY12" fmla="*/ 749193 h 977832"/>
                <a:gd name="connsiteX13" fmla="*/ 203073 w 1329346"/>
                <a:gd name="connsiteY13" fmla="*/ 771496 h 977832"/>
                <a:gd name="connsiteX14" fmla="*/ 247678 w 1329346"/>
                <a:gd name="connsiteY14" fmla="*/ 804950 h 977832"/>
                <a:gd name="connsiteX15" fmla="*/ 314585 w 1329346"/>
                <a:gd name="connsiteY15" fmla="*/ 849554 h 977832"/>
                <a:gd name="connsiteX16" fmla="*/ 336888 w 1329346"/>
                <a:gd name="connsiteY16" fmla="*/ 871857 h 977832"/>
                <a:gd name="connsiteX17" fmla="*/ 403795 w 1329346"/>
                <a:gd name="connsiteY17" fmla="*/ 894159 h 977832"/>
                <a:gd name="connsiteX18" fmla="*/ 437249 w 1329346"/>
                <a:gd name="connsiteY18" fmla="*/ 905311 h 977832"/>
                <a:gd name="connsiteX19" fmla="*/ 548761 w 1329346"/>
                <a:gd name="connsiteY19" fmla="*/ 949915 h 977832"/>
                <a:gd name="connsiteX20" fmla="*/ 727181 w 1329346"/>
                <a:gd name="connsiteY20" fmla="*/ 972218 h 977832"/>
                <a:gd name="connsiteX21" fmla="*/ 1005961 w 1329346"/>
                <a:gd name="connsiteY21" fmla="*/ 949915 h 977832"/>
                <a:gd name="connsiteX22" fmla="*/ 1117473 w 1329346"/>
                <a:gd name="connsiteY22" fmla="*/ 883008 h 977832"/>
                <a:gd name="connsiteX23" fmla="*/ 1150927 w 1329346"/>
                <a:gd name="connsiteY23" fmla="*/ 860706 h 977832"/>
                <a:gd name="connsiteX24" fmla="*/ 1184381 w 1329346"/>
                <a:gd name="connsiteY24" fmla="*/ 838403 h 977832"/>
                <a:gd name="connsiteX25" fmla="*/ 1228985 w 1329346"/>
                <a:gd name="connsiteY25" fmla="*/ 816101 h 977832"/>
                <a:gd name="connsiteX26" fmla="*/ 1251288 w 1329346"/>
                <a:gd name="connsiteY26" fmla="*/ 793798 h 977832"/>
                <a:gd name="connsiteX27" fmla="*/ 1329346 w 1329346"/>
                <a:gd name="connsiteY27" fmla="*/ 715740 h 977832"/>
                <a:gd name="connsiteX28" fmla="*/ 1318195 w 1329346"/>
                <a:gd name="connsiteY28" fmla="*/ 515018 h 977832"/>
                <a:gd name="connsiteX29" fmla="*/ 1295893 w 1329346"/>
                <a:gd name="connsiteY29" fmla="*/ 470413 h 977832"/>
                <a:gd name="connsiteX30" fmla="*/ 1273590 w 1329346"/>
                <a:gd name="connsiteY30" fmla="*/ 381203 h 977832"/>
                <a:gd name="connsiteX31" fmla="*/ 1262439 w 1329346"/>
                <a:gd name="connsiteY31" fmla="*/ 347750 h 977832"/>
                <a:gd name="connsiteX32" fmla="*/ 1240137 w 1329346"/>
                <a:gd name="connsiteY32" fmla="*/ 225086 h 977832"/>
                <a:gd name="connsiteX33" fmla="*/ 1217834 w 1329346"/>
                <a:gd name="connsiteY33" fmla="*/ 180481 h 977832"/>
                <a:gd name="connsiteX34" fmla="*/ 1206683 w 1329346"/>
                <a:gd name="connsiteY34" fmla="*/ 147028 h 977832"/>
                <a:gd name="connsiteX35" fmla="*/ 1184381 w 1329346"/>
                <a:gd name="connsiteY35" fmla="*/ 124725 h 977832"/>
                <a:gd name="connsiteX36" fmla="*/ 1162078 w 1329346"/>
                <a:gd name="connsiteY36" fmla="*/ 91272 h 977832"/>
                <a:gd name="connsiteX37" fmla="*/ 1095171 w 1329346"/>
                <a:gd name="connsiteY37" fmla="*/ 68969 h 977832"/>
                <a:gd name="connsiteX38" fmla="*/ 1050566 w 1329346"/>
                <a:gd name="connsiteY38" fmla="*/ 46667 h 977832"/>
                <a:gd name="connsiteX39" fmla="*/ 983659 w 1329346"/>
                <a:gd name="connsiteY39" fmla="*/ 24364 h 977832"/>
                <a:gd name="connsiteX40" fmla="*/ 905600 w 1329346"/>
                <a:gd name="connsiteY40" fmla="*/ 2062 h 97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29346" h="977832">
                  <a:moveTo>
                    <a:pt x="905600" y="2062"/>
                  </a:moveTo>
                  <a:lnTo>
                    <a:pt x="905600" y="2062"/>
                  </a:lnTo>
                  <a:lnTo>
                    <a:pt x="481854" y="13213"/>
                  </a:lnTo>
                  <a:cubicBezTo>
                    <a:pt x="332333" y="19443"/>
                    <a:pt x="414061" y="14468"/>
                    <a:pt x="336888" y="35515"/>
                  </a:cubicBezTo>
                  <a:cubicBezTo>
                    <a:pt x="253910" y="58146"/>
                    <a:pt x="233350" y="52501"/>
                    <a:pt x="158468" y="102423"/>
                  </a:cubicBezTo>
                  <a:cubicBezTo>
                    <a:pt x="122982" y="126081"/>
                    <a:pt x="84308" y="145546"/>
                    <a:pt x="58107" y="180481"/>
                  </a:cubicBezTo>
                  <a:cubicBezTo>
                    <a:pt x="45103" y="197820"/>
                    <a:pt x="35805" y="217652"/>
                    <a:pt x="24654" y="236237"/>
                  </a:cubicBezTo>
                  <a:cubicBezTo>
                    <a:pt x="17220" y="265974"/>
                    <a:pt x="0" y="294885"/>
                    <a:pt x="2351" y="325447"/>
                  </a:cubicBezTo>
                  <a:cubicBezTo>
                    <a:pt x="6068" y="373769"/>
                    <a:pt x="5944" y="422541"/>
                    <a:pt x="13503" y="470413"/>
                  </a:cubicBezTo>
                  <a:cubicBezTo>
                    <a:pt x="18502" y="502070"/>
                    <a:pt x="64631" y="610750"/>
                    <a:pt x="80410" y="626530"/>
                  </a:cubicBezTo>
                  <a:cubicBezTo>
                    <a:pt x="112188" y="658310"/>
                    <a:pt x="96880" y="640085"/>
                    <a:pt x="125015" y="682286"/>
                  </a:cubicBezTo>
                  <a:cubicBezTo>
                    <a:pt x="128732" y="693437"/>
                    <a:pt x="128641" y="706710"/>
                    <a:pt x="136166" y="715740"/>
                  </a:cubicBezTo>
                  <a:cubicBezTo>
                    <a:pt x="148064" y="730018"/>
                    <a:pt x="166493" y="737295"/>
                    <a:pt x="180771" y="749193"/>
                  </a:cubicBezTo>
                  <a:cubicBezTo>
                    <a:pt x="188848" y="755924"/>
                    <a:pt x="194996" y="764765"/>
                    <a:pt x="203073" y="771496"/>
                  </a:cubicBezTo>
                  <a:cubicBezTo>
                    <a:pt x="217351" y="783394"/>
                    <a:pt x="233567" y="792855"/>
                    <a:pt x="247678" y="804950"/>
                  </a:cubicBezTo>
                  <a:cubicBezTo>
                    <a:pt x="300833" y="850511"/>
                    <a:pt x="257682" y="830586"/>
                    <a:pt x="314585" y="849554"/>
                  </a:cubicBezTo>
                  <a:cubicBezTo>
                    <a:pt x="322019" y="856988"/>
                    <a:pt x="327484" y="867155"/>
                    <a:pt x="336888" y="871857"/>
                  </a:cubicBezTo>
                  <a:cubicBezTo>
                    <a:pt x="357915" y="882370"/>
                    <a:pt x="381493" y="886725"/>
                    <a:pt x="403795" y="894159"/>
                  </a:cubicBezTo>
                  <a:cubicBezTo>
                    <a:pt x="414946" y="897876"/>
                    <a:pt x="426735" y="900054"/>
                    <a:pt x="437249" y="905311"/>
                  </a:cubicBezTo>
                  <a:cubicBezTo>
                    <a:pt x="471702" y="922537"/>
                    <a:pt x="510178" y="944403"/>
                    <a:pt x="548761" y="949915"/>
                  </a:cubicBezTo>
                  <a:cubicBezTo>
                    <a:pt x="660141" y="965827"/>
                    <a:pt x="600697" y="958164"/>
                    <a:pt x="727181" y="972218"/>
                  </a:cubicBezTo>
                  <a:cubicBezTo>
                    <a:pt x="742254" y="971500"/>
                    <a:pt x="931515" y="977832"/>
                    <a:pt x="1005961" y="949915"/>
                  </a:cubicBezTo>
                  <a:cubicBezTo>
                    <a:pt x="1045153" y="935218"/>
                    <a:pt x="1084120" y="905243"/>
                    <a:pt x="1117473" y="883008"/>
                  </a:cubicBezTo>
                  <a:lnTo>
                    <a:pt x="1150927" y="860706"/>
                  </a:lnTo>
                  <a:cubicBezTo>
                    <a:pt x="1162078" y="853272"/>
                    <a:pt x="1172394" y="844397"/>
                    <a:pt x="1184381" y="838403"/>
                  </a:cubicBezTo>
                  <a:cubicBezTo>
                    <a:pt x="1199249" y="830969"/>
                    <a:pt x="1215154" y="825322"/>
                    <a:pt x="1228985" y="816101"/>
                  </a:cubicBezTo>
                  <a:cubicBezTo>
                    <a:pt x="1237733" y="810269"/>
                    <a:pt x="1243211" y="800529"/>
                    <a:pt x="1251288" y="793798"/>
                  </a:cubicBezTo>
                  <a:cubicBezTo>
                    <a:pt x="1320674" y="735977"/>
                    <a:pt x="1274830" y="788430"/>
                    <a:pt x="1329346" y="715740"/>
                  </a:cubicBezTo>
                  <a:cubicBezTo>
                    <a:pt x="1325629" y="648833"/>
                    <a:pt x="1327249" y="581414"/>
                    <a:pt x="1318195" y="515018"/>
                  </a:cubicBezTo>
                  <a:cubicBezTo>
                    <a:pt x="1315949" y="498547"/>
                    <a:pt x="1302441" y="485692"/>
                    <a:pt x="1295893" y="470413"/>
                  </a:cubicBezTo>
                  <a:cubicBezTo>
                    <a:pt x="1280600" y="434729"/>
                    <a:pt x="1284061" y="423087"/>
                    <a:pt x="1273590" y="381203"/>
                  </a:cubicBezTo>
                  <a:cubicBezTo>
                    <a:pt x="1270739" y="369800"/>
                    <a:pt x="1266156" y="358901"/>
                    <a:pt x="1262439" y="347750"/>
                  </a:cubicBezTo>
                  <a:cubicBezTo>
                    <a:pt x="1260567" y="336517"/>
                    <a:pt x="1245332" y="240671"/>
                    <a:pt x="1240137" y="225086"/>
                  </a:cubicBezTo>
                  <a:cubicBezTo>
                    <a:pt x="1234880" y="209316"/>
                    <a:pt x="1224382" y="195760"/>
                    <a:pt x="1217834" y="180481"/>
                  </a:cubicBezTo>
                  <a:cubicBezTo>
                    <a:pt x="1213204" y="169677"/>
                    <a:pt x="1212730" y="157107"/>
                    <a:pt x="1206683" y="147028"/>
                  </a:cubicBezTo>
                  <a:cubicBezTo>
                    <a:pt x="1201274" y="138013"/>
                    <a:pt x="1190949" y="132935"/>
                    <a:pt x="1184381" y="124725"/>
                  </a:cubicBezTo>
                  <a:cubicBezTo>
                    <a:pt x="1176009" y="114260"/>
                    <a:pt x="1173443" y="98375"/>
                    <a:pt x="1162078" y="91272"/>
                  </a:cubicBezTo>
                  <a:cubicBezTo>
                    <a:pt x="1142143" y="78812"/>
                    <a:pt x="1116198" y="79482"/>
                    <a:pt x="1095171" y="68969"/>
                  </a:cubicBezTo>
                  <a:cubicBezTo>
                    <a:pt x="1080303" y="61535"/>
                    <a:pt x="1066000" y="52841"/>
                    <a:pt x="1050566" y="46667"/>
                  </a:cubicBezTo>
                  <a:cubicBezTo>
                    <a:pt x="1028739" y="37936"/>
                    <a:pt x="1003220" y="37404"/>
                    <a:pt x="983659" y="24364"/>
                  </a:cubicBezTo>
                  <a:cubicBezTo>
                    <a:pt x="947112" y="0"/>
                    <a:pt x="963607" y="2062"/>
                    <a:pt x="905600" y="2062"/>
                  </a:cubicBezTo>
                  <a:close/>
                </a:path>
              </a:pathLst>
            </a:custGeom>
            <a:solidFill>
              <a:srgbClr val="00B05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8995" y="4691203"/>
              <a:ext cx="126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打上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tag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7" grpId="1" animBg="1"/>
      <p:bldP spid="19" grpId="1" animBg="1"/>
      <p:bldP spid="19" grpId="2" animBg="1"/>
      <p:bldP spid="23" grpId="1" animBg="1"/>
      <p:bldP spid="23" grpId="2" animBg="1"/>
      <p:bldP spid="29" grpId="0" animBg="1"/>
      <p:bldP spid="29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登场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endParaRPr lang="en-US" altLang="zh-CN" dirty="0" smtClean="0"/>
          </a:p>
          <a:p>
            <a:r>
              <a:rPr lang="zh-CN" altLang="en-US" dirty="0" smtClean="0"/>
              <a:t>元数据方式存储内容</a:t>
            </a:r>
            <a:endParaRPr lang="en-US" altLang="zh-CN" dirty="0" smtClean="0"/>
          </a:p>
          <a:p>
            <a:r>
              <a:rPr lang="zh-CN" altLang="en-US" dirty="0" smtClean="0"/>
              <a:t>分支更简洁易用</a:t>
            </a:r>
            <a:endParaRPr lang="en-US" altLang="zh-CN" dirty="0" smtClean="0"/>
          </a:p>
          <a:p>
            <a:r>
              <a:rPr lang="zh-CN" altLang="en-US" dirty="0" smtClean="0"/>
              <a:t>没有全局版本号</a:t>
            </a:r>
            <a:endParaRPr lang="en-US" altLang="zh-CN" dirty="0" smtClean="0"/>
          </a:p>
          <a:p>
            <a:r>
              <a:rPr lang="zh-CN" altLang="en-US" dirty="0" smtClean="0"/>
              <a:t>内容更完整</a:t>
            </a:r>
            <a:endParaRPr lang="en-US" altLang="zh-CN" dirty="0" smtClean="0"/>
          </a:p>
          <a:p>
            <a:r>
              <a:rPr lang="zh-CN" altLang="en-US" dirty="0" smtClean="0"/>
              <a:t>更快、更小</a:t>
            </a:r>
            <a:endParaRPr lang="en-US" altLang="zh-CN" dirty="0" smtClean="0"/>
          </a:p>
          <a:p>
            <a:r>
              <a:rPr lang="zh-CN" altLang="en-US" dirty="0" smtClean="0"/>
              <a:t>只有一个档案信息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3667027" cy="4981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都有一个单一的集中管理的服务器，保存所有文件的修订版本，而协同工作的人们都通过客户端连到这台服务器，取出最新的文件或者提交更新</a:t>
            </a:r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客户端并不只提取最新版本的文件快照，而是把原始的代码仓库完整地镜像下来。这么一来，任何一处协同工作用的服务器发生故障，事后都可以用任何一个镜像出来的本地仓库恢复。因为每一次的提取操作，实际上都是一次对代码仓库的完整备份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74" y="3048320"/>
            <a:ext cx="4114800" cy="322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4" y="2580997"/>
            <a:ext cx="3992251" cy="36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 rot="20674050">
            <a:off x="1748104" y="3782674"/>
            <a:ext cx="57377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近乎所有操作都是本地执行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pic>
        <p:nvPicPr>
          <p:cNvPr id="4" name="Picture 4" descr="5395612336595812260.em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72" y="2490361"/>
            <a:ext cx="3708000" cy="18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-1301089085167613547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1952" y="2438792"/>
            <a:ext cx="37623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rot="20674050">
            <a:off x="4957885" y="4801956"/>
            <a:ext cx="337956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更快！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373" y="1696175"/>
            <a:ext cx="1652967" cy="5861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SVN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04246" y="1696175"/>
            <a:ext cx="1652967" cy="5861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2"/>
          <a:ext cx="7772400" cy="47076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0800"/>
                <a:gridCol w="2590800"/>
                <a:gridCol w="2590800"/>
              </a:tblGrid>
              <a:tr h="470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版本库初始化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svnadmin</a:t>
                      </a:r>
                      <a:r>
                        <a:rPr lang="en-US" dirty="0" smtClean="0"/>
                        <a:t> 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init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克隆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pull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commit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分支切换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switch &lt;branch&gt;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&lt;branch&gt;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分支合并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merge &lt;branch&gt;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merge &lt;branch&gt;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撤销改动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revert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&lt;file&gt;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=""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</TotalTime>
  <Words>908</Words>
  <Application>Microsoft Office PowerPoint</Application>
  <PresentationFormat>On-screen Show (4:3)</PresentationFormat>
  <Paragraphs>185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blank</vt:lpstr>
      <vt:lpstr>Equity</vt:lpstr>
      <vt:lpstr>Git基本介绍</vt:lpstr>
      <vt:lpstr>内容概要</vt:lpstr>
      <vt:lpstr>工作模型 -集中式工作流</vt:lpstr>
      <vt:lpstr>工作模型 - 持续集成流程</vt:lpstr>
      <vt:lpstr>工作模型  开发流程</vt:lpstr>
      <vt:lpstr>Git登场</vt:lpstr>
      <vt:lpstr>Git vs. SVN</vt:lpstr>
      <vt:lpstr>Git vs. SVN</vt:lpstr>
      <vt:lpstr>Git vs. SVN</vt:lpstr>
      <vt:lpstr>Git基本概念</vt:lpstr>
      <vt:lpstr>Git基本概念</vt:lpstr>
      <vt:lpstr>Slide 12</vt:lpstr>
      <vt:lpstr>Git基本概念</vt:lpstr>
      <vt:lpstr>Git基本概念 – 对象</vt:lpstr>
      <vt:lpstr>Git常用命令</vt:lpstr>
      <vt:lpstr>Git常用命令</vt:lpstr>
      <vt:lpstr>Git基本概念 – 分支</vt:lpstr>
      <vt:lpstr>Git基本概念 – 分支合并 git merge XXX</vt:lpstr>
      <vt:lpstr>Git的安装配置</vt:lpstr>
      <vt:lpstr>Git的安装配置 - Windows </vt:lpstr>
      <vt:lpstr>Git 帮助</vt:lpstr>
      <vt:lpstr>持续集成流程</vt:lpstr>
      <vt:lpstr>持续集成 - Gerrit</vt:lpstr>
      <vt:lpstr>持续集成 - gerrit审核</vt:lpstr>
      <vt:lpstr>持续集成 - Gitlab</vt:lpstr>
      <vt:lpstr>持续集成 - Jenkins</vt:lpstr>
      <vt:lpstr>持续集成 – 生成管理</vt:lpstr>
      <vt:lpstr>其他工具 - OpenGrok</vt:lpstr>
      <vt:lpstr>参考资料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&lt;the title of the document&gt;</dc:subject>
  <dc:creator/>
  <dc:description>_x000d_Rev </dc:description>
  <cp:lastModifiedBy>XP014161</cp:lastModifiedBy>
  <cp:revision>76</cp:revision>
  <dcterms:created xsi:type="dcterms:W3CDTF">2015-04-27T05:24:52Z</dcterms:created>
  <dcterms:modified xsi:type="dcterms:W3CDTF">2015-05-11T08:30:51Z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