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9" r:id="rId5"/>
    <p:sldId id="257" r:id="rId6"/>
    <p:sldId id="258" r:id="rId7"/>
    <p:sldId id="260" r:id="rId8"/>
    <p:sldId id="263" r:id="rId9"/>
    <p:sldId id="264" r:id="rId10"/>
    <p:sldId id="265" r:id="rId11"/>
    <p:sldId id="266" r:id="rId12"/>
    <p:sldId id="267"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B0944339-1CB6-490D-82CC-0870A0083A3B}"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944339-1CB6-490D-82CC-0870A0083A3B}"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944339-1CB6-490D-82CC-0870A0083A3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16CCC0-515F-44ED-8B4B-3ED49CD4321A}" type="datetimeFigureOut">
              <a:rPr lang="id-ID" smtClean="0"/>
              <a:pPr/>
              <a:t>29/09/2016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B0944339-1CB6-490D-82CC-0870A0083A3B}"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16CCC0-515F-44ED-8B4B-3ED49CD4321A}" type="datetimeFigureOut">
              <a:rPr lang="id-ID" smtClean="0"/>
              <a:pPr/>
              <a:t>29/09/2016</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944339-1CB6-490D-82CC-0870A0083A3B}"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3571876"/>
            <a:ext cx="2912977" cy="646331"/>
          </a:xfrm>
          <a:prstGeom prst="rect">
            <a:avLst/>
          </a:prstGeom>
          <a:noFill/>
        </p:spPr>
        <p:txBody>
          <a:bodyPr wrap="none" rtlCol="0">
            <a:spAutoFit/>
          </a:bodyPr>
          <a:lstStyle/>
          <a:p>
            <a:r>
              <a:rPr lang="id-ID" sz="3600" dirty="0" smtClean="0">
                <a:solidFill>
                  <a:srgbClr val="FF0000"/>
                </a:solidFill>
                <a:latin typeface="Boost SSi" pitchFamily="34" charset="0"/>
              </a:rPr>
              <a:t>Kelompok 1</a:t>
            </a:r>
            <a:endParaRPr lang="id-ID" sz="3600" dirty="0">
              <a:solidFill>
                <a:srgbClr val="FF0000"/>
              </a:solidFill>
              <a:latin typeface="Boost SSi" pitchFamily="34" charset="0"/>
            </a:endParaRPr>
          </a:p>
        </p:txBody>
      </p:sp>
      <p:sp>
        <p:nvSpPr>
          <p:cNvPr id="11" name="TextBox 10"/>
          <p:cNvSpPr txBox="1"/>
          <p:nvPr/>
        </p:nvSpPr>
        <p:spPr>
          <a:xfrm>
            <a:off x="428596" y="4059800"/>
            <a:ext cx="1455591" cy="369332"/>
          </a:xfrm>
          <a:prstGeom prst="rect">
            <a:avLst/>
          </a:prstGeom>
          <a:noFill/>
        </p:spPr>
        <p:txBody>
          <a:bodyPr wrap="none" rtlCol="0">
            <a:spAutoFit/>
          </a:bodyPr>
          <a:lstStyle/>
          <a:p>
            <a:r>
              <a:rPr lang="id-ID" b="1" dirty="0" smtClean="0"/>
              <a:t>Golongan C</a:t>
            </a:r>
            <a:endParaRPr lang="id-ID" b="1" dirty="0"/>
          </a:p>
        </p:txBody>
      </p:sp>
      <p:sp>
        <p:nvSpPr>
          <p:cNvPr id="12" name="TextBox 11"/>
          <p:cNvSpPr txBox="1"/>
          <p:nvPr/>
        </p:nvSpPr>
        <p:spPr>
          <a:xfrm>
            <a:off x="428596" y="5072074"/>
            <a:ext cx="2557239" cy="369332"/>
          </a:xfrm>
          <a:prstGeom prst="rect">
            <a:avLst/>
          </a:prstGeom>
          <a:noFill/>
        </p:spPr>
        <p:txBody>
          <a:bodyPr wrap="none" rtlCol="0">
            <a:spAutoFit/>
          </a:bodyPr>
          <a:lstStyle/>
          <a:p>
            <a:r>
              <a:rPr lang="id-ID" dirty="0" smtClean="0">
                <a:latin typeface="AvantGarde Medium" pitchFamily="34" charset="0"/>
              </a:rPr>
              <a:t>Deny Fadhilah Akbar</a:t>
            </a:r>
            <a:endParaRPr lang="id-ID" dirty="0">
              <a:latin typeface="AvantGarde Medium" pitchFamily="34" charset="0"/>
            </a:endParaRPr>
          </a:p>
        </p:txBody>
      </p:sp>
      <p:sp>
        <p:nvSpPr>
          <p:cNvPr id="13" name="TextBox 12"/>
          <p:cNvSpPr txBox="1"/>
          <p:nvPr/>
        </p:nvSpPr>
        <p:spPr>
          <a:xfrm>
            <a:off x="428596" y="5429264"/>
            <a:ext cx="1760225" cy="369332"/>
          </a:xfrm>
          <a:prstGeom prst="rect">
            <a:avLst/>
          </a:prstGeom>
          <a:noFill/>
        </p:spPr>
        <p:txBody>
          <a:bodyPr wrap="none" rtlCol="0">
            <a:spAutoFit/>
          </a:bodyPr>
          <a:lstStyle/>
          <a:p>
            <a:r>
              <a:rPr lang="id-ID" dirty="0" smtClean="0">
                <a:latin typeface="AvantGarde Medium" pitchFamily="34" charset="0"/>
              </a:rPr>
              <a:t>Fachry Asy’ari</a:t>
            </a:r>
            <a:endParaRPr lang="id-ID" dirty="0">
              <a:latin typeface="AvantGarde Medium" pitchFamily="34" charset="0"/>
            </a:endParaRPr>
          </a:p>
        </p:txBody>
      </p:sp>
      <p:sp>
        <p:nvSpPr>
          <p:cNvPr id="14" name="TextBox 13"/>
          <p:cNvSpPr txBox="1"/>
          <p:nvPr/>
        </p:nvSpPr>
        <p:spPr>
          <a:xfrm>
            <a:off x="428596" y="5786454"/>
            <a:ext cx="2823337" cy="369332"/>
          </a:xfrm>
          <a:prstGeom prst="rect">
            <a:avLst/>
          </a:prstGeom>
          <a:noFill/>
        </p:spPr>
        <p:txBody>
          <a:bodyPr wrap="none" rtlCol="0">
            <a:spAutoFit/>
          </a:bodyPr>
          <a:lstStyle/>
          <a:p>
            <a:r>
              <a:rPr lang="id-ID" dirty="0" smtClean="0">
                <a:latin typeface="AvantGarde Medium" pitchFamily="34" charset="0"/>
              </a:rPr>
              <a:t>Al Faris Cahya Pratama</a:t>
            </a:r>
            <a:endParaRPr lang="id-ID" dirty="0">
              <a:latin typeface="AvantGarde Medium" pitchFamily="34" charset="0"/>
            </a:endParaRPr>
          </a:p>
        </p:txBody>
      </p:sp>
      <p:sp>
        <p:nvSpPr>
          <p:cNvPr id="15" name="TextBox 14"/>
          <p:cNvSpPr txBox="1"/>
          <p:nvPr/>
        </p:nvSpPr>
        <p:spPr>
          <a:xfrm>
            <a:off x="428596" y="6143644"/>
            <a:ext cx="2702599" cy="369332"/>
          </a:xfrm>
          <a:prstGeom prst="rect">
            <a:avLst/>
          </a:prstGeom>
          <a:noFill/>
        </p:spPr>
        <p:txBody>
          <a:bodyPr wrap="none" rtlCol="0">
            <a:spAutoFit/>
          </a:bodyPr>
          <a:lstStyle/>
          <a:p>
            <a:r>
              <a:rPr lang="id-ID" dirty="0" smtClean="0">
                <a:latin typeface="AvantGarde Medium" pitchFamily="34" charset="0"/>
              </a:rPr>
              <a:t>Ahmad Shafry Shiddiq</a:t>
            </a:r>
            <a:endParaRPr lang="id-ID" dirty="0">
              <a:latin typeface="AvantGarde Medium" pitchFamily="34" charset="0"/>
            </a:endParaRPr>
          </a:p>
        </p:txBody>
      </p:sp>
      <p:sp>
        <p:nvSpPr>
          <p:cNvPr id="18" name="TextBox 17"/>
          <p:cNvSpPr txBox="1"/>
          <p:nvPr/>
        </p:nvSpPr>
        <p:spPr>
          <a:xfrm>
            <a:off x="428596" y="4714884"/>
            <a:ext cx="1573251" cy="369332"/>
          </a:xfrm>
          <a:prstGeom prst="rect">
            <a:avLst/>
          </a:prstGeom>
          <a:noFill/>
        </p:spPr>
        <p:txBody>
          <a:bodyPr wrap="none" rtlCol="0">
            <a:spAutoFit/>
          </a:bodyPr>
          <a:lstStyle/>
          <a:p>
            <a:r>
              <a:rPr lang="id-ID" dirty="0" smtClean="0">
                <a:latin typeface="AvantGarde Medium" pitchFamily="34" charset="0"/>
              </a:rPr>
              <a:t>Aisyah Safitri</a:t>
            </a:r>
            <a:endParaRPr lang="id-ID" dirty="0">
              <a:latin typeface="AvantGarde Medium" pitchFamily="34" charset="0"/>
            </a:endParaRPr>
          </a:p>
        </p:txBody>
      </p:sp>
      <p:sp>
        <p:nvSpPr>
          <p:cNvPr id="19" name="Action Button: Forward or Next 18">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0" name="Action Button: Back or Previous 19">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Action Button: Home 20">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p:cNvSpPr txBox="1"/>
          <p:nvPr/>
        </p:nvSpPr>
        <p:spPr>
          <a:xfrm>
            <a:off x="2689158" y="642918"/>
            <a:ext cx="3954544" cy="461665"/>
          </a:xfrm>
          <a:prstGeom prst="rect">
            <a:avLst/>
          </a:prstGeom>
          <a:noFill/>
        </p:spPr>
        <p:txBody>
          <a:bodyPr wrap="none" rtlCol="0">
            <a:spAutoFit/>
          </a:bodyPr>
          <a:lstStyle/>
          <a:p>
            <a:r>
              <a:rPr lang="id-ID" sz="2400" dirty="0" smtClean="0">
                <a:latin typeface="Boost SSi" pitchFamily="34" charset="0"/>
              </a:rPr>
              <a:t>Teknologi Kebencanaan</a:t>
            </a:r>
            <a:endParaRPr lang="id-ID" sz="2400" dirty="0">
              <a:latin typeface="Boost SSi" pitchFamily="34" charset="0"/>
            </a:endParaRPr>
          </a:p>
        </p:txBody>
      </p:sp>
      <p:sp>
        <p:nvSpPr>
          <p:cNvPr id="23" name="TextBox 22"/>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819729" cy="461665"/>
          </a:xfrm>
          <a:prstGeom prst="rect">
            <a:avLst/>
          </a:prstGeom>
          <a:noFill/>
        </p:spPr>
        <p:txBody>
          <a:bodyPr wrap="none" rtlCol="0">
            <a:spAutoFit/>
          </a:bodyPr>
          <a:lstStyle/>
          <a:p>
            <a:r>
              <a:rPr lang="id-ID" sz="2400" dirty="0" smtClean="0">
                <a:latin typeface="Boost SSi" pitchFamily="34" charset="0"/>
              </a:rPr>
              <a:t>Procedure</a:t>
            </a:r>
            <a:endParaRPr lang="id-ID" sz="2400" dirty="0">
              <a:latin typeface="Boost SSi" pitchFamily="34" charset="0"/>
            </a:endParaRPr>
          </a:p>
        </p:txBody>
      </p:sp>
      <p:pic>
        <p:nvPicPr>
          <p:cNvPr id="7" name="Picture 6"/>
          <p:cNvPicPr/>
          <p:nvPr/>
        </p:nvPicPr>
        <p:blipFill>
          <a:blip r:embed="rId2"/>
          <a:srcRect/>
          <a:stretch>
            <a:fillRect/>
          </a:stretch>
        </p:blipFill>
        <p:spPr bwMode="auto">
          <a:xfrm>
            <a:off x="3357554" y="214290"/>
            <a:ext cx="5286412" cy="2714644"/>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428596" y="3071810"/>
            <a:ext cx="7802849" cy="30515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501122" cy="923330"/>
          </a:xfrm>
          <a:prstGeom prst="rect">
            <a:avLst/>
          </a:prstGeom>
          <a:noFill/>
        </p:spPr>
        <p:txBody>
          <a:bodyPr wrap="square" rtlCol="0">
            <a:spAutoFit/>
          </a:bodyPr>
          <a:lstStyle/>
          <a:p>
            <a:pPr algn="just"/>
            <a:r>
              <a:rPr lang="id-ID" dirty="0" smtClean="0"/>
              <a:t>	Dan </a:t>
            </a:r>
            <a:r>
              <a:rPr lang="id-ID" dirty="0" smtClean="0"/>
              <a:t>kemudian ilustrasi mengenai bentuk desain antarmuka pada storyboard ini akan dijadikan acuan untuk membangun aplikasi menggunakan software QT Creator</a:t>
            </a:r>
            <a:r>
              <a:rPr lang="id-ID" dirty="0" smtClean="0"/>
              <a:t>.</a:t>
            </a:r>
            <a:endParaRPr lang="id-ID" dirty="0" smtClean="0"/>
          </a:p>
        </p:txBody>
      </p:sp>
      <p:sp>
        <p:nvSpPr>
          <p:cNvPr id="3" name="TextBox 2"/>
          <p:cNvSpPr txBox="1"/>
          <p:nvPr/>
        </p:nvSpPr>
        <p:spPr>
          <a:xfrm>
            <a:off x="357158" y="1714488"/>
            <a:ext cx="8501122" cy="923330"/>
          </a:xfrm>
          <a:prstGeom prst="rect">
            <a:avLst/>
          </a:prstGeom>
          <a:noFill/>
        </p:spPr>
        <p:txBody>
          <a:bodyPr wrap="square" rtlCol="0">
            <a:spAutoFit/>
          </a:bodyPr>
          <a:lstStyle/>
          <a:p>
            <a:pPr algn="just"/>
            <a:r>
              <a:rPr lang="id-ID" dirty="0" smtClean="0">
                <a:solidFill>
                  <a:srgbClr val="7030A0"/>
                </a:solidFill>
              </a:rPr>
              <a:t>	Dari </a:t>
            </a:r>
            <a:r>
              <a:rPr lang="id-ID" dirty="0" smtClean="0">
                <a:solidFill>
                  <a:srgbClr val="7030A0"/>
                </a:solidFill>
              </a:rPr>
              <a:t>desain storyboard kemudian diterjemahkan kedalam bentuk yang sebenarnya pada aplikasi, bentuk hasil implementasi tampilan menu utama sesuai dengan storyboard dapat dilihat pada Gambar 4 dan Gambar 5.</a:t>
            </a:r>
            <a:endParaRPr lang="id-ID" dirty="0">
              <a:solidFill>
                <a:srgbClr val="7030A0"/>
              </a:solidFill>
            </a:endParaRPr>
          </a:p>
        </p:txBody>
      </p:sp>
      <p:sp>
        <p:nvSpPr>
          <p:cNvPr id="4" name="Action Button: Forward or Next 3">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5" name="Action Button: Back or Previous 4">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Action Button: Home 5">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8" name="TextBox 7"/>
          <p:cNvSpPr txBox="1"/>
          <p:nvPr/>
        </p:nvSpPr>
        <p:spPr>
          <a:xfrm>
            <a:off x="214282" y="214290"/>
            <a:ext cx="1819729" cy="461665"/>
          </a:xfrm>
          <a:prstGeom prst="rect">
            <a:avLst/>
          </a:prstGeom>
          <a:noFill/>
        </p:spPr>
        <p:txBody>
          <a:bodyPr wrap="none" rtlCol="0">
            <a:spAutoFit/>
          </a:bodyPr>
          <a:lstStyle/>
          <a:p>
            <a:r>
              <a:rPr lang="id-ID" sz="2400" dirty="0" smtClean="0">
                <a:latin typeface="Boost SSi" pitchFamily="34" charset="0"/>
              </a:rPr>
              <a:t>Procedure</a:t>
            </a:r>
            <a:endParaRPr lang="id-ID" sz="2400" dirty="0">
              <a:latin typeface="Boost SSi" pitchFamily="34" charset="0"/>
            </a:endParaRPr>
          </a:p>
        </p:txBody>
      </p:sp>
      <p:pic>
        <p:nvPicPr>
          <p:cNvPr id="9" name="Picture 8"/>
          <p:cNvPicPr/>
          <p:nvPr/>
        </p:nvPicPr>
        <p:blipFill>
          <a:blip r:embed="rId2"/>
          <a:srcRect/>
          <a:stretch>
            <a:fillRect/>
          </a:stretch>
        </p:blipFill>
        <p:spPr bwMode="auto">
          <a:xfrm>
            <a:off x="357158" y="2786058"/>
            <a:ext cx="4190386" cy="2167076"/>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4714876" y="2786058"/>
            <a:ext cx="4149516" cy="219197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819729" cy="461665"/>
          </a:xfrm>
          <a:prstGeom prst="rect">
            <a:avLst/>
          </a:prstGeom>
          <a:noFill/>
        </p:spPr>
        <p:txBody>
          <a:bodyPr wrap="none" rtlCol="0">
            <a:spAutoFit/>
          </a:bodyPr>
          <a:lstStyle/>
          <a:p>
            <a:r>
              <a:rPr lang="id-ID" sz="2400" dirty="0" smtClean="0">
                <a:latin typeface="Boost SSi" pitchFamily="34" charset="0"/>
              </a:rPr>
              <a:t>Procedure</a:t>
            </a:r>
            <a:endParaRPr lang="id-ID" sz="2400" dirty="0">
              <a:latin typeface="Boost SSi" pitchFamily="34" charset="0"/>
            </a:endParaRPr>
          </a:p>
        </p:txBody>
      </p:sp>
      <p:sp>
        <p:nvSpPr>
          <p:cNvPr id="7" name="TextBox 6"/>
          <p:cNvSpPr txBox="1"/>
          <p:nvPr/>
        </p:nvSpPr>
        <p:spPr>
          <a:xfrm>
            <a:off x="357158" y="928670"/>
            <a:ext cx="8429684" cy="1200329"/>
          </a:xfrm>
          <a:prstGeom prst="rect">
            <a:avLst/>
          </a:prstGeom>
          <a:noFill/>
        </p:spPr>
        <p:txBody>
          <a:bodyPr wrap="square" rtlCol="0">
            <a:spAutoFit/>
          </a:bodyPr>
          <a:lstStyle/>
          <a:p>
            <a:pPr algn="just"/>
            <a:r>
              <a:rPr lang="id-ID" dirty="0" smtClean="0"/>
              <a:t>	</a:t>
            </a:r>
            <a:r>
              <a:rPr lang="id-ID" dirty="0" smtClean="0"/>
              <a:t>Pada </a:t>
            </a:r>
            <a:r>
              <a:rPr lang="id-ID" dirty="0" smtClean="0"/>
              <a:t>tampilan menu utama akan ditampilkan sepuluh menu, dimana masing-masing menu tersebut memiliki konten isi masing-masing. Sesuai dengan desain storyboard yang telan disusun sebelumnya maka tampilan konten isi dari masing masing sub menu dapat dilihat pada Gambar 6 dan Gambar 7</a:t>
            </a:r>
            <a:r>
              <a:rPr lang="id-ID" dirty="0" smtClean="0"/>
              <a:t>.</a:t>
            </a:r>
            <a:endParaRPr lang="id-ID" dirty="0" smtClean="0"/>
          </a:p>
        </p:txBody>
      </p:sp>
      <p:pic>
        <p:nvPicPr>
          <p:cNvPr id="8" name="Picture 7"/>
          <p:cNvPicPr/>
          <p:nvPr/>
        </p:nvPicPr>
        <p:blipFill>
          <a:blip r:embed="rId2"/>
          <a:srcRect/>
          <a:stretch>
            <a:fillRect/>
          </a:stretch>
        </p:blipFill>
        <p:spPr bwMode="auto">
          <a:xfrm>
            <a:off x="142844" y="2143116"/>
            <a:ext cx="4046786" cy="2223876"/>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4286248" y="3500438"/>
            <a:ext cx="4786346" cy="25947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942887" cy="461665"/>
          </a:xfrm>
          <a:prstGeom prst="rect">
            <a:avLst/>
          </a:prstGeom>
          <a:noFill/>
        </p:spPr>
        <p:txBody>
          <a:bodyPr wrap="none" rtlCol="0">
            <a:spAutoFit/>
          </a:bodyPr>
          <a:lstStyle/>
          <a:p>
            <a:r>
              <a:rPr lang="id-ID" sz="2400" dirty="0" smtClean="0">
                <a:latin typeface="Boost SSi" pitchFamily="34" charset="0"/>
              </a:rPr>
              <a:t>Data</a:t>
            </a:r>
            <a:endParaRPr lang="id-ID" sz="2400" dirty="0">
              <a:latin typeface="Boost SSi" pitchFamily="34" charset="0"/>
            </a:endParaRPr>
          </a:p>
        </p:txBody>
      </p:sp>
      <p:sp>
        <p:nvSpPr>
          <p:cNvPr id="7" name="TextBox 6"/>
          <p:cNvSpPr txBox="1"/>
          <p:nvPr/>
        </p:nvSpPr>
        <p:spPr>
          <a:xfrm>
            <a:off x="285720" y="1428736"/>
            <a:ext cx="8501122" cy="3416320"/>
          </a:xfrm>
          <a:prstGeom prst="rect">
            <a:avLst/>
          </a:prstGeom>
          <a:noFill/>
        </p:spPr>
        <p:txBody>
          <a:bodyPr wrap="square" rtlCol="0">
            <a:spAutoFit/>
          </a:bodyPr>
          <a:lstStyle/>
          <a:p>
            <a:pPr algn="just"/>
            <a:r>
              <a:rPr lang="id-ID" dirty="0" smtClean="0"/>
              <a:t>	</a:t>
            </a:r>
            <a:r>
              <a:rPr lang="id-ID" dirty="0" smtClean="0">
                <a:solidFill>
                  <a:srgbClr val="FF0000"/>
                </a:solidFill>
              </a:rPr>
              <a:t>Bencana </a:t>
            </a:r>
            <a:r>
              <a:rPr lang="id-ID" dirty="0" smtClean="0">
                <a:solidFill>
                  <a:srgbClr val="FF0000"/>
                </a:solidFill>
              </a:rPr>
              <a:t>alam merupakan salah satu peristiwa yang  dapat mengancam jiwa dimanapun kita berada dan dapat menimbulkan kerusakan di lingkungan sekitar. Di Indonesia sendiri begitu rentan mengalami bencana alam salah satunya yang sering terjadi adalah gempa bumi. </a:t>
            </a:r>
            <a:r>
              <a:rPr lang="id-ID" dirty="0" smtClean="0"/>
              <a:t>Hal ini disebabkan Indonesia berada di dalam zona tumbukkan tiga lempeng tektonik yaitu Eurasia, India-Australia dan lempeng Pasifik. Oleh karena itu, untuk mencegah kerugian dan banyaknya korban jiwa dari dampak gempa bumi yang sering terjadi di Indonesia, perlu adanya upayah untuk memberikan pengetahuan mengenai mitigasi bencana alam kepada masyarakat umum.  </a:t>
            </a:r>
            <a:r>
              <a:rPr lang="id-ID" dirty="0" smtClean="0">
                <a:solidFill>
                  <a:srgbClr val="0070C0"/>
                </a:solidFill>
              </a:rPr>
              <a:t>Hal ini dapat diatasi dengan melakukan langkah awal melalui penggunaan media informasi yang banyak digunakan oleh masyarakat, seperti komunikasi </a:t>
            </a:r>
            <a:r>
              <a:rPr lang="id-ID" i="1" dirty="0" smtClean="0">
                <a:solidFill>
                  <a:srgbClr val="0070C0"/>
                </a:solidFill>
              </a:rPr>
              <a:t>mobile</a:t>
            </a:r>
            <a:r>
              <a:rPr lang="id-ID" dirty="0" smtClean="0">
                <a:solidFill>
                  <a:srgbClr val="0070C0"/>
                </a:solidFill>
              </a:rPr>
              <a:t> dan ponsel, terutama pada penerapan J2ME, GPRS, dan teknologi lainnya.</a:t>
            </a:r>
            <a:endParaRPr lang="id-ID"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942887" cy="461665"/>
          </a:xfrm>
          <a:prstGeom prst="rect">
            <a:avLst/>
          </a:prstGeom>
          <a:noFill/>
        </p:spPr>
        <p:txBody>
          <a:bodyPr wrap="none" rtlCol="0">
            <a:spAutoFit/>
          </a:bodyPr>
          <a:lstStyle/>
          <a:p>
            <a:r>
              <a:rPr lang="id-ID" sz="2400" dirty="0" smtClean="0">
                <a:latin typeface="Boost SSi" pitchFamily="34" charset="0"/>
              </a:rPr>
              <a:t>Data</a:t>
            </a:r>
            <a:endParaRPr lang="id-ID" sz="2400" dirty="0">
              <a:latin typeface="Boost SSi" pitchFamily="34" charset="0"/>
            </a:endParaRPr>
          </a:p>
        </p:txBody>
      </p:sp>
      <p:sp>
        <p:nvSpPr>
          <p:cNvPr id="7" name="TextBox 6"/>
          <p:cNvSpPr txBox="1"/>
          <p:nvPr/>
        </p:nvSpPr>
        <p:spPr>
          <a:xfrm>
            <a:off x="285720" y="1428736"/>
            <a:ext cx="8501122" cy="3416320"/>
          </a:xfrm>
          <a:prstGeom prst="rect">
            <a:avLst/>
          </a:prstGeom>
          <a:noFill/>
        </p:spPr>
        <p:txBody>
          <a:bodyPr wrap="square" rtlCol="0">
            <a:spAutoFit/>
          </a:bodyPr>
          <a:lstStyle/>
          <a:p>
            <a:pPr algn="just"/>
            <a:r>
              <a:rPr lang="id-ID" dirty="0" smtClean="0"/>
              <a:t>	Seiring </a:t>
            </a:r>
            <a:r>
              <a:rPr lang="id-ID" dirty="0" smtClean="0"/>
              <a:t>berjalannya penelitian ini dikembangkanlah sebuah aplikasi berbasis </a:t>
            </a:r>
            <a:r>
              <a:rPr lang="id-ID" i="1" dirty="0" smtClean="0"/>
              <a:t>mobile </a:t>
            </a:r>
            <a:r>
              <a:rPr lang="id-ID" dirty="0" smtClean="0"/>
              <a:t>yang dapat  membantu masyarakat dalam memperoleh pengetahuan mengenai mitigasi gempa bumi. Aplikasi ini dijalankan pada perangkat telepon seluler berbasis symbian atau android dan mudah diakses setiap saat. </a:t>
            </a:r>
            <a:r>
              <a:rPr lang="id-ID" dirty="0" smtClean="0">
                <a:solidFill>
                  <a:srgbClr val="0070C0"/>
                </a:solidFill>
              </a:rPr>
              <a:t>Aplikasi ini dapat dijalankan tanpa membutuhkan koneksi internet guna mengurangi ketergantungan penggunaan aplikasi. Aplikasi ini dikembangkan menggunakan QT yang merupakan sebuah </a:t>
            </a:r>
            <a:r>
              <a:rPr lang="id-ID" i="1" dirty="0" smtClean="0">
                <a:solidFill>
                  <a:srgbClr val="0070C0"/>
                </a:solidFill>
              </a:rPr>
              <a:t>framework</a:t>
            </a:r>
            <a:r>
              <a:rPr lang="id-ID" dirty="0" smtClean="0">
                <a:solidFill>
                  <a:srgbClr val="0070C0"/>
                </a:solidFill>
              </a:rPr>
              <a:t> untuk memudahkan proses pembuatan aplikasi berbasis </a:t>
            </a:r>
            <a:r>
              <a:rPr lang="id-ID" i="1" dirty="0" smtClean="0">
                <a:solidFill>
                  <a:srgbClr val="0070C0"/>
                </a:solidFill>
              </a:rPr>
              <a:t>mobile</a:t>
            </a:r>
            <a:r>
              <a:rPr lang="id-ID" dirty="0" smtClean="0">
                <a:solidFill>
                  <a:srgbClr val="0070C0"/>
                </a:solidFill>
              </a:rPr>
              <a:t> pada ponsel berbasis Symbian, Maemo, dan MeeGo. </a:t>
            </a:r>
            <a:r>
              <a:rPr lang="id-ID" dirty="0" smtClean="0">
                <a:solidFill>
                  <a:srgbClr val="7030A0"/>
                </a:solidFill>
              </a:rPr>
              <a:t>Untuk data-data mitigasi bencana alam gempa bumi akan dilakukan metode studi pustaka. Diharapkan dengan adanya aplikasi tersebut dapat menumbuhkan “Budaya Keselamatan” sehingga dapat mengurangi banyaknya korban jiwa dan besarnya kerugian.</a:t>
            </a:r>
            <a:endParaRPr lang="id-ID"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710725" cy="461665"/>
          </a:xfrm>
          <a:prstGeom prst="rect">
            <a:avLst/>
          </a:prstGeom>
          <a:noFill/>
        </p:spPr>
        <p:txBody>
          <a:bodyPr wrap="none" rtlCol="0">
            <a:spAutoFit/>
          </a:bodyPr>
          <a:lstStyle/>
          <a:p>
            <a:r>
              <a:rPr lang="id-ID" sz="2400" dirty="0" smtClean="0">
                <a:latin typeface="Boost SSi" pitchFamily="34" charset="0"/>
              </a:rPr>
              <a:t>Hardware</a:t>
            </a:r>
            <a:endParaRPr lang="id-ID" sz="2400" dirty="0">
              <a:latin typeface="Boost SSi" pitchFamily="34" charset="0"/>
            </a:endParaRPr>
          </a:p>
        </p:txBody>
      </p:sp>
      <p:sp>
        <p:nvSpPr>
          <p:cNvPr id="7" name="TextBox 6"/>
          <p:cNvSpPr txBox="1"/>
          <p:nvPr/>
        </p:nvSpPr>
        <p:spPr>
          <a:xfrm>
            <a:off x="928662" y="1500174"/>
            <a:ext cx="184731" cy="369332"/>
          </a:xfrm>
          <a:prstGeom prst="rect">
            <a:avLst/>
          </a:prstGeom>
          <a:noFill/>
        </p:spPr>
        <p:txBody>
          <a:bodyPr wrap="none" rtlCol="0">
            <a:spAutoFit/>
          </a:bodyPr>
          <a:lstStyle/>
          <a:p>
            <a:endParaRPr lang="id-ID" dirty="0"/>
          </a:p>
        </p:txBody>
      </p:sp>
      <p:sp>
        <p:nvSpPr>
          <p:cNvPr id="8" name="TextBox 7"/>
          <p:cNvSpPr txBox="1"/>
          <p:nvPr/>
        </p:nvSpPr>
        <p:spPr>
          <a:xfrm>
            <a:off x="357158" y="857232"/>
            <a:ext cx="8429684" cy="1477328"/>
          </a:xfrm>
          <a:prstGeom prst="rect">
            <a:avLst/>
          </a:prstGeom>
          <a:noFill/>
        </p:spPr>
        <p:txBody>
          <a:bodyPr wrap="square" rtlCol="0">
            <a:spAutoFit/>
          </a:bodyPr>
          <a:lstStyle/>
          <a:p>
            <a:pPr algn="just"/>
            <a:r>
              <a:rPr lang="id-ID" dirty="0" smtClean="0">
                <a:solidFill>
                  <a:srgbClr val="FF0000"/>
                </a:solidFill>
              </a:rPr>
              <a:t>Hardware disini memiliki kegunaan tersendiri dimana untuk komputer memiliki peran untuk membuat dan menggabungkan teks, grafik, audio, gambar bergerak(video animasi) dengan menggabungkan link dan tool yang memungkinkan user melakukan navigasi, berinterksi, berkreasi, dan berkomunikasi.</a:t>
            </a:r>
            <a:endParaRPr lang="id-ID" dirty="0">
              <a:solidFill>
                <a:srgbClr val="FF0000"/>
              </a:solidFill>
            </a:endParaRPr>
          </a:p>
        </p:txBody>
      </p:sp>
      <p:sp>
        <p:nvSpPr>
          <p:cNvPr id="9" name="TextBox 8"/>
          <p:cNvSpPr txBox="1"/>
          <p:nvPr/>
        </p:nvSpPr>
        <p:spPr>
          <a:xfrm>
            <a:off x="357158" y="2357430"/>
            <a:ext cx="8429684" cy="646331"/>
          </a:xfrm>
          <a:prstGeom prst="rect">
            <a:avLst/>
          </a:prstGeom>
          <a:noFill/>
        </p:spPr>
        <p:txBody>
          <a:bodyPr wrap="square" rtlCol="0">
            <a:spAutoFit/>
          </a:bodyPr>
          <a:lstStyle/>
          <a:p>
            <a:pPr algn="just"/>
            <a:r>
              <a:rPr lang="id-ID" dirty="0" smtClean="0">
                <a:solidFill>
                  <a:srgbClr val="7030A0"/>
                </a:solidFill>
              </a:rPr>
              <a:t>Dari sinilah maka dibuat sebuah storyboard dimana dari storyboard ini kemuadian diterjemahkan  ke dalam bentuk aplikasi mobile</a:t>
            </a:r>
            <a:endParaRPr lang="id-ID" dirty="0">
              <a:solidFill>
                <a:srgbClr val="7030A0"/>
              </a:solidFill>
            </a:endParaRPr>
          </a:p>
        </p:txBody>
      </p:sp>
      <p:sp>
        <p:nvSpPr>
          <p:cNvPr id="10" name="TextBox 9"/>
          <p:cNvSpPr txBox="1"/>
          <p:nvPr/>
        </p:nvSpPr>
        <p:spPr>
          <a:xfrm>
            <a:off x="357158" y="3071810"/>
            <a:ext cx="8429684" cy="646331"/>
          </a:xfrm>
          <a:prstGeom prst="rect">
            <a:avLst/>
          </a:prstGeom>
          <a:noFill/>
        </p:spPr>
        <p:txBody>
          <a:bodyPr wrap="square" rtlCol="0">
            <a:spAutoFit/>
          </a:bodyPr>
          <a:lstStyle/>
          <a:p>
            <a:pPr algn="just"/>
            <a:r>
              <a:rPr lang="id-ID" dirty="0" smtClean="0">
                <a:solidFill>
                  <a:srgbClr val="0070C0"/>
                </a:solidFill>
              </a:rPr>
              <a:t>Jadi, fungsi aplikasi mobile disini berguna untuk menjalankan software yang telah dibuat pada komputer</a:t>
            </a:r>
            <a:endParaRPr lang="id-ID" dirty="0">
              <a:solidFill>
                <a:srgbClr val="0070C0"/>
              </a:solidFill>
            </a:endParaRPr>
          </a:p>
        </p:txBody>
      </p:sp>
      <p:sp>
        <p:nvSpPr>
          <p:cNvPr id="11" name="TextBox 10"/>
          <p:cNvSpPr txBox="1"/>
          <p:nvPr/>
        </p:nvSpPr>
        <p:spPr>
          <a:xfrm>
            <a:off x="357158" y="3786190"/>
            <a:ext cx="8429684" cy="1200329"/>
          </a:xfrm>
          <a:prstGeom prst="rect">
            <a:avLst/>
          </a:prstGeom>
          <a:noFill/>
        </p:spPr>
        <p:txBody>
          <a:bodyPr wrap="square" rtlCol="0">
            <a:spAutoFit/>
          </a:bodyPr>
          <a:lstStyle/>
          <a:p>
            <a:pPr algn="just"/>
            <a:r>
              <a:rPr lang="id-ID" dirty="0" smtClean="0"/>
              <a:t>Mobile disini digunakan karena lebih mudah dipahami oleh user untuk digunakan karena lebih simple atau efisien jika dibandingkan dengan komputer. Selain itu mobile  disini lebih ringan dibawa kemana mana apabila kita bandingkan dengan komputer</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636987" cy="461665"/>
          </a:xfrm>
          <a:prstGeom prst="rect">
            <a:avLst/>
          </a:prstGeom>
          <a:noFill/>
        </p:spPr>
        <p:txBody>
          <a:bodyPr wrap="none" rtlCol="0">
            <a:spAutoFit/>
          </a:bodyPr>
          <a:lstStyle/>
          <a:p>
            <a:r>
              <a:rPr lang="id-ID" sz="2400" dirty="0" smtClean="0">
                <a:latin typeface="Boost SSi" pitchFamily="34" charset="0"/>
              </a:rPr>
              <a:t>Software</a:t>
            </a:r>
            <a:endParaRPr lang="id-ID" sz="2400" dirty="0">
              <a:latin typeface="Boost SSi" pitchFamily="34" charset="0"/>
            </a:endParaRPr>
          </a:p>
        </p:txBody>
      </p:sp>
      <p:sp>
        <p:nvSpPr>
          <p:cNvPr id="7" name="TextBox 6"/>
          <p:cNvSpPr txBox="1"/>
          <p:nvPr/>
        </p:nvSpPr>
        <p:spPr>
          <a:xfrm>
            <a:off x="428596" y="799911"/>
            <a:ext cx="8358246" cy="1200329"/>
          </a:xfrm>
          <a:prstGeom prst="rect">
            <a:avLst/>
          </a:prstGeom>
          <a:noFill/>
        </p:spPr>
        <p:txBody>
          <a:bodyPr wrap="square" rtlCol="0">
            <a:spAutoFit/>
          </a:bodyPr>
          <a:lstStyle/>
          <a:p>
            <a:pPr algn="just"/>
            <a:r>
              <a:rPr lang="id-ID" dirty="0" smtClean="0"/>
              <a:t>Software atau perangkat lunak adalah sekumpulan data elektronik yang disimpan dan diatur oleh komputer, data elektronik yang disimpan oleh komputer itu dapat berupa program atau instruksi yang akan menjalankan suatu perintah sehingga suatu program dapat berjalan.</a:t>
            </a:r>
            <a:endParaRPr lang="id-ID" dirty="0"/>
          </a:p>
        </p:txBody>
      </p:sp>
      <p:sp>
        <p:nvSpPr>
          <p:cNvPr id="8" name="TextBox 7"/>
          <p:cNvSpPr txBox="1"/>
          <p:nvPr/>
        </p:nvSpPr>
        <p:spPr>
          <a:xfrm>
            <a:off x="428596" y="2000240"/>
            <a:ext cx="8358246" cy="1200329"/>
          </a:xfrm>
          <a:prstGeom prst="rect">
            <a:avLst/>
          </a:prstGeom>
          <a:noFill/>
        </p:spPr>
        <p:txBody>
          <a:bodyPr wrap="square" rtlCol="0">
            <a:spAutoFit/>
          </a:bodyPr>
          <a:lstStyle/>
          <a:p>
            <a:pPr algn="just"/>
            <a:r>
              <a:rPr lang="id-ID" dirty="0" smtClean="0">
                <a:solidFill>
                  <a:srgbClr val="FF0000"/>
                </a:solidFill>
              </a:rPr>
              <a:t>Penggunaan software bukan hanya digunakan pada laptop atau pc saja. Namun, dapat kita gunakan pada alat elektronik lain, contohnya Android. Android merupakan sistem operasi berbasis Linux yang dirancang untuk perangkat bergerak layar sentuh seperti telepon pintar dan komputer tablet.</a:t>
            </a:r>
            <a:endParaRPr lang="id-ID" dirty="0">
              <a:solidFill>
                <a:srgbClr val="FF0000"/>
              </a:solidFill>
            </a:endParaRPr>
          </a:p>
        </p:txBody>
      </p:sp>
      <p:sp>
        <p:nvSpPr>
          <p:cNvPr id="9" name="TextBox 8"/>
          <p:cNvSpPr txBox="1"/>
          <p:nvPr/>
        </p:nvSpPr>
        <p:spPr>
          <a:xfrm>
            <a:off x="428596" y="3286124"/>
            <a:ext cx="8358246" cy="1200329"/>
          </a:xfrm>
          <a:prstGeom prst="rect">
            <a:avLst/>
          </a:prstGeom>
          <a:noFill/>
        </p:spPr>
        <p:txBody>
          <a:bodyPr wrap="square" rtlCol="0">
            <a:spAutoFit/>
          </a:bodyPr>
          <a:lstStyle/>
          <a:p>
            <a:pPr algn="just"/>
            <a:r>
              <a:rPr lang="id-ID" dirty="0" smtClean="0">
                <a:solidFill>
                  <a:srgbClr val="0070C0"/>
                </a:solidFill>
              </a:rPr>
              <a:t>Multimedia adalah pemanfaatan komputer untuk membuat dan menggabungan teks, grafik, audio, gambar bergerak (video dan animasi) dengan menggabungkan link dan tool yang memungkinkan user melakukan navigasi, berinteraksi, berkreasi, dan berkomunikasi.</a:t>
            </a:r>
            <a:endParaRPr lang="id-ID" dirty="0">
              <a:solidFill>
                <a:srgbClr val="0070C0"/>
              </a:solidFill>
            </a:endParaRPr>
          </a:p>
        </p:txBody>
      </p:sp>
      <p:sp>
        <p:nvSpPr>
          <p:cNvPr id="10" name="TextBox 9"/>
          <p:cNvSpPr txBox="1"/>
          <p:nvPr/>
        </p:nvSpPr>
        <p:spPr>
          <a:xfrm>
            <a:off x="428596" y="4572008"/>
            <a:ext cx="8358246" cy="923330"/>
          </a:xfrm>
          <a:prstGeom prst="rect">
            <a:avLst/>
          </a:prstGeom>
          <a:noFill/>
        </p:spPr>
        <p:txBody>
          <a:bodyPr wrap="square" rtlCol="0">
            <a:spAutoFit/>
          </a:bodyPr>
          <a:lstStyle/>
          <a:p>
            <a:pPr algn="just"/>
            <a:r>
              <a:rPr lang="id-ID" dirty="0" smtClean="0">
                <a:solidFill>
                  <a:srgbClr val="002060"/>
                </a:solidFill>
              </a:rPr>
              <a:t>Multimedia on Mobile yakni teknologi data yang berupa file multimedia, dimana file tersebut dapat dijalankan pada sebuah perangkat mobile, baik berupa video, audio, dan animation.</a:t>
            </a:r>
            <a:endParaRPr lang="id-ID"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636987" cy="461665"/>
          </a:xfrm>
          <a:prstGeom prst="rect">
            <a:avLst/>
          </a:prstGeom>
          <a:noFill/>
        </p:spPr>
        <p:txBody>
          <a:bodyPr wrap="none" rtlCol="0">
            <a:spAutoFit/>
          </a:bodyPr>
          <a:lstStyle/>
          <a:p>
            <a:r>
              <a:rPr lang="id-ID" sz="2400" dirty="0" smtClean="0">
                <a:latin typeface="Boost SSi" pitchFamily="34" charset="0"/>
              </a:rPr>
              <a:t>Software</a:t>
            </a:r>
            <a:endParaRPr lang="id-ID" sz="2400" dirty="0">
              <a:latin typeface="Boost SSi" pitchFamily="34" charset="0"/>
            </a:endParaRPr>
          </a:p>
        </p:txBody>
      </p:sp>
      <p:sp>
        <p:nvSpPr>
          <p:cNvPr id="7" name="TextBox 6"/>
          <p:cNvSpPr txBox="1"/>
          <p:nvPr/>
        </p:nvSpPr>
        <p:spPr>
          <a:xfrm>
            <a:off x="428596" y="799911"/>
            <a:ext cx="8358246" cy="646331"/>
          </a:xfrm>
          <a:prstGeom prst="rect">
            <a:avLst/>
          </a:prstGeom>
          <a:noFill/>
        </p:spPr>
        <p:txBody>
          <a:bodyPr wrap="square" rtlCol="0">
            <a:spAutoFit/>
          </a:bodyPr>
          <a:lstStyle/>
          <a:p>
            <a:pPr algn="just"/>
            <a:r>
              <a:rPr lang="id-ID" dirty="0" smtClean="0"/>
              <a:t>Di dalam pembuatan aplikasi ini, kita membutuhkan salah satu software, yakni Qt Creator</a:t>
            </a:r>
            <a:endParaRPr lang="id-ID" dirty="0"/>
          </a:p>
        </p:txBody>
      </p:sp>
      <p:sp>
        <p:nvSpPr>
          <p:cNvPr id="8" name="TextBox 7"/>
          <p:cNvSpPr txBox="1"/>
          <p:nvPr/>
        </p:nvSpPr>
        <p:spPr>
          <a:xfrm>
            <a:off x="428596" y="1571612"/>
            <a:ext cx="8358246" cy="369332"/>
          </a:xfrm>
          <a:prstGeom prst="rect">
            <a:avLst/>
          </a:prstGeom>
          <a:noFill/>
        </p:spPr>
        <p:txBody>
          <a:bodyPr wrap="square" rtlCol="0">
            <a:spAutoFit/>
          </a:bodyPr>
          <a:lstStyle/>
          <a:p>
            <a:pPr algn="just"/>
            <a:r>
              <a:rPr lang="id-ID" dirty="0" smtClean="0">
                <a:solidFill>
                  <a:srgbClr val="002060"/>
                </a:solidFill>
              </a:rPr>
              <a:t>Qt adalah user interface toolkit  untuk membangun antarmuka suatu aplikasi</a:t>
            </a:r>
            <a:endParaRPr lang="id-ID" dirty="0">
              <a:solidFill>
                <a:srgbClr val="002060"/>
              </a:solidFill>
            </a:endParaRPr>
          </a:p>
        </p:txBody>
      </p:sp>
      <p:sp>
        <p:nvSpPr>
          <p:cNvPr id="9" name="TextBox 8"/>
          <p:cNvSpPr txBox="1"/>
          <p:nvPr/>
        </p:nvSpPr>
        <p:spPr>
          <a:xfrm>
            <a:off x="428596" y="2071678"/>
            <a:ext cx="8358246" cy="1200329"/>
          </a:xfrm>
          <a:prstGeom prst="rect">
            <a:avLst/>
          </a:prstGeom>
          <a:noFill/>
        </p:spPr>
        <p:txBody>
          <a:bodyPr wrap="square" rtlCol="0">
            <a:spAutoFit/>
          </a:bodyPr>
          <a:lstStyle/>
          <a:p>
            <a:pPr algn="just"/>
            <a:r>
              <a:rPr lang="id-ID" dirty="0" smtClean="0">
                <a:solidFill>
                  <a:srgbClr val="0070C0"/>
                </a:solidFill>
              </a:rPr>
              <a:t>Qt Creator adalah sebuah IDE ringan (gitu sih kata pembuatnya) yang mengintegrasikan Qt Designer plus C++ </a:t>
            </a:r>
            <a:r>
              <a:rPr lang="id-ID" i="1" dirty="0" smtClean="0">
                <a:solidFill>
                  <a:srgbClr val="0070C0"/>
                </a:solidFill>
              </a:rPr>
              <a:t>code editor</a:t>
            </a:r>
            <a:r>
              <a:rPr lang="id-ID" dirty="0" smtClean="0">
                <a:solidFill>
                  <a:srgbClr val="0070C0"/>
                </a:solidFill>
              </a:rPr>
              <a:t>, sehingga jika anda ingin membuat aplikasi berbasis Qt hanya butuh satu aplikasi ini saja, sehingga lebih terintegrasi dan mudah dalam pengembangannya.</a:t>
            </a:r>
            <a:endParaRPr lang="id-ID" dirty="0">
              <a:solidFill>
                <a:srgbClr val="0070C0"/>
              </a:solidFill>
            </a:endParaRPr>
          </a:p>
        </p:txBody>
      </p:sp>
      <p:sp>
        <p:nvSpPr>
          <p:cNvPr id="10" name="TextBox 9"/>
          <p:cNvSpPr txBox="1"/>
          <p:nvPr/>
        </p:nvSpPr>
        <p:spPr>
          <a:xfrm>
            <a:off x="428596" y="3357562"/>
            <a:ext cx="8358246" cy="1200329"/>
          </a:xfrm>
          <a:prstGeom prst="rect">
            <a:avLst/>
          </a:prstGeom>
          <a:noFill/>
        </p:spPr>
        <p:txBody>
          <a:bodyPr wrap="square" rtlCol="0">
            <a:spAutoFit/>
          </a:bodyPr>
          <a:lstStyle/>
          <a:p>
            <a:pPr algn="just"/>
            <a:r>
              <a:rPr lang="id-ID" dirty="0" smtClean="0">
                <a:solidFill>
                  <a:srgbClr val="FF0000"/>
                </a:solidFill>
              </a:rPr>
              <a:t>Software yang digunakan untuk membangun aplikasi ini adalah Qt Creator. Qt Creator digunakan mulai dari pembuatan antar muka hingga konten isi pada aplikasi. Dan untuk pengujian program menggunakan tool emulator yang telah disertakan di dalam software Qt Creator</a:t>
            </a:r>
            <a:endParaRPr lang="id-ID" dirty="0">
              <a:solidFill>
                <a:srgbClr val="FF0000"/>
              </a:solidFill>
            </a:endParaRPr>
          </a:p>
        </p:txBody>
      </p:sp>
      <p:sp>
        <p:nvSpPr>
          <p:cNvPr id="11" name="TextBox 10"/>
          <p:cNvSpPr txBox="1"/>
          <p:nvPr/>
        </p:nvSpPr>
        <p:spPr>
          <a:xfrm>
            <a:off x="428596" y="4643446"/>
            <a:ext cx="8358246" cy="1200329"/>
          </a:xfrm>
          <a:prstGeom prst="rect">
            <a:avLst/>
          </a:prstGeom>
          <a:noFill/>
        </p:spPr>
        <p:txBody>
          <a:bodyPr wrap="square" rtlCol="0">
            <a:spAutoFit/>
          </a:bodyPr>
          <a:lstStyle/>
          <a:p>
            <a:pPr algn="just"/>
            <a:r>
              <a:rPr lang="id-ID" dirty="0" smtClean="0">
                <a:solidFill>
                  <a:srgbClr val="7030A0"/>
                </a:solidFill>
              </a:rPr>
              <a:t>Storyboard digunakan sebagai alat bantu dalam proses perancangan antarmuka aplikasi yang akan dibangun. Storyboard membantu penulis dalam membuat ilustrasi mengenai bentuk tampilan aplikasi, dan bagaimana bentuk interaktifitas antara pengguna dengan aplikasi yang akan dibangun.</a:t>
            </a:r>
            <a:endParaRPr lang="id-ID"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268296" cy="461665"/>
          </a:xfrm>
          <a:prstGeom prst="rect">
            <a:avLst/>
          </a:prstGeom>
          <a:noFill/>
        </p:spPr>
        <p:txBody>
          <a:bodyPr wrap="none" rtlCol="0">
            <a:spAutoFit/>
          </a:bodyPr>
          <a:lstStyle/>
          <a:p>
            <a:r>
              <a:rPr lang="id-ID" sz="2400" dirty="0" smtClean="0">
                <a:latin typeface="Boost SSi" pitchFamily="34" charset="0"/>
              </a:rPr>
              <a:t>People</a:t>
            </a:r>
            <a:endParaRPr lang="id-ID" sz="2400" dirty="0">
              <a:latin typeface="Boost SSi" pitchFamily="34" charset="0"/>
            </a:endParaRPr>
          </a:p>
        </p:txBody>
      </p:sp>
      <p:sp>
        <p:nvSpPr>
          <p:cNvPr id="7" name="TextBox 6"/>
          <p:cNvSpPr txBox="1"/>
          <p:nvPr/>
        </p:nvSpPr>
        <p:spPr>
          <a:xfrm>
            <a:off x="357158" y="785794"/>
            <a:ext cx="8572560" cy="1200329"/>
          </a:xfrm>
          <a:prstGeom prst="rect">
            <a:avLst/>
          </a:prstGeom>
          <a:noFill/>
        </p:spPr>
        <p:txBody>
          <a:bodyPr wrap="square" rtlCol="0">
            <a:spAutoFit/>
          </a:bodyPr>
          <a:lstStyle/>
          <a:p>
            <a:pPr algn="just"/>
            <a:r>
              <a:rPr lang="id-ID" dirty="0" smtClean="0"/>
              <a:t>People merupakan komponen terpenting dari sebuah sisitem informasi yang dimana ia sebagai user /brainware dalam sistem informasi yang mengendalikan dan bertanggung jawab  penuh atas Hardware dan software yang ia jalankan dalam mitigasi bencana alam</a:t>
            </a:r>
            <a:endParaRPr lang="id-ID" dirty="0"/>
          </a:p>
        </p:txBody>
      </p:sp>
      <p:sp>
        <p:nvSpPr>
          <p:cNvPr id="11" name="TextBox 10"/>
          <p:cNvSpPr txBox="1"/>
          <p:nvPr/>
        </p:nvSpPr>
        <p:spPr>
          <a:xfrm>
            <a:off x="357158" y="2143116"/>
            <a:ext cx="8572560" cy="923330"/>
          </a:xfrm>
          <a:prstGeom prst="rect">
            <a:avLst/>
          </a:prstGeom>
          <a:noFill/>
        </p:spPr>
        <p:txBody>
          <a:bodyPr wrap="square" rtlCol="0">
            <a:spAutoFit/>
          </a:bodyPr>
          <a:lstStyle/>
          <a:p>
            <a:pPr algn="just"/>
            <a:r>
              <a:rPr lang="id-ID" dirty="0" smtClean="0">
                <a:solidFill>
                  <a:srgbClr val="FF0000"/>
                </a:solidFill>
              </a:rPr>
              <a:t>Lalu siapa saja yang bisa menjadi pihak pengguna atau brainware ? setiap individu maupun  kelompok bahkan pula suatu organisasi bisa menjadi komponen people dalam sistem informasi kebencanaan</a:t>
            </a:r>
            <a:endParaRPr lang="id-ID" dirty="0">
              <a:solidFill>
                <a:srgbClr val="FF0000"/>
              </a:solidFill>
            </a:endParaRPr>
          </a:p>
        </p:txBody>
      </p:sp>
      <p:sp>
        <p:nvSpPr>
          <p:cNvPr id="12" name="TextBox 11"/>
          <p:cNvSpPr txBox="1"/>
          <p:nvPr/>
        </p:nvSpPr>
        <p:spPr>
          <a:xfrm>
            <a:off x="285720" y="3214686"/>
            <a:ext cx="8572560" cy="646331"/>
          </a:xfrm>
          <a:prstGeom prst="rect">
            <a:avLst/>
          </a:prstGeom>
          <a:noFill/>
        </p:spPr>
        <p:txBody>
          <a:bodyPr wrap="square" rtlCol="0">
            <a:spAutoFit/>
          </a:bodyPr>
          <a:lstStyle/>
          <a:p>
            <a:pPr algn="just"/>
            <a:r>
              <a:rPr lang="id-ID" dirty="0" smtClean="0">
                <a:solidFill>
                  <a:srgbClr val="0070C0"/>
                </a:solidFill>
              </a:rPr>
              <a:t>Dengan adanya people sistim informasi kebencanaan dapat berjalan dengan sempurna juga meminimalisir korban jiwa dan kerugian yang terjadi.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819729" cy="461665"/>
          </a:xfrm>
          <a:prstGeom prst="rect">
            <a:avLst/>
          </a:prstGeom>
          <a:noFill/>
        </p:spPr>
        <p:txBody>
          <a:bodyPr wrap="none" rtlCol="0">
            <a:spAutoFit/>
          </a:bodyPr>
          <a:lstStyle/>
          <a:p>
            <a:r>
              <a:rPr lang="id-ID" sz="2400" dirty="0" smtClean="0">
                <a:latin typeface="Boost SSi" pitchFamily="34" charset="0"/>
              </a:rPr>
              <a:t>Procedure</a:t>
            </a:r>
            <a:endParaRPr lang="id-ID" sz="2400" dirty="0">
              <a:latin typeface="Boost SSi" pitchFamily="34" charset="0"/>
            </a:endParaRPr>
          </a:p>
        </p:txBody>
      </p:sp>
      <p:sp>
        <p:nvSpPr>
          <p:cNvPr id="7" name="TextBox 6"/>
          <p:cNvSpPr txBox="1"/>
          <p:nvPr/>
        </p:nvSpPr>
        <p:spPr>
          <a:xfrm>
            <a:off x="285720" y="1071546"/>
            <a:ext cx="8643998" cy="1754326"/>
          </a:xfrm>
          <a:prstGeom prst="rect">
            <a:avLst/>
          </a:prstGeom>
          <a:noFill/>
        </p:spPr>
        <p:txBody>
          <a:bodyPr wrap="square" rtlCol="0">
            <a:spAutoFit/>
          </a:bodyPr>
          <a:lstStyle/>
          <a:p>
            <a:pPr algn="just"/>
            <a:r>
              <a:rPr lang="id-ID" dirty="0" smtClean="0">
                <a:solidFill>
                  <a:srgbClr val="7030A0"/>
                </a:solidFill>
              </a:rPr>
              <a:t>	Pada </a:t>
            </a:r>
            <a:r>
              <a:rPr lang="id-ID" dirty="0" smtClean="0">
                <a:solidFill>
                  <a:srgbClr val="7030A0"/>
                </a:solidFill>
              </a:rPr>
              <a:t>perancangan aplikasi ini peneliti  menggunakan beberapa software dan alat bantu storyboard untuk mengilustrasikan bentuk tampilan antarmuka aplikasi. Software yang digunakan untuk membangun aplikasi ini adalah QT Creator, QT Creator digunakan mulai dari pembuatan antar muka hingga konten isi pada aplikasi. Dan untuk pengujian program menggunakan tool emulator yang telah disertakan di dalam software QT Creator.</a:t>
            </a:r>
            <a:endParaRPr lang="id-ID" dirty="0">
              <a:solidFill>
                <a:srgbClr val="7030A0"/>
              </a:solidFill>
            </a:endParaRPr>
          </a:p>
        </p:txBody>
      </p:sp>
      <p:sp>
        <p:nvSpPr>
          <p:cNvPr id="8" name="TextBox 7"/>
          <p:cNvSpPr txBox="1"/>
          <p:nvPr/>
        </p:nvSpPr>
        <p:spPr>
          <a:xfrm>
            <a:off x="285720" y="2857496"/>
            <a:ext cx="8643998" cy="1754326"/>
          </a:xfrm>
          <a:prstGeom prst="rect">
            <a:avLst/>
          </a:prstGeom>
          <a:noFill/>
        </p:spPr>
        <p:txBody>
          <a:bodyPr wrap="square" rtlCol="0">
            <a:spAutoFit/>
          </a:bodyPr>
          <a:lstStyle/>
          <a:p>
            <a:pPr algn="just"/>
            <a:r>
              <a:rPr lang="id-ID" dirty="0" smtClean="0">
                <a:solidFill>
                  <a:srgbClr val="0070C0"/>
                </a:solidFill>
              </a:rPr>
              <a:t>	Setelah itu mulailah di rancang sebuah story board dimanaStoryboard digunakan sebagai alat bantu dalam proses perancangan antarmuka aplikasi yang akan dibangun. Storyboard membantu penulis dalam membuat ilustrasi mengenai bentuk tampilan aplikasi, dan bagaimana bentuk interaktifitas antara pengguna dengan aplikasi yang akan dibangun. Pada gambar 1, ditampilkan bentuk dari struktur antarmuka aplikasi.</a:t>
            </a:r>
            <a:endParaRPr lang="id-ID"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Forward or Next 1">
            <a:hlinkClick r:id="" action="ppaction://hlinkshowjump?jump=nextslide" highlightClick="1"/>
          </p:cNvPr>
          <p:cNvSpPr/>
          <p:nvPr/>
        </p:nvSpPr>
        <p:spPr>
          <a:xfrm>
            <a:off x="8715404" y="6500834"/>
            <a:ext cx="357158" cy="285728"/>
          </a:xfrm>
          <a:prstGeom prst="actionButtonForwardNex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3" name="Action Button: Back or Previous 2">
            <a:hlinkClick r:id="" action="ppaction://hlinkshowjump?jump=previousslide" highlightClick="1"/>
          </p:cNvPr>
          <p:cNvSpPr/>
          <p:nvPr/>
        </p:nvSpPr>
        <p:spPr>
          <a:xfrm>
            <a:off x="8286776" y="6500834"/>
            <a:ext cx="357190" cy="285728"/>
          </a:xfrm>
          <a:prstGeom prst="actionButtonBackPreviou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Action Button: Home 3">
            <a:hlinkClick r:id="" action="ppaction://hlinkshowjump?jump=firstslide" highlightClick="1"/>
          </p:cNvPr>
          <p:cNvSpPr/>
          <p:nvPr/>
        </p:nvSpPr>
        <p:spPr>
          <a:xfrm>
            <a:off x="7858148" y="6500834"/>
            <a:ext cx="357190" cy="285728"/>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786710" y="6131502"/>
            <a:ext cx="1404552" cy="369332"/>
          </a:xfrm>
          <a:prstGeom prst="rect">
            <a:avLst/>
          </a:prstGeom>
          <a:noFill/>
        </p:spPr>
        <p:txBody>
          <a:bodyPr wrap="none" rtlCol="0">
            <a:spAutoFit/>
          </a:bodyPr>
          <a:lstStyle/>
          <a:p>
            <a:r>
              <a:rPr lang="id-ID" dirty="0" smtClean="0">
                <a:solidFill>
                  <a:srgbClr val="DDDDDD"/>
                </a:solidFill>
                <a:latin typeface="Brock" pitchFamily="34" charset="0"/>
              </a:rPr>
              <a:t>TIF 2016</a:t>
            </a:r>
            <a:endParaRPr lang="id-ID" dirty="0">
              <a:solidFill>
                <a:srgbClr val="DDDDDD"/>
              </a:solidFill>
              <a:latin typeface="Brock" pitchFamily="34" charset="0"/>
            </a:endParaRPr>
          </a:p>
        </p:txBody>
      </p:sp>
      <p:sp>
        <p:nvSpPr>
          <p:cNvPr id="6" name="TextBox 5"/>
          <p:cNvSpPr txBox="1"/>
          <p:nvPr/>
        </p:nvSpPr>
        <p:spPr>
          <a:xfrm>
            <a:off x="214282" y="214290"/>
            <a:ext cx="1819729" cy="461665"/>
          </a:xfrm>
          <a:prstGeom prst="rect">
            <a:avLst/>
          </a:prstGeom>
          <a:noFill/>
        </p:spPr>
        <p:txBody>
          <a:bodyPr wrap="none" rtlCol="0">
            <a:spAutoFit/>
          </a:bodyPr>
          <a:lstStyle/>
          <a:p>
            <a:r>
              <a:rPr lang="id-ID" sz="2400" dirty="0" smtClean="0">
                <a:latin typeface="Boost SSi" pitchFamily="34" charset="0"/>
              </a:rPr>
              <a:t>Procedure</a:t>
            </a:r>
            <a:endParaRPr lang="id-ID" sz="2400" dirty="0">
              <a:latin typeface="Boost SSi" pitchFamily="34" charset="0"/>
            </a:endParaRPr>
          </a:p>
        </p:txBody>
      </p:sp>
      <p:pic>
        <p:nvPicPr>
          <p:cNvPr id="7" name="Picture 6"/>
          <p:cNvPicPr/>
          <p:nvPr/>
        </p:nvPicPr>
        <p:blipFill>
          <a:blip r:embed="rId2"/>
          <a:srcRect/>
          <a:stretch>
            <a:fillRect/>
          </a:stretch>
        </p:blipFill>
        <p:spPr bwMode="auto">
          <a:xfrm>
            <a:off x="-71470" y="714356"/>
            <a:ext cx="9337140" cy="2857520"/>
          </a:xfrm>
          <a:prstGeom prst="rect">
            <a:avLst/>
          </a:prstGeom>
          <a:noFill/>
          <a:ln w="9525">
            <a:noFill/>
            <a:miter lim="800000"/>
            <a:headEnd/>
            <a:tailEnd/>
          </a:ln>
        </p:spPr>
      </p:pic>
      <p:sp>
        <p:nvSpPr>
          <p:cNvPr id="8" name="TextBox 7"/>
          <p:cNvSpPr txBox="1"/>
          <p:nvPr/>
        </p:nvSpPr>
        <p:spPr>
          <a:xfrm>
            <a:off x="357158" y="3929066"/>
            <a:ext cx="8572560" cy="2862322"/>
          </a:xfrm>
          <a:prstGeom prst="rect">
            <a:avLst/>
          </a:prstGeom>
          <a:noFill/>
        </p:spPr>
        <p:txBody>
          <a:bodyPr wrap="square" rtlCol="0">
            <a:spAutoFit/>
          </a:bodyPr>
          <a:lstStyle/>
          <a:p>
            <a:pPr algn="just"/>
            <a:r>
              <a:rPr lang="id-ID" dirty="0" smtClean="0"/>
              <a:t>	</a:t>
            </a:r>
            <a:r>
              <a:rPr lang="id-ID" dirty="0" smtClean="0">
                <a:solidFill>
                  <a:srgbClr val="0070C0"/>
                </a:solidFill>
              </a:rPr>
              <a:t>Dari </a:t>
            </a:r>
            <a:r>
              <a:rPr lang="id-ID" dirty="0" smtClean="0">
                <a:solidFill>
                  <a:srgbClr val="0070C0"/>
                </a:solidFill>
              </a:rPr>
              <a:t>hirarki struktur antarmuka tersebut dapat dilihat bahwa pada awal ketika aplikasi dijalankan, pengguna akan langsung dihadapkan pada menu utama, dan pada menu utama tersebut terdapat beberapa sub menu,</a:t>
            </a:r>
            <a:r>
              <a:rPr lang="id-ID" dirty="0" smtClean="0"/>
              <a:t> ketika sub menu tersebut dipilih kemudian pengguna akan dibawa masuk kedalam konten isi dari sub menu tersebut, </a:t>
            </a:r>
            <a:r>
              <a:rPr lang="id-ID" dirty="0" smtClean="0">
                <a:solidFill>
                  <a:srgbClr val="FF0000"/>
                </a:solidFill>
              </a:rPr>
              <a:t>dan pada saat proses transisi masuk kedalam konten tersebut akan menggunakan bentuk animasi zoom in. Dan pada tampilan konten akan disediakan tombol untuk kembali ke menu utama,</a:t>
            </a:r>
            <a:r>
              <a:rPr lang="id-ID" dirty="0" smtClean="0"/>
              <a:t> </a:t>
            </a:r>
            <a:r>
              <a:rPr lang="id-ID" dirty="0" smtClean="0">
                <a:solidFill>
                  <a:srgbClr val="7030A0"/>
                </a:solidFill>
              </a:rPr>
              <a:t>transisi ketika kembali ke menu utama akan menggunakan bentuk animasi zoom out. Ilustrasi dari bentuk tampilan-tampilan menu aplikasi ditunjukkan pada storyboard seperti pada gambar 2 dan 3.</a:t>
            </a:r>
          </a:p>
          <a:p>
            <a:pPr algn="just"/>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538</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2016-09-21T21:47:39Z</dcterms:created>
  <dcterms:modified xsi:type="dcterms:W3CDTF">2016-09-28T22:30:02Z</dcterms:modified>
</cp:coreProperties>
</file>