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68" r:id="rId4"/>
    <p:sldId id="270" r:id="rId5"/>
    <p:sldId id="269" r:id="rId6"/>
    <p:sldId id="274" r:id="rId7"/>
    <p:sldId id="273" r:id="rId8"/>
    <p:sldId id="276" r:id="rId9"/>
    <p:sldId id="275" r:id="rId10"/>
    <p:sldId id="279" r:id="rId11"/>
    <p:sldId id="278" r:id="rId12"/>
    <p:sldId id="277" r:id="rId13"/>
    <p:sldId id="281" r:id="rId14"/>
    <p:sldId id="284" r:id="rId15"/>
    <p:sldId id="283" r:id="rId16"/>
    <p:sldId id="282" r:id="rId17"/>
    <p:sldId id="285" r:id="rId18"/>
    <p:sldId id="288" r:id="rId19"/>
    <p:sldId id="287" r:id="rId20"/>
    <p:sldId id="286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24.12.2024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24.12.2024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24.12.2024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540901"/>
            <a:ext cx="383177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Автоматизированная система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«Клавиатурный тренажер с функциями администратора»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09464" y="4133870"/>
            <a:ext cx="2243580" cy="203132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Выполнили:</a:t>
            </a:r>
            <a:b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Обучающиеся группы </a:t>
            </a:r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6403-020302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</a:p>
          <a:p>
            <a:pPr algn="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Лапин К.С.</a:t>
            </a:r>
          </a:p>
          <a:p>
            <a:pPr algn="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Петрова А.И.</a:t>
            </a:r>
          </a:p>
          <a:p>
            <a:pPr algn="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Марковский С.А.</a:t>
            </a:r>
            <a:b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Руководитель</a:t>
            </a:r>
          </a:p>
          <a:p>
            <a:pPr algn="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Доцент кафедры ПС</a:t>
            </a:r>
          </a:p>
          <a:p>
            <a:pPr algn="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Зеленко Л.С.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6758" y="6304145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2025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49D0F-4D01-6FFB-35DE-9814A0A14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0C319-EA4C-50BE-2EA7-B2B0E1FE5C5D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вариантов использования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E30F7-E44F-6563-9DF8-4C57562301E8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CF5CB8-FF3F-3EB6-7C83-618FF20A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77" y="841114"/>
            <a:ext cx="6768445" cy="4416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5D3311-6C9C-B1C8-400A-F2403F47CD0D}"/>
              </a:ext>
            </a:extLst>
          </p:cNvPr>
          <p:cNvSpPr txBox="1"/>
          <p:nvPr/>
        </p:nvSpPr>
        <p:spPr>
          <a:xfrm>
            <a:off x="3364386" y="5257317"/>
            <a:ext cx="546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вариантов использования (Пользователь)</a:t>
            </a:r>
          </a:p>
        </p:txBody>
      </p:sp>
    </p:spTree>
    <p:extLst>
      <p:ext uri="{BB962C8B-B14F-4D97-AF65-F5344CB8AC3E}">
        <p14:creationId xmlns:p14="http://schemas.microsoft.com/office/powerpoint/2010/main" val="14857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F53E9E-DA3E-AF6D-B8CB-47D66A2D5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1E4C80-78FB-8C79-1C8F-AC662E0BDACC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вариантов использования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F656A-1976-65DB-D1D3-9A761D75589D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AD91A9-C1F6-E394-7CC0-A026AEAC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57" y="887311"/>
            <a:ext cx="8948686" cy="4790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E22FC3-F8E5-E4AD-71E5-23B34650E460}"/>
              </a:ext>
            </a:extLst>
          </p:cNvPr>
          <p:cNvSpPr txBox="1"/>
          <p:nvPr/>
        </p:nvSpPr>
        <p:spPr>
          <a:xfrm>
            <a:off x="3270803" y="5677501"/>
            <a:ext cx="565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вариантов использования (Администратор)</a:t>
            </a:r>
          </a:p>
        </p:txBody>
      </p:sp>
    </p:spTree>
    <p:extLst>
      <p:ext uri="{BB962C8B-B14F-4D97-AF65-F5344CB8AC3E}">
        <p14:creationId xmlns:p14="http://schemas.microsoft.com/office/powerpoint/2010/main" val="53672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8BA5F-E8C2-10E3-9FC3-4125BEF2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450C82-78E7-7677-CA94-CE5118A5E2A9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вариантов использования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03231-26DF-D2C6-EE55-90B7F44D14A8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799B9A-5BB2-27CB-D013-7D919CB59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t="5215" r="1827" b="2678"/>
          <a:stretch/>
        </p:blipFill>
        <p:spPr bwMode="auto">
          <a:xfrm>
            <a:off x="2559330" y="1067476"/>
            <a:ext cx="7073339" cy="41385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A8E93-1C5C-A0B1-A6CF-D9AFB5C19EA5}"/>
              </a:ext>
            </a:extLst>
          </p:cNvPr>
          <p:cNvSpPr txBox="1"/>
          <p:nvPr/>
        </p:nvSpPr>
        <p:spPr>
          <a:xfrm>
            <a:off x="3672470" y="5233342"/>
            <a:ext cx="525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вариантов использования (Обучаемый)</a:t>
            </a:r>
          </a:p>
        </p:txBody>
      </p:sp>
    </p:spTree>
    <p:extLst>
      <p:ext uri="{BB962C8B-B14F-4D97-AF65-F5344CB8AC3E}">
        <p14:creationId xmlns:p14="http://schemas.microsoft.com/office/powerpoint/2010/main" val="347959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E7C51-E102-74B9-45BA-B7B1A754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3C80F0-1484-1664-08A0-21CEF097BB97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состояний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60D33-ABF4-67CE-ED44-4474D4BC47EF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38D7D2-8769-D142-F2A8-3B9662A35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8" b="7155"/>
          <a:stretch/>
        </p:blipFill>
        <p:spPr bwMode="auto">
          <a:xfrm>
            <a:off x="2214068" y="783882"/>
            <a:ext cx="7763863" cy="4950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272F1-AA93-FBCB-8454-589A8B22190F}"/>
              </a:ext>
            </a:extLst>
          </p:cNvPr>
          <p:cNvSpPr txBox="1"/>
          <p:nvPr/>
        </p:nvSpPr>
        <p:spPr>
          <a:xfrm>
            <a:off x="4260336" y="5704786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Обобщенная диаграмма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339465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AABC6-CFEA-8830-70DA-B1B6BDBE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5F74C-600B-73D0-4DD4-6644C2CB7007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состояний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D1085-BA4B-E36C-5A40-9E86EB220ADA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B57A1A-D765-9730-CCC2-42BEF2B9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48" y="824129"/>
            <a:ext cx="8216104" cy="5209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99A1D0-2C26-1428-A3C8-5946571D75BD}"/>
              </a:ext>
            </a:extLst>
          </p:cNvPr>
          <p:cNvSpPr txBox="1"/>
          <p:nvPr/>
        </p:nvSpPr>
        <p:spPr>
          <a:xfrm>
            <a:off x="4243121" y="6033871"/>
            <a:ext cx="370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состояний (Обучаемый)</a:t>
            </a:r>
          </a:p>
        </p:txBody>
      </p:sp>
    </p:spTree>
    <p:extLst>
      <p:ext uri="{BB962C8B-B14F-4D97-AF65-F5344CB8AC3E}">
        <p14:creationId xmlns:p14="http://schemas.microsoft.com/office/powerpoint/2010/main" val="267596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3D0D9B-ABA4-8998-CE8C-5DD91159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CF892B-05A9-5138-DE1F-9917D1CC3C9A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состояний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F3E1-4665-219A-638D-BFEA1C2234AA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F0B5D3-944E-4024-BFE0-E6DE4479A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39" y="859800"/>
            <a:ext cx="10100722" cy="4862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B899A0-FAF8-B8E5-7665-BCEFB9C6B12D}"/>
              </a:ext>
            </a:extLst>
          </p:cNvPr>
          <p:cNvSpPr txBox="1"/>
          <p:nvPr/>
        </p:nvSpPr>
        <p:spPr>
          <a:xfrm>
            <a:off x="4046111" y="5726836"/>
            <a:ext cx="409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состояний (Администратор)</a:t>
            </a:r>
          </a:p>
        </p:txBody>
      </p:sp>
    </p:spTree>
    <p:extLst>
      <p:ext uri="{BB962C8B-B14F-4D97-AF65-F5344CB8AC3E}">
        <p14:creationId xmlns:p14="http://schemas.microsoft.com/office/powerpoint/2010/main" val="274906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72122-9968-E3A9-AC5A-10A6DB5B2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Picture background">
            <a:extLst>
              <a:ext uri="{FF2B5EF4-FFF2-40B4-BE49-F238E27FC236}">
                <a16:creationId xmlns:a16="http://schemas.microsoft.com/office/drawing/2014/main" id="{B1AF7A9D-9DE1-BAB0-E7BC-D6ACCDD96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20" y="2631002"/>
            <a:ext cx="2626361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cture background">
            <a:extLst>
              <a:ext uri="{FF2B5EF4-FFF2-40B4-BE49-F238E27FC236}">
                <a16:creationId xmlns:a16="http://schemas.microsoft.com/office/drawing/2014/main" id="{1BDCC189-AE7F-44A6-6B8C-47714D299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750" y="2582730"/>
            <a:ext cx="2219005" cy="143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icture background">
            <a:extLst>
              <a:ext uri="{FF2B5EF4-FFF2-40B4-BE49-F238E27FC236}">
                <a16:creationId xmlns:a16="http://schemas.microsoft.com/office/drawing/2014/main" id="{D267CEA0-9653-5457-EE04-FC4A37FFC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28" y="1548236"/>
            <a:ext cx="2026450" cy="10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82654B-131E-C78B-D3BF-2A758F649FDE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Выбор комплекса программ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50E51-4B44-4541-93AA-822E9E4B5E56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4AB1F-8518-7B7E-B45F-B8FEC585ACE4}"/>
              </a:ext>
            </a:extLst>
          </p:cNvPr>
          <p:cNvSpPr txBox="1"/>
          <p:nvPr/>
        </p:nvSpPr>
        <p:spPr>
          <a:xfrm>
            <a:off x="841269" y="2561461"/>
            <a:ext cx="52547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Клиент: </a:t>
            </a:r>
            <a:r>
              <a:rPr lang="en-US" dirty="0"/>
              <a:t>TS, </a:t>
            </a:r>
            <a:r>
              <a:rPr lang="en-US" dirty="0" err="1"/>
              <a:t>VueJS</a:t>
            </a:r>
            <a:r>
              <a:rPr lang="en-US" dirty="0"/>
              <a:t>, VS Code 2024</a:t>
            </a:r>
            <a:r>
              <a:rPr lang="ru-RU" dirty="0"/>
              <a:t>,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Сервер: </a:t>
            </a:r>
            <a:r>
              <a:rPr lang="en-US" dirty="0"/>
              <a:t> Python</a:t>
            </a:r>
            <a:r>
              <a:rPr lang="ru-RU" dirty="0"/>
              <a:t>,</a:t>
            </a:r>
            <a:r>
              <a:rPr lang="en-US" dirty="0"/>
              <a:t> Flask,</a:t>
            </a:r>
            <a:r>
              <a:rPr lang="ru-RU" dirty="0"/>
              <a:t> </a:t>
            </a:r>
            <a:r>
              <a:rPr lang="en-US" dirty="0"/>
              <a:t>PyCharm Community 2024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СУБД: </a:t>
            </a:r>
            <a:r>
              <a:rPr lang="en-US" dirty="0"/>
              <a:t>MySQL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7210A2-AFD4-8998-9C9E-403885E40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9222" y="1617777"/>
            <a:ext cx="1170007" cy="1013225"/>
          </a:xfrm>
          <a:prstGeom prst="rect">
            <a:avLst/>
          </a:prstGeom>
        </p:spPr>
      </p:pic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40F9AEE6-AA2C-570C-1121-A467DED7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820" y="1585171"/>
            <a:ext cx="1045831" cy="104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icture background">
            <a:extLst>
              <a:ext uri="{FF2B5EF4-FFF2-40B4-BE49-F238E27FC236}">
                <a16:creationId xmlns:a16="http://schemas.microsoft.com/office/drawing/2014/main" id="{F95E7768-EA3A-DDD6-7EBD-E90D3B3E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511" y="2793511"/>
            <a:ext cx="1013225" cy="10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icture background">
            <a:extLst>
              <a:ext uri="{FF2B5EF4-FFF2-40B4-BE49-F238E27FC236}">
                <a16:creationId xmlns:a16="http://schemas.microsoft.com/office/drawing/2014/main" id="{DABEF6AC-7108-FD0B-5F04-78E324CA3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343" y="4017914"/>
            <a:ext cx="2782124" cy="14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90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35C367-7671-3F37-E902-A22916E81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BD8BC8-BD08-0F26-45E4-A47ACEB959A0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классов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F76AC-1BD2-CCD7-9ACC-8811FA968525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9BED30-678A-27D7-8D49-984F6C21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3310" t="-15122" r="-15356" b="-16587"/>
          <a:stretch/>
        </p:blipFill>
        <p:spPr>
          <a:xfrm>
            <a:off x="952106" y="0"/>
            <a:ext cx="10473180" cy="6782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77671-ED47-A7B8-3B78-9286AF4BF58C}"/>
              </a:ext>
            </a:extLst>
          </p:cNvPr>
          <p:cNvSpPr txBox="1"/>
          <p:nvPr/>
        </p:nvSpPr>
        <p:spPr>
          <a:xfrm>
            <a:off x="4811917" y="5955039"/>
            <a:ext cx="297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диаграммы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27652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8E8F0-DCC0-E972-BA45-67E2CF9BA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3ABD95-02F6-B320-6A2C-A0932DD462F1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развертывания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296C0-7B83-B9EC-692E-8A312D3F847E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A6C089-321B-076F-E1D4-2D3C3DA9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68" y="930991"/>
            <a:ext cx="8801780" cy="4449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291B3-2443-184C-D890-6C2B8C012CD6}"/>
              </a:ext>
            </a:extLst>
          </p:cNvPr>
          <p:cNvSpPr txBox="1"/>
          <p:nvPr/>
        </p:nvSpPr>
        <p:spPr>
          <a:xfrm>
            <a:off x="4442617" y="5380253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диаграммы развертывания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24031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E5CBA-4BC5-9048-60C5-9CFCCF8AC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B1577-27C0-66C4-F3FB-30FA14CD71A5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Физическая модель БД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FD6F6-39B9-3C9A-383D-CCDA4F8FC1FD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F19C12-01A3-3BAB-8136-A746797D8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" t="2621" r="1365" b="648"/>
          <a:stretch/>
        </p:blipFill>
        <p:spPr bwMode="auto">
          <a:xfrm>
            <a:off x="3733014" y="860147"/>
            <a:ext cx="4949695" cy="5068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C8C17-50AC-72A5-8DE8-744B96570F6D}"/>
              </a:ext>
            </a:extLst>
          </p:cNvPr>
          <p:cNvSpPr txBox="1"/>
          <p:nvPr/>
        </p:nvSpPr>
        <p:spPr>
          <a:xfrm>
            <a:off x="4194928" y="6009685"/>
            <a:ext cx="331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физической модели БД</a:t>
            </a:r>
          </a:p>
        </p:txBody>
      </p:sp>
    </p:spTree>
    <p:extLst>
      <p:ext uri="{BB962C8B-B14F-4D97-AF65-F5344CB8AC3E}">
        <p14:creationId xmlns:p14="http://schemas.microsoft.com/office/powerpoint/2010/main" val="244918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Постановка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CCA8F-7914-BEC9-9F22-9B28735A7D79}"/>
              </a:ext>
            </a:extLst>
          </p:cNvPr>
          <p:cNvSpPr txBox="1"/>
          <p:nvPr/>
        </p:nvSpPr>
        <p:spPr>
          <a:xfrm>
            <a:off x="1890305" y="1245792"/>
            <a:ext cx="841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клавиатурный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тренировки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слепой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печати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помощью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которого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сможет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создавать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упражнения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настраивать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различные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уровни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сложности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обучающийся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сможет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выполнять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упражнения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6A722-A091-6CD2-4D4C-4B8EDBB506F8}"/>
              </a:ext>
            </a:extLst>
          </p:cNvPr>
          <p:cNvSpPr txBox="1"/>
          <p:nvPr/>
        </p:nvSpPr>
        <p:spPr>
          <a:xfrm>
            <a:off x="1890305" y="2169122"/>
            <a:ext cx="8359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Задачи: </a:t>
            </a:r>
          </a:p>
          <a:p>
            <a:pPr marL="638175" indent="-285750"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ru-RU" dirty="0">
                <a:sym typeface="Helvetica"/>
              </a:rPr>
              <a:t>провести анализ предметной области: </a:t>
            </a:r>
            <a:r>
              <a:rPr lang="ru-RU" dirty="0"/>
              <a:t>изучить основные понятия и определения;</a:t>
            </a:r>
          </a:p>
          <a:p>
            <a:pPr marL="638175" indent="-285750"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ru-RU" dirty="0">
                <a:sym typeface="Helvetica"/>
              </a:rPr>
              <a:t>выполнить обзор существующих систем-аналогов;</a:t>
            </a:r>
          </a:p>
          <a:p>
            <a:pPr marL="638175" indent="-285750"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ru-RU" dirty="0">
                <a:sym typeface="Helvetica"/>
              </a:rPr>
              <a:t>разработать структурную схему системы;</a:t>
            </a:r>
          </a:p>
          <a:p>
            <a:pPr marL="638175" indent="-285750"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ru-RU" dirty="0">
                <a:sym typeface="Helvetica"/>
              </a:rPr>
              <a:t>разработать информационно-логический проект системы по методологии UML;</a:t>
            </a:r>
          </a:p>
          <a:p>
            <a:pPr marL="638175" indent="-285750"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ru-RU" dirty="0">
                <a:sym typeface="Helvetica"/>
              </a:rPr>
              <a:t>разработать интерфейс пользователя;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C9033C-95A8-1619-324E-82633BD8C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97CBE-FF18-F6AE-E198-F970204FC0B4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Демонстрация работы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D9FA4-2D43-C552-F3E6-766E272DF8E7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F07CF9F0-8B0E-F14A-0F3E-9A3919822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300163"/>
            <a:ext cx="7581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8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0122" y="34289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92BB42-CE87-C4A9-7668-D03010B39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10DD83-EB35-4C1B-E505-4821ECCA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7639"/>
            <a:ext cx="4499725" cy="1833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B867B1-CDA1-8B68-0208-2A8615AB8C3C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предметной области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9EDA7-AEBE-359A-578C-89115E0C661E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EEFA9-758F-6A41-B4DA-74D0F4CD2D52}"/>
              </a:ext>
            </a:extLst>
          </p:cNvPr>
          <p:cNvSpPr txBox="1"/>
          <p:nvPr/>
        </p:nvSpPr>
        <p:spPr>
          <a:xfrm>
            <a:off x="652806" y="990062"/>
            <a:ext cx="423970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Клавиатура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устройство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позволяющее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осуществлять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ввод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электронно-вычислительную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машину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(ЭВМ) и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ею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Клавиатурный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тренажёр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компьютерных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онлайн-сервисов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предназначенных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обучения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набору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компьютерной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клавиатуре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Обычно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целями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тренажёров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научить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слепому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методу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печати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</a:rPr>
              <a:t>Классификация клавиатур</a:t>
            </a:r>
            <a:r>
              <a:rPr lang="ru-RU" dirty="0">
                <a:latin typeface="Times New Roman" panose="02020603050405020304" pitchFamily="18" charset="0"/>
              </a:rPr>
              <a:t>:</a:t>
            </a:r>
            <a:br>
              <a:rPr lang="ru-RU" dirty="0">
                <a:latin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</a:rPr>
              <a:t>по типу подключения;</a:t>
            </a:r>
          </a:p>
          <a:p>
            <a:r>
              <a:rPr lang="ru-RU" dirty="0">
                <a:latin typeface="Times New Roman" panose="02020603050405020304" pitchFamily="18" charset="0"/>
              </a:rPr>
              <a:t>по типу раскладки;</a:t>
            </a:r>
          </a:p>
          <a:p>
            <a:r>
              <a:rPr lang="ru-RU" dirty="0">
                <a:latin typeface="Times New Roman" panose="02020603050405020304" pitchFamily="18" charset="0"/>
              </a:rPr>
              <a:t>по размеру;</a:t>
            </a:r>
          </a:p>
          <a:p>
            <a:r>
              <a:rPr lang="ru-RU" dirty="0">
                <a:latin typeface="Times New Roman" panose="02020603050405020304" pitchFamily="18" charset="0"/>
              </a:rPr>
              <a:t>по функциональности;</a:t>
            </a:r>
          </a:p>
          <a:p>
            <a:r>
              <a:rPr lang="ru-RU" dirty="0">
                <a:latin typeface="Times New Roman" panose="02020603050405020304" pitchFamily="18" charset="0"/>
              </a:rPr>
              <a:t>по форме.</a:t>
            </a:r>
            <a:endParaRPr lang="ru-RU" dirty="0"/>
          </a:p>
        </p:txBody>
      </p:sp>
      <p:pic>
        <p:nvPicPr>
          <p:cNvPr id="11" name="Рисунок 10" descr="undefined">
            <a:extLst>
              <a:ext uri="{FF2B5EF4-FFF2-40B4-BE49-F238E27FC236}">
                <a16:creationId xmlns:a16="http://schemas.microsoft.com/office/drawing/2014/main" id="{A39CAB74-3515-B693-EF05-3082D9CB78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2" y="837823"/>
            <a:ext cx="4499723" cy="149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0A85DC-5992-9A64-A5F4-7207EB742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019" y="2337731"/>
            <a:ext cx="4499724" cy="1567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D23ABC-1A2E-06C1-0566-8BFCEEF96511}"/>
              </a:ext>
            </a:extLst>
          </p:cNvPr>
          <p:cNvSpPr txBox="1"/>
          <p:nvPr/>
        </p:nvSpPr>
        <p:spPr>
          <a:xfrm>
            <a:off x="6243251" y="5699043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Примеры различных раскладок клавиатур</a:t>
            </a:r>
          </a:p>
        </p:txBody>
      </p:sp>
    </p:spTree>
    <p:extLst>
      <p:ext uri="{BB962C8B-B14F-4D97-AF65-F5344CB8AC3E}">
        <p14:creationId xmlns:p14="http://schemas.microsoft.com/office/powerpoint/2010/main" val="351318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75F785-9C3D-5A2C-FF06-341713E0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7DC4C-3231-B584-69EB-53FAB5FBDD67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предметной области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2CF6F-3E1F-D1C0-8BB1-92638D1305B4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 descr="Picture background">
            <a:extLst>
              <a:ext uri="{FF2B5EF4-FFF2-40B4-BE49-F238E27FC236}">
                <a16:creationId xmlns:a16="http://schemas.microsoft.com/office/drawing/2014/main" id="{3B3817E8-1089-6259-3811-C8F3AB1559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53" y="3293678"/>
            <a:ext cx="4603694" cy="25900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8B38E5-02D5-5E43-1B71-DB00737E5010}"/>
              </a:ext>
            </a:extLst>
          </p:cNvPr>
          <p:cNvSpPr txBox="1"/>
          <p:nvPr/>
        </p:nvSpPr>
        <p:spPr>
          <a:xfrm>
            <a:off x="5898580" y="883583"/>
            <a:ext cx="5875498" cy="23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Правая рука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отвечает за: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указательный палец – буквы «О», «Р», «Н», «Г», «Т», «Ь», цифры «6» и «7»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средний палец – «Ш», «Л», «Б», цифра «8»;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безымянный – «Щ», «Д», «Ю», цифра «9»;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мизинец – «З», «Ж», «Э», «Х», «Ъ», цифра «0», знаки «-», «=», «\».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8A03A-F386-5344-404F-52ECAEDF9F7F}"/>
              </a:ext>
            </a:extLst>
          </p:cNvPr>
          <p:cNvSpPr txBox="1"/>
          <p:nvPr/>
        </p:nvSpPr>
        <p:spPr>
          <a:xfrm>
            <a:off x="76070" y="883584"/>
            <a:ext cx="6000535" cy="23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Итак, 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левая рука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указательный палец отвечает за буквы «А», «Е», «И», «К», «М», «П» и цифры «4» и «5»;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среднему пальцу соответствуют буквы «У», «В», «С» и цифра «3»;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безымянный палец отвечает за буквы «Ц», «Ы», «Ч» и цифру «2»;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мизинцу приходятся «Ф», «Я», «Й», цифра «1» и буква «Ё».</a:t>
            </a: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Клавиша «Пробел» нажимается большими пальцами.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26957-BE38-A7EB-12F8-8CB0ED997D86}"/>
              </a:ext>
            </a:extLst>
          </p:cNvPr>
          <p:cNvSpPr txBox="1"/>
          <p:nvPr/>
        </p:nvSpPr>
        <p:spPr>
          <a:xfrm>
            <a:off x="4681383" y="5883735"/>
            <a:ext cx="279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клавиатурных зон</a:t>
            </a:r>
          </a:p>
        </p:txBody>
      </p:sp>
    </p:spTree>
    <p:extLst>
      <p:ext uri="{BB962C8B-B14F-4D97-AF65-F5344CB8AC3E}">
        <p14:creationId xmlns:p14="http://schemas.microsoft.com/office/powerpoint/2010/main" val="341395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2B457-65B7-C3AF-A5ED-47FA6F426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F12CA0-0870-EA78-D808-E6DA437743A4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систем аналогов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EC8BA-5B43-3E23-46A0-742FC77D09A6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D6B0B7-F914-A289-92A2-0E26ED47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63" y="1222524"/>
            <a:ext cx="8902673" cy="2614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4609E5-7115-EAC3-712C-A22595863F31}"/>
              </a:ext>
            </a:extLst>
          </p:cNvPr>
          <p:cNvSpPr txBox="1"/>
          <p:nvPr/>
        </p:nvSpPr>
        <p:spPr>
          <a:xfrm>
            <a:off x="612940" y="3730322"/>
            <a:ext cx="4241214" cy="26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достоинствам данной системы относятся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бесплатный доступ;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понятный интерфейс;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наличие уровней сложности;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отображение используемых пальцев;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наличие русской раскладки;;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есть счет времени;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визуализация клавиатуры.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F3FFA-E52A-F16E-AF8F-A496454AF398}"/>
              </a:ext>
            </a:extLst>
          </p:cNvPr>
          <p:cNvSpPr txBox="1"/>
          <p:nvPr/>
        </p:nvSpPr>
        <p:spPr>
          <a:xfrm>
            <a:off x="5738041" y="4376652"/>
            <a:ext cx="4809295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недостаткам системы относятся: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большая нагрузка на руки с первых занятий;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большое количество рекламы;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отсутствие визуализации статистики.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33F1F-665A-9D8A-CFFD-D0C6104C47A8}"/>
              </a:ext>
            </a:extLst>
          </p:cNvPr>
          <p:cNvSpPr txBox="1"/>
          <p:nvPr/>
        </p:nvSpPr>
        <p:spPr>
          <a:xfrm>
            <a:off x="5196092" y="811328"/>
            <a:ext cx="191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Stamina-online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54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6354F-D9AF-5EA0-24F2-7CFC770C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72A773-A03B-62AB-A39B-3FBA3A7FE853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систем аналогов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3266-3725-608C-F2EF-FEAD7306CEF6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FC2CD6-33B2-CD1A-2284-622D48FB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911" y="1020713"/>
            <a:ext cx="5753493" cy="317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529D7-44AA-612B-9123-B5502B1F6FD0}"/>
              </a:ext>
            </a:extLst>
          </p:cNvPr>
          <p:cNvSpPr txBox="1"/>
          <p:nvPr/>
        </p:nvSpPr>
        <p:spPr>
          <a:xfrm>
            <a:off x="5548133" y="795813"/>
            <a:ext cx="1433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TypingClub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709BC-B8D7-C0CF-C113-66EEAB96E07B}"/>
              </a:ext>
            </a:extLst>
          </p:cNvPr>
          <p:cNvSpPr txBox="1"/>
          <p:nvPr/>
        </p:nvSpPr>
        <p:spPr>
          <a:xfrm>
            <a:off x="362085" y="3861389"/>
            <a:ext cx="4674123" cy="23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достоинствам данной системы относятся: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приложение бесплатное;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реализовывает игровой формат;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наличие разнообразия упражнений;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наличие различных уровней сложности;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отображение используемых пальцев;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наличие статистики и отслеживания прогресса.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CC1F8-0906-6F24-DCEF-D81D77AB4AA3}"/>
              </a:ext>
            </a:extLst>
          </p:cNvPr>
          <p:cNvSpPr txBox="1"/>
          <p:nvPr/>
        </p:nvSpPr>
        <p:spPr>
          <a:xfrm>
            <a:off x="7262291" y="4191057"/>
            <a:ext cx="3830226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недостаткам системы относятся: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наличие рекламы;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зависимость от интернета;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отсутствие счета времени;</a:t>
            </a:r>
          </a:p>
          <a:p>
            <a:pPr marL="742950" lvl="1" indent="-285750" algn="just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отсутствие русской раскладка.</a:t>
            </a:r>
          </a:p>
        </p:txBody>
      </p:sp>
    </p:spTree>
    <p:extLst>
      <p:ext uri="{BB962C8B-B14F-4D97-AF65-F5344CB8AC3E}">
        <p14:creationId xmlns:p14="http://schemas.microsoft.com/office/powerpoint/2010/main" val="289677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0CEBF-8948-6769-25E7-016253680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702A3C-410A-2FA0-6339-C9BCF0675191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систем-аналогов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49438-D9A9-EEF9-3796-2792C6C996E1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A93AD51-0CCA-2B98-1FD8-D6531EE0D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96733"/>
              </p:ext>
            </p:extLst>
          </p:nvPr>
        </p:nvGraphicFramePr>
        <p:xfrm>
          <a:off x="1674221" y="1357454"/>
          <a:ext cx="9252873" cy="49669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51052">
                  <a:extLst>
                    <a:ext uri="{9D8B030D-6E8A-4147-A177-3AD203B41FA5}">
                      <a16:colId xmlns:a16="http://schemas.microsoft.com/office/drawing/2014/main" val="2497694030"/>
                    </a:ext>
                  </a:extLst>
                </a:gridCol>
                <a:gridCol w="1214309">
                  <a:extLst>
                    <a:ext uri="{9D8B030D-6E8A-4147-A177-3AD203B41FA5}">
                      <a16:colId xmlns:a16="http://schemas.microsoft.com/office/drawing/2014/main" val="3816486667"/>
                    </a:ext>
                  </a:extLst>
                </a:gridCol>
                <a:gridCol w="2394038">
                  <a:extLst>
                    <a:ext uri="{9D8B030D-6E8A-4147-A177-3AD203B41FA5}">
                      <a16:colId xmlns:a16="http://schemas.microsoft.com/office/drawing/2014/main" val="1018648695"/>
                    </a:ext>
                  </a:extLst>
                </a:gridCol>
                <a:gridCol w="2593474">
                  <a:extLst>
                    <a:ext uri="{9D8B030D-6E8A-4147-A177-3AD203B41FA5}">
                      <a16:colId xmlns:a16="http://schemas.microsoft.com/office/drawing/2014/main" val="511433294"/>
                    </a:ext>
                  </a:extLst>
                </a:gridCol>
              </a:tblGrid>
              <a:tr h="103720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системы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показателя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Система «</a:t>
                      </a:r>
                      <a:r>
                        <a:rPr lang="en-US" sz="1400">
                          <a:effectLst/>
                        </a:rPr>
                        <a:t>Stamina-online</a:t>
                      </a:r>
                      <a:r>
                        <a:rPr lang="ru-RU" sz="1400">
                          <a:effectLst/>
                        </a:rPr>
                        <a:t>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Система «TypingClub»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Разрабатываемая система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334981"/>
                  </a:ext>
                </a:extLst>
              </a:tr>
              <a:tr h="10464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Бесплатный доступ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443377"/>
                  </a:ext>
                </a:extLst>
              </a:tr>
              <a:tr h="33097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Удобство использования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297820"/>
                  </a:ext>
                </a:extLst>
              </a:tr>
              <a:tr h="33097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Уровень сложности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671927"/>
                  </a:ext>
                </a:extLst>
              </a:tr>
              <a:tr h="67869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Визуализация клавиатуры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559038"/>
                  </a:ext>
                </a:extLst>
              </a:tr>
              <a:tr h="33097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Визуализация статистики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911086"/>
                  </a:ext>
                </a:extLst>
              </a:tr>
              <a:tr h="33097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Иностранные языки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651738"/>
                  </a:ext>
                </a:extLst>
              </a:tr>
              <a:tr h="67869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Наличие русской раскладки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240902"/>
                  </a:ext>
                </a:extLst>
              </a:tr>
              <a:tr h="33097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Наличие рекламы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100172"/>
                  </a:ext>
                </a:extLst>
              </a:tr>
              <a:tr h="33097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Счёт времени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07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60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B32776-32AD-2B66-6F88-4BBE62183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C63A0-D158-F736-FC9D-BD1570B5669B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объектов предметной области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AF850-8EF2-87D3-6FBB-411D51070C25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517807-13F0-3ED1-513A-B3DB2E2A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25" y="2002434"/>
            <a:ext cx="7506550" cy="2853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4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88BEC-D37D-DB3B-5028-D6D7C164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E89719-0C17-CDBF-C8FF-01EDB0AABEFF}"/>
              </a:ext>
            </a:extLst>
          </p:cNvPr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Структурная схема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AE8CE-7F2D-5D1F-F453-2197756C6462}"/>
              </a:ext>
            </a:extLst>
          </p:cNvPr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EA98BD-F21A-5499-3941-9FBA761A2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94" y="1794152"/>
            <a:ext cx="9669528" cy="3269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758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674</Words>
  <Application>Microsoft Office PowerPoint</Application>
  <PresentationFormat>Широкоэкранный</PresentationFormat>
  <Paragraphs>160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Elektra Medium Pro</vt:lpstr>
      <vt:lpstr>Elektra Text Pro</vt:lpstr>
      <vt:lpstr>Helvetica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Константин Лапин</cp:lastModifiedBy>
  <cp:revision>26</cp:revision>
  <dcterms:created xsi:type="dcterms:W3CDTF">2016-03-09T10:31:39Z</dcterms:created>
  <dcterms:modified xsi:type="dcterms:W3CDTF">2024-12-24T10:36:36Z</dcterms:modified>
</cp:coreProperties>
</file>