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57" r:id="rId4"/>
    <p:sldId id="258" r:id="rId5"/>
    <p:sldId id="259" r:id="rId6"/>
    <p:sldId id="260" r:id="rId7"/>
    <p:sldId id="263" r:id="rId8"/>
    <p:sldId id="265" r:id="rId9"/>
    <p:sldId id="264" r:id="rId10"/>
    <p:sldId id="266" r:id="rId11"/>
    <p:sldId id="261" r:id="rId12"/>
    <p:sldId id="267" r:id="rId13"/>
    <p:sldId id="275" r:id="rId14"/>
    <p:sldId id="271" r:id="rId15"/>
    <p:sldId id="268" r:id="rId16"/>
    <p:sldId id="273" r:id="rId17"/>
    <p:sldId id="269" r:id="rId18"/>
    <p:sldId id="274" r:id="rId19"/>
    <p:sldId id="270"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3" d="100"/>
          <a:sy n="163" d="100"/>
        </p:scale>
        <p:origin x="-20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BA98A6-8A03-4A44-A99C-A7D8E00640B0}" type="datetimeFigureOut">
              <a:rPr lang="en-US" smtClean="0"/>
              <a:t>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2ED79-BC0A-4615-A542-9B4832932E6C}" type="slidenum">
              <a:rPr lang="en-US" smtClean="0"/>
              <a:t>‹#›</a:t>
            </a:fld>
            <a:endParaRPr lang="en-US"/>
          </a:p>
        </p:txBody>
      </p:sp>
    </p:spTree>
    <p:extLst>
      <p:ext uri="{BB962C8B-B14F-4D97-AF65-F5344CB8AC3E}">
        <p14:creationId xmlns:p14="http://schemas.microsoft.com/office/powerpoint/2010/main" val="222639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 of writing separate code to help determine if there are errors. What kind of errors can</a:t>
            </a:r>
            <a:r>
              <a:rPr lang="en-US" baseline="0" dirty="0" smtClean="0"/>
              <a:t> you catch? Syntax, logical. Unit can be an entire module, single class or function or anything else. Make sure your thing works under a given set of conditions.  Helps with refactoring. </a:t>
            </a:r>
            <a:endParaRPr lang="en-US" dirty="0" smtClean="0"/>
          </a:p>
          <a:p>
            <a:r>
              <a:rPr lang="en-US" dirty="0" smtClean="0"/>
              <a:t>Unit tests vs functional</a:t>
            </a:r>
            <a:r>
              <a:rPr lang="en-US" baseline="0" dirty="0" smtClean="0"/>
              <a:t> tests. Expected output, given known input. Different from functional tests, which capture user requirements.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a:t>
            </a:fld>
            <a:endParaRPr lang="en-US"/>
          </a:p>
        </p:txBody>
      </p:sp>
    </p:spTree>
    <p:extLst>
      <p:ext uri="{BB962C8B-B14F-4D97-AF65-F5344CB8AC3E}">
        <p14:creationId xmlns:p14="http://schemas.microsoft.com/office/powerpoint/2010/main" val="408726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Unittest</a:t>
            </a:r>
            <a:r>
              <a:rPr lang="en-US" baseline="0" dirty="0" smtClean="0"/>
              <a:t> framework, but there are many others. Lives in the same repo. Python decorator (won’t get into those right now).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10</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11</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debate</a:t>
            </a:r>
            <a:r>
              <a:rPr lang="en-US" baseline="0" dirty="0" smtClean="0"/>
              <a:t> about </a:t>
            </a:r>
            <a:r>
              <a:rPr lang="en-US" baseline="0" dirty="0" err="1" smtClean="0"/>
              <a:t>ansible</a:t>
            </a:r>
            <a:r>
              <a:rPr lang="en-US" baseline="0" dirty="0" smtClean="0"/>
              <a:t> and what and when needs to be tested.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12</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debate</a:t>
            </a:r>
            <a:r>
              <a:rPr lang="en-US" baseline="0" dirty="0" smtClean="0"/>
              <a:t> about </a:t>
            </a:r>
            <a:r>
              <a:rPr lang="en-US" baseline="0" dirty="0" err="1" smtClean="0"/>
              <a:t>ansible</a:t>
            </a:r>
            <a:r>
              <a:rPr lang="en-US" baseline="0" dirty="0" smtClean="0"/>
              <a:t> and what and when needs to be tested.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13</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14</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different ways of doing it. Lint is a form of a unit/functional test. Syntax checking is always helpful. Writing test playbooks is a good thing.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15</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16</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17</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18</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19</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 of writing separate code to help determine if there are errors. What kind of errors can</a:t>
            </a:r>
            <a:r>
              <a:rPr lang="en-US" baseline="0" dirty="0" smtClean="0"/>
              <a:t> you catch? Syntax, logical. Unit can be an entire module, single class or function or anything else. Make sure your thing works under a given set of conditions.  Helps with refactoring. </a:t>
            </a:r>
            <a:endParaRPr lang="en-US" dirty="0" smtClean="0"/>
          </a:p>
          <a:p>
            <a:r>
              <a:rPr lang="en-US" dirty="0" smtClean="0"/>
              <a:t>Unit tests vs functional</a:t>
            </a:r>
            <a:r>
              <a:rPr lang="en-US" baseline="0" dirty="0" smtClean="0"/>
              <a:t> tests. Expected output, given known input. Different from functional tests, which capture user requirements.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2</a:t>
            </a:fld>
            <a:endParaRPr lang="en-US"/>
          </a:p>
        </p:txBody>
      </p:sp>
    </p:spTree>
    <p:extLst>
      <p:ext uri="{BB962C8B-B14F-4D97-AF65-F5344CB8AC3E}">
        <p14:creationId xmlns:p14="http://schemas.microsoft.com/office/powerpoint/2010/main" val="4087264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20</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your code works under a given</a:t>
            </a:r>
            <a:r>
              <a:rPr lang="en-US" baseline="0" dirty="0" smtClean="0"/>
              <a:t> set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3</a:t>
            </a:fld>
            <a:endParaRPr lang="en-US"/>
          </a:p>
        </p:txBody>
      </p:sp>
    </p:spTree>
    <p:extLst>
      <p:ext uri="{BB962C8B-B14F-4D97-AF65-F5344CB8AC3E}">
        <p14:creationId xmlns:p14="http://schemas.microsoft.com/office/powerpoint/2010/main" val="384551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Larger team and if complex system, it allows</a:t>
            </a:r>
            <a:r>
              <a:rPr lang="en-US" baseline="0" dirty="0" smtClean="0"/>
              <a:t> to work on the project together in an easier way. I may not know what the other guy is doing or maybe he left. I can feel more comfortable modifying something if there is a good test for it. </a:t>
            </a:r>
          </a:p>
          <a:p>
            <a:r>
              <a:rPr lang="en-US" baseline="0" dirty="0" smtClean="0"/>
              <a:t>We all forget shit. It helps to modify things later. Be considerate of future us who will have to maintain and debug this code months or even years down the line. </a:t>
            </a:r>
          </a:p>
          <a:p>
            <a:r>
              <a:rPr lang="en-US" baseline="0" dirty="0" smtClean="0"/>
              <a:t>Somewhat impress the developer organizations. Show that you follow similar practices and pay attention to code quality.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4</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do it as you’re writing</a:t>
            </a:r>
            <a:r>
              <a:rPr lang="en-US" baseline="0" dirty="0" smtClean="0"/>
              <a:t> a tool or a script or a role. You can do it later, but it’s a pain in the ass. </a:t>
            </a:r>
          </a:p>
          <a:p>
            <a:r>
              <a:rPr lang="en-US" baseline="0" dirty="0" smtClean="0"/>
              <a:t>TDD focuses on the implementation. Write the test first. BDD is behavioral aspect system. Given that the user is logged in when the user clicks on X, we should see Y. ATDD focuses on capturing </a:t>
            </a:r>
            <a:r>
              <a:rPr lang="en-US" baseline="0" dirty="0" err="1" smtClean="0"/>
              <a:t>reqs</a:t>
            </a:r>
            <a:r>
              <a:rPr lang="en-US" baseline="0" dirty="0" smtClean="0"/>
              <a:t> in </a:t>
            </a:r>
            <a:r>
              <a:rPr lang="en-US" baseline="0" dirty="0" err="1" smtClean="0"/>
              <a:t>accpetance</a:t>
            </a:r>
            <a:r>
              <a:rPr lang="en-US" baseline="0" dirty="0" smtClean="0"/>
              <a:t> tests and focuses more on external factors.</a:t>
            </a:r>
          </a:p>
          <a:p>
            <a:r>
              <a:rPr lang="en-US" baseline="0" dirty="0" smtClean="0"/>
              <a:t>If you can’t figure out how to test something, maybe it’s a code smell and you should refactor. Loose coupling.  Your code will be more modular.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5</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a:t>
            </a:r>
            <a:r>
              <a:rPr lang="en-US" baseline="0" dirty="0" smtClean="0"/>
              <a:t> simple use case where you spin up an instance in EC2 with some options. Maybe a part of a larger script or a tool or API or whatever. Yes, I know it’s using </a:t>
            </a:r>
            <a:r>
              <a:rPr lang="en-US" baseline="0" dirty="0" err="1" smtClean="0"/>
              <a:t>boto</a:t>
            </a:r>
            <a:r>
              <a:rPr lang="en-US" baseline="0" dirty="0" smtClean="0"/>
              <a:t> (not boto3, which you should be).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6</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Unittest</a:t>
            </a:r>
            <a:r>
              <a:rPr lang="en-US" baseline="0" dirty="0" smtClean="0"/>
              <a:t> framework, but there are many others. Nose (extension to </a:t>
            </a:r>
            <a:r>
              <a:rPr lang="en-US" baseline="0" dirty="0" err="1" smtClean="0"/>
              <a:t>unittest</a:t>
            </a:r>
            <a:r>
              <a:rPr lang="en-US" baseline="0" dirty="0" smtClean="0"/>
              <a:t>), </a:t>
            </a:r>
            <a:r>
              <a:rPr lang="en-US" baseline="0" dirty="0" err="1" smtClean="0"/>
              <a:t>pytest</a:t>
            </a:r>
            <a:r>
              <a:rPr lang="en-US" baseline="0" dirty="0" smtClean="0"/>
              <a:t> and so on.  Lives in the same repo. Python decorator (won’t get into those right now).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7</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8</a:t>
            </a:fld>
            <a:endParaRPr lang="en-US"/>
          </a:p>
        </p:txBody>
      </p:sp>
    </p:spTree>
    <p:extLst>
      <p:ext uri="{BB962C8B-B14F-4D97-AF65-F5344CB8AC3E}">
        <p14:creationId xmlns:p14="http://schemas.microsoft.com/office/powerpoint/2010/main" val="646802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Unittest</a:t>
            </a:r>
            <a:r>
              <a:rPr lang="en-US" baseline="0" dirty="0" smtClean="0"/>
              <a:t> framework, but there are many others. Lives in the same repo. Python decorator (won’t get into those right now). </a:t>
            </a:r>
            <a:endParaRPr lang="en-US" dirty="0"/>
          </a:p>
        </p:txBody>
      </p:sp>
      <p:sp>
        <p:nvSpPr>
          <p:cNvPr id="4" name="Slide Number Placeholder 3"/>
          <p:cNvSpPr>
            <a:spLocks noGrp="1"/>
          </p:cNvSpPr>
          <p:nvPr>
            <p:ph type="sldNum" sz="quarter" idx="10"/>
          </p:nvPr>
        </p:nvSpPr>
        <p:spPr/>
        <p:txBody>
          <a:bodyPr/>
          <a:lstStyle/>
          <a:p>
            <a:fld id="{1CC2ED79-BC0A-4615-A542-9B4832932E6C}" type="slidenum">
              <a:rPr lang="en-US" smtClean="0"/>
              <a:t>9</a:t>
            </a:fld>
            <a:endParaRPr lang="en-US"/>
          </a:p>
        </p:txBody>
      </p:sp>
    </p:spTree>
    <p:extLst>
      <p:ext uri="{BB962C8B-B14F-4D97-AF65-F5344CB8AC3E}">
        <p14:creationId xmlns:p14="http://schemas.microsoft.com/office/powerpoint/2010/main" val="646802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1894F-C0A1-4039-A8AA-6993678375E7}"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1479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1894F-C0A1-4039-A8AA-6993678375E7}"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44784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1894F-C0A1-4039-A8AA-6993678375E7}"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407310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1894F-C0A1-4039-A8AA-6993678375E7}"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168173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1894F-C0A1-4039-A8AA-6993678375E7}"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89560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1894F-C0A1-4039-A8AA-6993678375E7}"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401624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1894F-C0A1-4039-A8AA-6993678375E7}"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163379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1894F-C0A1-4039-A8AA-6993678375E7}"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126193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1894F-C0A1-4039-A8AA-6993678375E7}"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20166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1894F-C0A1-4039-A8AA-6993678375E7}"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219983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1894F-C0A1-4039-A8AA-6993678375E7}"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0C8BC-1C58-458A-AF9C-60C423718782}" type="slidenum">
              <a:rPr lang="en-US" smtClean="0"/>
              <a:t>‹#›</a:t>
            </a:fld>
            <a:endParaRPr lang="en-US"/>
          </a:p>
        </p:txBody>
      </p:sp>
    </p:spTree>
    <p:extLst>
      <p:ext uri="{BB962C8B-B14F-4D97-AF65-F5344CB8AC3E}">
        <p14:creationId xmlns:p14="http://schemas.microsoft.com/office/powerpoint/2010/main" val="212641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1894F-C0A1-4039-A8AA-6993678375E7}" type="datetimeFigureOut">
              <a:rPr lang="en-US" smtClean="0"/>
              <a:t>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0C8BC-1C58-458A-AF9C-60C423718782}" type="slidenum">
              <a:rPr lang="en-US" smtClean="0"/>
              <a:t>‹#›</a:t>
            </a:fld>
            <a:endParaRPr lang="en-US"/>
          </a:p>
        </p:txBody>
      </p:sp>
    </p:spTree>
    <p:extLst>
      <p:ext uri="{BB962C8B-B14F-4D97-AF65-F5344CB8AC3E}">
        <p14:creationId xmlns:p14="http://schemas.microsoft.com/office/powerpoint/2010/main" val="299206281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olovas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mindend.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stephenson/ba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willthames/ansible-li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unit testing</a:t>
            </a:r>
            <a:endParaRPr lang="en-US" dirty="0"/>
          </a:p>
        </p:txBody>
      </p:sp>
      <p:sp>
        <p:nvSpPr>
          <p:cNvPr id="5" name="Content Placeholder 4"/>
          <p:cNvSpPr>
            <a:spLocks noGrp="1"/>
          </p:cNvSpPr>
          <p:nvPr>
            <p:ph idx="1"/>
          </p:nvPr>
        </p:nvSpPr>
        <p:spPr/>
        <p:txBody>
          <a:bodyPr>
            <a:normAutofit/>
          </a:bodyPr>
          <a:lstStyle/>
          <a:p>
            <a:pPr marL="0" indent="0" algn="ctr">
              <a:buNone/>
            </a:pPr>
            <a:r>
              <a:rPr lang="en-US" sz="2400" dirty="0" smtClean="0"/>
              <a:t>Arthur Freyman</a:t>
            </a:r>
          </a:p>
          <a:p>
            <a:pPr marL="0" indent="0" algn="ctr">
              <a:buNone/>
            </a:pPr>
            <a:r>
              <a:rPr lang="en-US" sz="2400" dirty="0" smtClean="0">
                <a:hlinkClick r:id="rId3"/>
              </a:rPr>
              <a:t>golovast@gmail.com</a:t>
            </a:r>
            <a:endParaRPr lang="en-US" sz="2400" dirty="0" smtClean="0"/>
          </a:p>
          <a:p>
            <a:pPr marL="0" indent="0" algn="ctr">
              <a:buNone/>
            </a:pPr>
            <a:r>
              <a:rPr lang="en-US" sz="2400" smtClean="0">
                <a:hlinkClick r:id="rId4"/>
              </a:rPr>
              <a:t>www.mindend.com</a:t>
            </a:r>
            <a:endParaRPr lang="en-US" sz="2400" smtClean="0"/>
          </a:p>
          <a:p>
            <a:pPr marL="0" indent="0" algn="ctr">
              <a:buNone/>
            </a:pPr>
            <a:endParaRPr lang="en-US" sz="2400" dirty="0" smtClean="0"/>
          </a:p>
        </p:txBody>
      </p:sp>
    </p:spTree>
    <p:extLst>
      <p:ext uri="{BB962C8B-B14F-4D97-AF65-F5344CB8AC3E}">
        <p14:creationId xmlns:p14="http://schemas.microsoft.com/office/powerpoint/2010/main" val="654745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(Python)</a:t>
            </a:r>
            <a:endParaRPr lang="en-US" dirty="0"/>
          </a:p>
        </p:txBody>
      </p:sp>
      <p:sp>
        <p:nvSpPr>
          <p:cNvPr id="5" name="Content Placeholder 4"/>
          <p:cNvSpPr>
            <a:spLocks noGrp="1"/>
          </p:cNvSpPr>
          <p:nvPr>
            <p:ph idx="1"/>
          </p:nvPr>
        </p:nvSpPr>
        <p:spPr/>
        <p:txBody>
          <a:bodyPr>
            <a:normAutofit fontScale="85000" lnSpcReduction="20000"/>
          </a:bodyPr>
          <a:lstStyle/>
          <a:p>
            <a:r>
              <a:rPr lang="en-US" sz="2400" dirty="0" smtClean="0"/>
              <a:t>Unit Test Example:</a:t>
            </a:r>
          </a:p>
          <a:p>
            <a:endParaRPr lang="en-US" sz="2400" dirty="0" smtClean="0"/>
          </a:p>
          <a:p>
            <a:pPr marL="457200" lvl="1" indent="0">
              <a:buNone/>
            </a:pPr>
            <a:r>
              <a:rPr lang="en-US" sz="1400" i="1" dirty="0" smtClean="0">
                <a:solidFill>
                  <a:srgbClr val="FF0000"/>
                </a:solidFill>
              </a:rPr>
              <a:t>import </a:t>
            </a:r>
            <a:r>
              <a:rPr lang="en-US" sz="1400" i="1" dirty="0" err="1" smtClean="0"/>
              <a:t>search_and_remove_file</a:t>
            </a:r>
            <a:endParaRPr lang="en-US" sz="1400" i="1" dirty="0" smtClean="0"/>
          </a:p>
          <a:p>
            <a:pPr marL="457200" lvl="1" indent="0">
              <a:buNone/>
            </a:pPr>
            <a:r>
              <a:rPr lang="en-US" sz="1400" i="1" dirty="0" smtClean="0">
                <a:solidFill>
                  <a:srgbClr val="FF0000"/>
                </a:solidFill>
              </a:rPr>
              <a:t>import </a:t>
            </a:r>
            <a:r>
              <a:rPr lang="en-US" sz="1400" i="1" dirty="0" err="1" smtClean="0"/>
              <a:t>unittest</a:t>
            </a:r>
            <a:endParaRPr lang="en-US" sz="1400" i="1" dirty="0" smtClean="0"/>
          </a:p>
          <a:p>
            <a:pPr marL="457200" lvl="1" indent="0">
              <a:buNone/>
            </a:pPr>
            <a:r>
              <a:rPr lang="en-US" sz="1400" i="1" dirty="0">
                <a:solidFill>
                  <a:srgbClr val="FF0000"/>
                </a:solidFill>
              </a:rPr>
              <a:t>f</a:t>
            </a:r>
            <a:r>
              <a:rPr lang="en-US" sz="1400" i="1" dirty="0" smtClean="0">
                <a:solidFill>
                  <a:srgbClr val="FF0000"/>
                </a:solidFill>
              </a:rPr>
              <a:t>rom</a:t>
            </a:r>
            <a:r>
              <a:rPr lang="en-US" sz="1400" i="1" dirty="0" smtClean="0"/>
              <a:t> mock </a:t>
            </a:r>
            <a:r>
              <a:rPr lang="en-US" sz="1400" i="1" dirty="0" smtClean="0">
                <a:solidFill>
                  <a:srgbClr val="FF0000"/>
                </a:solidFill>
              </a:rPr>
              <a:t>import</a:t>
            </a:r>
            <a:r>
              <a:rPr lang="en-US" sz="1400" i="1" dirty="0" smtClean="0"/>
              <a:t> patch</a:t>
            </a:r>
          </a:p>
          <a:p>
            <a:pPr marL="457200" lvl="1" indent="0">
              <a:buNone/>
            </a:pPr>
            <a:endParaRPr lang="en-US" sz="1400" i="1" dirty="0" smtClean="0"/>
          </a:p>
          <a:p>
            <a:pPr marL="457200" lvl="1" indent="0">
              <a:buNone/>
            </a:pPr>
            <a:r>
              <a:rPr lang="en-US" sz="1400" i="1" dirty="0" err="1" smtClean="0"/>
              <a:t>dir_path</a:t>
            </a:r>
            <a:r>
              <a:rPr lang="en-US" sz="1400" i="1" dirty="0" smtClean="0">
                <a:solidFill>
                  <a:srgbClr val="FF0000"/>
                </a:solidFill>
              </a:rPr>
              <a:t> = </a:t>
            </a:r>
            <a:r>
              <a:rPr lang="en-US" sz="1400" i="1" dirty="0" smtClean="0">
                <a:solidFill>
                  <a:schemeClr val="tx2">
                    <a:lumMod val="75000"/>
                  </a:schemeClr>
                </a:solidFill>
              </a:rPr>
              <a:t>"/</a:t>
            </a:r>
            <a:r>
              <a:rPr lang="en-US" sz="1400" i="1" dirty="0" err="1" smtClean="0">
                <a:solidFill>
                  <a:schemeClr val="tx2">
                    <a:lumMod val="75000"/>
                  </a:schemeClr>
                </a:solidFill>
              </a:rPr>
              <a:t>tmp</a:t>
            </a:r>
            <a:r>
              <a:rPr lang="en-US" sz="1400" i="1" dirty="0" smtClean="0">
                <a:solidFill>
                  <a:schemeClr val="tx2">
                    <a:lumMod val="75000"/>
                  </a:schemeClr>
                </a:solidFill>
              </a:rPr>
              <a:t>/"</a:t>
            </a:r>
          </a:p>
          <a:p>
            <a:pPr marL="457200" lvl="1" indent="0">
              <a:buNone/>
            </a:pPr>
            <a:r>
              <a:rPr lang="en-US" sz="1400" i="1" dirty="0" err="1" smtClean="0"/>
              <a:t>file_name</a:t>
            </a:r>
            <a:r>
              <a:rPr lang="en-US" sz="1400" i="1" dirty="0" smtClean="0">
                <a:solidFill>
                  <a:srgbClr val="FF0000"/>
                </a:solidFill>
              </a:rPr>
              <a:t> = </a:t>
            </a:r>
            <a:r>
              <a:rPr lang="en-US" sz="1400" i="1" dirty="0" smtClean="0">
                <a:solidFill>
                  <a:schemeClr val="tx2">
                    <a:lumMod val="75000"/>
                  </a:schemeClr>
                </a:solidFill>
              </a:rPr>
              <a:t>"text.txt"</a:t>
            </a:r>
          </a:p>
          <a:p>
            <a:pPr marL="457200" lvl="1" indent="0">
              <a:buNone/>
            </a:pPr>
            <a:endParaRPr lang="en-US" sz="1400" i="1" dirty="0" smtClean="0">
              <a:solidFill>
                <a:srgbClr val="FF0000"/>
              </a:solidFill>
            </a:endParaRPr>
          </a:p>
          <a:p>
            <a:pPr marL="457200" lvl="1" indent="0">
              <a:buNone/>
            </a:pPr>
            <a:r>
              <a:rPr lang="en-US" sz="1400" i="1" dirty="0" smtClean="0">
                <a:solidFill>
                  <a:schemeClr val="accent1"/>
                </a:solidFill>
              </a:rPr>
              <a:t>class</a:t>
            </a:r>
            <a:r>
              <a:rPr lang="en-US" sz="1400" i="1" dirty="0" smtClean="0"/>
              <a:t> </a:t>
            </a:r>
            <a:r>
              <a:rPr lang="en-US" sz="1400" i="1" dirty="0" err="1" smtClean="0"/>
              <a:t>MyTests</a:t>
            </a:r>
            <a:r>
              <a:rPr lang="en-US" sz="1400" i="1" dirty="0" smtClean="0"/>
              <a:t> (</a:t>
            </a:r>
            <a:r>
              <a:rPr lang="en-US" sz="1400" i="1" dirty="0" err="1" smtClean="0">
                <a:solidFill>
                  <a:schemeClr val="accent3"/>
                </a:solidFill>
              </a:rPr>
              <a:t>unittest.TestCase</a:t>
            </a:r>
            <a:r>
              <a:rPr lang="en-US" sz="1400" i="1" dirty="0" smtClean="0"/>
              <a:t>):</a:t>
            </a:r>
          </a:p>
          <a:p>
            <a:pPr marL="457200" lvl="1" indent="0">
              <a:buNone/>
            </a:pPr>
            <a:endParaRPr lang="en-US" sz="1400" i="1" dirty="0" smtClean="0"/>
          </a:p>
          <a:p>
            <a:pPr marL="457200" lvl="1" indent="0">
              <a:buNone/>
            </a:pPr>
            <a:r>
              <a:rPr lang="en-US" sz="1400" i="1" dirty="0" smtClean="0"/>
              <a:t>    </a:t>
            </a:r>
            <a:r>
              <a:rPr lang="en-US" sz="1400" i="1" dirty="0" err="1" smtClean="0">
                <a:solidFill>
                  <a:schemeClr val="accent1"/>
                </a:solidFill>
              </a:rPr>
              <a:t>def</a:t>
            </a:r>
            <a:r>
              <a:rPr lang="en-US" sz="1400" i="1" dirty="0" smtClean="0"/>
              <a:t> </a:t>
            </a:r>
            <a:r>
              <a:rPr lang="en-US" sz="1400" i="1" dirty="0" err="1" smtClean="0">
                <a:solidFill>
                  <a:schemeClr val="accent3"/>
                </a:solidFill>
              </a:rPr>
              <a:t>test_file_found</a:t>
            </a:r>
            <a:r>
              <a:rPr lang="en-US" sz="1400" i="1" dirty="0" smtClean="0"/>
              <a:t>(</a:t>
            </a:r>
            <a:r>
              <a:rPr lang="en-US" sz="1400" i="1" dirty="0" smtClean="0">
                <a:solidFill>
                  <a:schemeClr val="accent6"/>
                </a:solidFill>
              </a:rPr>
              <a:t>self</a:t>
            </a:r>
            <a:r>
              <a:rPr lang="en-US" sz="1400" i="1" dirty="0" smtClean="0"/>
              <a:t>):</a:t>
            </a:r>
          </a:p>
          <a:p>
            <a:pPr marL="457200" lvl="1" indent="0">
              <a:buNone/>
            </a:pPr>
            <a:r>
              <a:rPr lang="en-US" sz="1400" i="1" dirty="0" smtClean="0"/>
              <a:t>        </a:t>
            </a:r>
            <a:r>
              <a:rPr lang="en-US" sz="1400" i="1" dirty="0" smtClean="0">
                <a:solidFill>
                  <a:srgbClr val="FF0000"/>
                </a:solidFill>
              </a:rPr>
              <a:t>with</a:t>
            </a:r>
            <a:r>
              <a:rPr lang="en-US" sz="1400" i="1" dirty="0" smtClean="0"/>
              <a:t> patch('</a:t>
            </a:r>
            <a:r>
              <a:rPr lang="en-US" sz="1400" i="1" dirty="0" err="1" smtClean="0">
                <a:solidFill>
                  <a:schemeClr val="tx2">
                    <a:lumMod val="75000"/>
                  </a:schemeClr>
                </a:solidFill>
              </a:rPr>
              <a:t>os.listdir</a:t>
            </a:r>
            <a:r>
              <a:rPr lang="en-US" sz="1400" i="1" dirty="0" smtClean="0"/>
              <a:t>', </a:t>
            </a:r>
            <a:r>
              <a:rPr lang="en-US" sz="1400" i="1" dirty="0" err="1" smtClean="0">
                <a:solidFill>
                  <a:schemeClr val="accent6"/>
                </a:solidFill>
              </a:rPr>
              <a:t>return_value</a:t>
            </a:r>
            <a:r>
              <a:rPr lang="en-US" sz="1400" i="1" dirty="0" smtClean="0"/>
              <a:t>=['</a:t>
            </a:r>
            <a:r>
              <a:rPr lang="en-US" sz="1400" i="1" dirty="0" smtClean="0">
                <a:solidFill>
                  <a:schemeClr val="tx2">
                    <a:lumMod val="75000"/>
                  </a:schemeClr>
                </a:solidFill>
              </a:rPr>
              <a:t>text2.txt</a:t>
            </a:r>
            <a:r>
              <a:rPr lang="en-US" sz="1400" i="1" dirty="0" smtClean="0"/>
              <a:t>']):</a:t>
            </a:r>
          </a:p>
          <a:p>
            <a:pPr marL="457200" lvl="1" indent="0">
              <a:buNone/>
            </a:pPr>
            <a:r>
              <a:rPr lang="en-US" sz="1400" i="1" dirty="0" smtClean="0"/>
              <a:t>            </a:t>
            </a:r>
            <a:r>
              <a:rPr lang="en-US" sz="1400" i="1" dirty="0" err="1" smtClean="0"/>
              <a:t>test_value</a:t>
            </a:r>
            <a:r>
              <a:rPr lang="en-US" sz="1400" i="1" dirty="0" smtClean="0"/>
              <a:t> </a:t>
            </a:r>
            <a:r>
              <a:rPr lang="en-US" sz="1400" i="1" dirty="0" smtClean="0">
                <a:solidFill>
                  <a:srgbClr val="FF0000"/>
                </a:solidFill>
              </a:rPr>
              <a:t>=</a:t>
            </a:r>
            <a:r>
              <a:rPr lang="en-US" sz="1400" i="1" dirty="0" smtClean="0"/>
              <a:t> </a:t>
            </a:r>
            <a:r>
              <a:rPr lang="en-US" sz="1400" i="1" dirty="0" err="1" smtClean="0"/>
              <a:t>search_for_file</a:t>
            </a:r>
            <a:r>
              <a:rPr lang="en-US" sz="1400" i="1" dirty="0" smtClean="0"/>
              <a:t>(</a:t>
            </a:r>
            <a:r>
              <a:rPr lang="en-US" sz="1400" i="1" dirty="0" err="1" smtClean="0"/>
              <a:t>dir_path,file_name</a:t>
            </a:r>
            <a:r>
              <a:rPr lang="en-US" sz="1400" i="1" dirty="0" smtClean="0"/>
              <a:t>)</a:t>
            </a:r>
          </a:p>
          <a:p>
            <a:pPr marL="457200" lvl="1" indent="0">
              <a:buNone/>
            </a:pPr>
            <a:r>
              <a:rPr lang="en-US" sz="1400" i="1" dirty="0" smtClean="0"/>
              <a:t>            </a:t>
            </a:r>
            <a:r>
              <a:rPr lang="en-US" sz="1400" i="1" dirty="0" err="1" smtClean="0"/>
              <a:t>self.assertEqual</a:t>
            </a:r>
            <a:r>
              <a:rPr lang="en-US" sz="1400" i="1" dirty="0" smtClean="0"/>
              <a:t>(</a:t>
            </a:r>
            <a:r>
              <a:rPr lang="en-US" sz="1400" i="1" dirty="0" err="1" smtClean="0"/>
              <a:t>test_value</a:t>
            </a:r>
            <a:r>
              <a:rPr lang="en-US" sz="1400" i="1" dirty="0" smtClean="0"/>
              <a:t>, </a:t>
            </a:r>
            <a:r>
              <a:rPr lang="en-US" sz="1400" i="1" dirty="0" err="1" smtClean="0"/>
              <a:t>file_name</a:t>
            </a:r>
            <a:r>
              <a:rPr lang="en-US" sz="1400" i="1" dirty="0" smtClean="0"/>
              <a:t>)</a:t>
            </a:r>
          </a:p>
          <a:p>
            <a:pPr marL="457200" lvl="1" indent="0">
              <a:buNone/>
            </a:pPr>
            <a:endParaRPr lang="en-US" sz="1400" i="1" dirty="0" smtClean="0"/>
          </a:p>
          <a:p>
            <a:pPr marL="457200" lvl="1" indent="0">
              <a:buNone/>
            </a:pPr>
            <a:r>
              <a:rPr lang="en-US" sz="1400" i="1" dirty="0" smtClean="0"/>
              <a:t>    </a:t>
            </a:r>
            <a:r>
              <a:rPr lang="en-US" sz="1400" i="1" dirty="0" err="1" smtClean="0">
                <a:solidFill>
                  <a:schemeClr val="accent1"/>
                </a:solidFill>
              </a:rPr>
              <a:t>def</a:t>
            </a:r>
            <a:r>
              <a:rPr lang="en-US" sz="1400" i="1" dirty="0" smtClean="0"/>
              <a:t> </a:t>
            </a:r>
            <a:r>
              <a:rPr lang="en-US" sz="1400" i="1" dirty="0" err="1" smtClean="0">
                <a:solidFill>
                  <a:schemeClr val="accent3"/>
                </a:solidFill>
              </a:rPr>
              <a:t>test_not_found</a:t>
            </a:r>
            <a:r>
              <a:rPr lang="en-US" sz="1400" i="1" dirty="0" smtClean="0"/>
              <a:t>(</a:t>
            </a:r>
            <a:r>
              <a:rPr lang="en-US" sz="1400" i="1" dirty="0" smtClean="0">
                <a:solidFill>
                  <a:schemeClr val="accent6"/>
                </a:solidFill>
              </a:rPr>
              <a:t>self</a:t>
            </a:r>
            <a:r>
              <a:rPr lang="en-US" sz="1400" i="1" dirty="0" smtClean="0"/>
              <a:t>):</a:t>
            </a:r>
          </a:p>
          <a:p>
            <a:pPr marL="457200" lvl="1" indent="0">
              <a:buNone/>
            </a:pPr>
            <a:r>
              <a:rPr lang="en-US" sz="1400" i="1" dirty="0" smtClean="0"/>
              <a:t>        </a:t>
            </a:r>
            <a:r>
              <a:rPr lang="en-US" sz="1400" i="1" dirty="0" smtClean="0">
                <a:solidFill>
                  <a:srgbClr val="FF0000"/>
                </a:solidFill>
              </a:rPr>
              <a:t>with</a:t>
            </a:r>
            <a:r>
              <a:rPr lang="en-US" sz="1400" i="1" dirty="0" smtClean="0"/>
              <a:t> patch('</a:t>
            </a:r>
            <a:r>
              <a:rPr lang="en-US" sz="1400" i="1" dirty="0" err="1" smtClean="0">
                <a:solidFill>
                  <a:schemeClr val="tx2">
                    <a:lumMod val="75000"/>
                  </a:schemeClr>
                </a:solidFill>
              </a:rPr>
              <a:t>os.listdir</a:t>
            </a:r>
            <a:r>
              <a:rPr lang="en-US" sz="1400" i="1" dirty="0" smtClean="0"/>
              <a:t>', </a:t>
            </a:r>
            <a:r>
              <a:rPr lang="en-US" sz="1400" i="1" dirty="0" err="1" smtClean="0">
                <a:solidFill>
                  <a:schemeClr val="accent6"/>
                </a:solidFill>
              </a:rPr>
              <a:t>return_value</a:t>
            </a:r>
            <a:r>
              <a:rPr lang="en-US" sz="1400" i="1" dirty="0" smtClean="0"/>
              <a:t>=['</a:t>
            </a:r>
            <a:r>
              <a:rPr lang="en-US" sz="1400" i="1" dirty="0" smtClean="0">
                <a:solidFill>
                  <a:schemeClr val="tx2">
                    <a:lumMod val="75000"/>
                  </a:schemeClr>
                </a:solidFill>
              </a:rPr>
              <a:t>text4.txt</a:t>
            </a:r>
            <a:r>
              <a:rPr lang="en-US" sz="1400" i="1" dirty="0" smtClean="0"/>
              <a:t>']):</a:t>
            </a:r>
          </a:p>
          <a:p>
            <a:pPr marL="457200" lvl="1" indent="0">
              <a:buNone/>
            </a:pPr>
            <a:r>
              <a:rPr lang="en-US" sz="1400" i="1" dirty="0" smtClean="0"/>
              <a:t>            </a:t>
            </a:r>
            <a:r>
              <a:rPr lang="en-US" sz="1400" i="1" dirty="0" err="1" smtClean="0"/>
              <a:t>test_value</a:t>
            </a:r>
            <a:r>
              <a:rPr lang="en-US" sz="1400" i="1" dirty="0" smtClean="0"/>
              <a:t> </a:t>
            </a:r>
            <a:r>
              <a:rPr lang="en-US" sz="1400" i="1" dirty="0" smtClean="0">
                <a:solidFill>
                  <a:srgbClr val="FF0000"/>
                </a:solidFill>
              </a:rPr>
              <a:t>=</a:t>
            </a:r>
            <a:r>
              <a:rPr lang="en-US" sz="1400" i="1" dirty="0" smtClean="0"/>
              <a:t> </a:t>
            </a:r>
            <a:r>
              <a:rPr lang="en-US" sz="1400" i="1" dirty="0" err="1" smtClean="0"/>
              <a:t>search_for_file</a:t>
            </a:r>
            <a:r>
              <a:rPr lang="en-US" sz="1400" i="1" dirty="0" smtClean="0"/>
              <a:t>(</a:t>
            </a:r>
            <a:r>
              <a:rPr lang="en-US" sz="1400" i="1" dirty="0" err="1" smtClean="0"/>
              <a:t>dir_path,file_name</a:t>
            </a:r>
            <a:r>
              <a:rPr lang="en-US" sz="1400" i="1" dirty="0" smtClean="0"/>
              <a:t>)</a:t>
            </a:r>
          </a:p>
          <a:p>
            <a:pPr marL="457200" lvl="1" indent="0">
              <a:buNone/>
            </a:pPr>
            <a:r>
              <a:rPr lang="en-US" sz="1400" i="1" dirty="0" smtClean="0"/>
              <a:t>            </a:t>
            </a:r>
            <a:r>
              <a:rPr lang="en-US" sz="1400" i="1" dirty="0" err="1" smtClean="0"/>
              <a:t>self.assertEqual</a:t>
            </a:r>
            <a:r>
              <a:rPr lang="en-US" sz="1400" i="1" dirty="0" smtClean="0"/>
              <a:t>(</a:t>
            </a:r>
            <a:r>
              <a:rPr lang="en-US" sz="1400" i="1" dirty="0" err="1" smtClean="0"/>
              <a:t>test_value</a:t>
            </a:r>
            <a:r>
              <a:rPr lang="en-US" sz="1400" i="1" dirty="0" smtClean="0"/>
              <a:t>, "</a:t>
            </a:r>
            <a:r>
              <a:rPr lang="en-US" sz="1400" i="1" dirty="0" smtClean="0">
                <a:solidFill>
                  <a:schemeClr val="tx2">
                    <a:lumMod val="75000"/>
                  </a:schemeClr>
                </a:solidFill>
              </a:rPr>
              <a:t>not found</a:t>
            </a:r>
            <a:r>
              <a:rPr lang="en-US" sz="1400" i="1" dirty="0" smtClean="0"/>
              <a:t>")</a:t>
            </a:r>
          </a:p>
          <a:p>
            <a:pPr marL="457200" lvl="1" indent="0">
              <a:buNone/>
            </a:pPr>
            <a:endParaRPr lang="en-US" sz="1400" i="1" dirty="0" smtClean="0"/>
          </a:p>
          <a:p>
            <a:pPr marL="457200" lvl="1" indent="0">
              <a:buNone/>
            </a:pPr>
            <a:r>
              <a:rPr lang="en-US" sz="1400" i="1" dirty="0" smtClean="0">
                <a:solidFill>
                  <a:srgbClr val="FF0000"/>
                </a:solidFill>
              </a:rPr>
              <a:t>if</a:t>
            </a:r>
            <a:r>
              <a:rPr lang="en-US" sz="1400" i="1" dirty="0" smtClean="0"/>
              <a:t> __name__ </a:t>
            </a:r>
            <a:r>
              <a:rPr lang="en-US" sz="1400" i="1" dirty="0" smtClean="0">
                <a:solidFill>
                  <a:srgbClr val="FF0000"/>
                </a:solidFill>
              </a:rPr>
              <a:t>==</a:t>
            </a:r>
            <a:r>
              <a:rPr lang="en-US" sz="1400" i="1" dirty="0" smtClean="0"/>
              <a:t> </a:t>
            </a:r>
            <a:r>
              <a:rPr lang="en-US" sz="1400" i="1" dirty="0" smtClean="0">
                <a:solidFill>
                  <a:schemeClr val="tx2">
                    <a:lumMod val="75000"/>
                  </a:schemeClr>
                </a:solidFill>
              </a:rPr>
              <a:t>'__main__':</a:t>
            </a:r>
          </a:p>
          <a:p>
            <a:pPr marL="457200" lvl="1" indent="0">
              <a:buNone/>
            </a:pPr>
            <a:r>
              <a:rPr lang="en-US" sz="1400" i="1" dirty="0" smtClean="0"/>
              <a:t>    </a:t>
            </a:r>
            <a:r>
              <a:rPr lang="en-US" sz="1400" i="1" dirty="0" err="1" smtClean="0"/>
              <a:t>unittest.main</a:t>
            </a:r>
            <a:r>
              <a:rPr lang="en-US" sz="1400" i="1" dirty="0" smtClean="0"/>
              <a:t>()</a:t>
            </a:r>
          </a:p>
          <a:p>
            <a:pPr marL="0" indent="0">
              <a:buNone/>
            </a:pPr>
            <a:endParaRPr lang="en-US" sz="2400" dirty="0" smtClean="0"/>
          </a:p>
        </p:txBody>
      </p:sp>
    </p:spTree>
    <p:extLst>
      <p:ext uri="{BB962C8B-B14F-4D97-AF65-F5344CB8AC3E}">
        <p14:creationId xmlns:p14="http://schemas.microsoft.com/office/powerpoint/2010/main" val="2304766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(Shell)</a:t>
            </a:r>
            <a:endParaRPr lang="en-US" dirty="0"/>
          </a:p>
        </p:txBody>
      </p:sp>
      <p:sp>
        <p:nvSpPr>
          <p:cNvPr id="5" name="Content Placeholder 4"/>
          <p:cNvSpPr>
            <a:spLocks noGrp="1"/>
          </p:cNvSpPr>
          <p:nvPr>
            <p:ph idx="1"/>
          </p:nvPr>
        </p:nvSpPr>
        <p:spPr/>
        <p:txBody>
          <a:bodyPr>
            <a:normAutofit/>
          </a:bodyPr>
          <a:lstStyle/>
          <a:p>
            <a:r>
              <a:rPr lang="en-US" sz="2400" dirty="0" smtClean="0"/>
              <a:t>I am not going to do it. </a:t>
            </a:r>
            <a:r>
              <a:rPr lang="en-US" sz="2400" dirty="0" smtClean="0">
                <a:sym typeface="Wingdings" panose="05000000000000000000" pitchFamily="2" charset="2"/>
              </a:rPr>
              <a:t></a:t>
            </a:r>
          </a:p>
          <a:p>
            <a:pPr lvl="1"/>
            <a:r>
              <a:rPr lang="en-US" sz="2000" dirty="0" smtClean="0">
                <a:sym typeface="Wingdings" panose="05000000000000000000" pitchFamily="2" charset="2"/>
              </a:rPr>
              <a:t>But check out bats (</a:t>
            </a:r>
            <a:r>
              <a:rPr lang="en-US" sz="2000" dirty="0" smtClean="0">
                <a:sym typeface="Wingdings" panose="05000000000000000000" pitchFamily="2" charset="2"/>
                <a:hlinkClick r:id="rId3"/>
              </a:rPr>
              <a:t>https://github.com/sstephenson/bats</a:t>
            </a:r>
            <a:r>
              <a:rPr lang="en-US" sz="2000" dirty="0" smtClean="0">
                <a:sym typeface="Wingdings" panose="05000000000000000000" pitchFamily="2" charset="2"/>
              </a:rPr>
              <a:t>) if you have to do it. Also roundup and shunit2.</a:t>
            </a:r>
            <a:endParaRPr lang="en-US" sz="20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819400"/>
            <a:ext cx="4038600" cy="3296816"/>
          </a:xfrm>
          <a:prstGeom prst="rect">
            <a:avLst/>
          </a:prstGeom>
        </p:spPr>
      </p:pic>
    </p:spTree>
    <p:extLst>
      <p:ext uri="{BB962C8B-B14F-4D97-AF65-F5344CB8AC3E}">
        <p14:creationId xmlns:p14="http://schemas.microsoft.com/office/powerpoint/2010/main" val="258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smtClean="0"/>
              <a:t>)</a:t>
            </a:r>
            <a:endParaRPr lang="en-US" dirty="0"/>
          </a:p>
        </p:txBody>
      </p:sp>
      <p:sp>
        <p:nvSpPr>
          <p:cNvPr id="5" name="Content Placeholder 4"/>
          <p:cNvSpPr>
            <a:spLocks noGrp="1"/>
          </p:cNvSpPr>
          <p:nvPr>
            <p:ph idx="1"/>
          </p:nvPr>
        </p:nvSpPr>
        <p:spPr/>
        <p:txBody>
          <a:bodyPr>
            <a:normAutofit/>
          </a:bodyPr>
          <a:lstStyle/>
          <a:p>
            <a:r>
              <a:rPr lang="en-US" sz="2400" dirty="0" smtClean="0"/>
              <a:t>Version your roles and maybe playbooks.</a:t>
            </a:r>
          </a:p>
          <a:p>
            <a:r>
              <a:rPr lang="en-US" sz="2400" dirty="0" smtClean="0"/>
              <a:t>Design your workflow</a:t>
            </a:r>
            <a:endParaRPr lang="en-US" sz="2400" dirty="0"/>
          </a:p>
          <a:p>
            <a:pPr lvl="1"/>
            <a:r>
              <a:rPr lang="en-US" sz="2000" dirty="0" smtClean="0"/>
              <a:t>Branching</a:t>
            </a:r>
          </a:p>
          <a:p>
            <a:pPr lvl="1"/>
            <a:r>
              <a:rPr lang="en-US" sz="2000" dirty="0" smtClean="0"/>
              <a:t>Builds</a:t>
            </a:r>
            <a:endParaRPr lang="en-US" sz="2000" dirty="0"/>
          </a:p>
          <a:p>
            <a:r>
              <a:rPr lang="en-US" sz="2400" dirty="0" smtClean="0"/>
              <a:t>Test your expectations</a:t>
            </a:r>
          </a:p>
          <a:p>
            <a:pPr lvl="1"/>
            <a:r>
              <a:rPr lang="en-US" sz="2000" dirty="0" smtClean="0"/>
              <a:t>Files</a:t>
            </a:r>
          </a:p>
          <a:p>
            <a:pPr lvl="1"/>
            <a:r>
              <a:rPr lang="en-US" sz="2000" dirty="0" smtClean="0"/>
              <a:t>Services</a:t>
            </a:r>
          </a:p>
          <a:p>
            <a:pPr lvl="1"/>
            <a:r>
              <a:rPr lang="en-US" sz="2000" dirty="0" smtClean="0"/>
              <a:t>Packages</a:t>
            </a:r>
          </a:p>
          <a:p>
            <a:pPr lvl="1"/>
            <a:r>
              <a:rPr lang="en-US" sz="2000" dirty="0" smtClean="0"/>
              <a:t>Users</a:t>
            </a:r>
          </a:p>
          <a:p>
            <a:pPr lvl="1"/>
            <a:r>
              <a:rPr lang="en-US" sz="2000" dirty="0" smtClean="0"/>
              <a:t>Multiple variations. </a:t>
            </a:r>
            <a:endParaRPr lang="en-US" sz="2000" dirty="0"/>
          </a:p>
          <a:p>
            <a:endParaRPr lang="en-US" sz="2400" dirty="0" smtClean="0"/>
          </a:p>
        </p:txBody>
      </p:sp>
    </p:spTree>
    <p:extLst>
      <p:ext uri="{BB962C8B-B14F-4D97-AF65-F5344CB8AC3E}">
        <p14:creationId xmlns:p14="http://schemas.microsoft.com/office/powerpoint/2010/main" val="1502989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smtClean="0"/>
              <a:t>)</a:t>
            </a:r>
            <a:endParaRPr lang="en-US" dirty="0"/>
          </a:p>
        </p:txBody>
      </p:sp>
      <p:sp>
        <p:nvSpPr>
          <p:cNvPr id="5" name="Content Placeholder 4"/>
          <p:cNvSpPr>
            <a:spLocks noGrp="1"/>
          </p:cNvSpPr>
          <p:nvPr>
            <p:ph idx="1"/>
          </p:nvPr>
        </p:nvSpPr>
        <p:spPr/>
        <p:txBody>
          <a:bodyPr>
            <a:normAutofit/>
          </a:bodyPr>
          <a:lstStyle/>
          <a:p>
            <a:r>
              <a:rPr lang="en-US" sz="2400" dirty="0" smtClean="0"/>
              <a:t>Keep the roles/manifests/cookbooks/states small</a:t>
            </a:r>
          </a:p>
          <a:p>
            <a:pPr lvl="1"/>
            <a:r>
              <a:rPr lang="en-US" sz="1600" dirty="0" smtClean="0"/>
              <a:t>Unix philosophy – do one thing and do it well</a:t>
            </a:r>
          </a:p>
          <a:p>
            <a:pPr lvl="1"/>
            <a:r>
              <a:rPr lang="en-US" sz="1600" dirty="0" smtClean="0"/>
              <a:t>Keep it modular</a:t>
            </a:r>
          </a:p>
          <a:p>
            <a:pPr lvl="1"/>
            <a:r>
              <a:rPr lang="en-US" sz="1600" dirty="0" smtClean="0"/>
              <a:t>DRY</a:t>
            </a:r>
          </a:p>
          <a:p>
            <a:pPr lvl="1"/>
            <a:endParaRPr lang="en-US" sz="1600" dirty="0"/>
          </a:p>
          <a:p>
            <a:r>
              <a:rPr lang="en-US" sz="2000" dirty="0" smtClean="0"/>
              <a:t>Some java app</a:t>
            </a:r>
          </a:p>
          <a:p>
            <a:pPr lvl="1"/>
            <a:r>
              <a:rPr lang="en-US" sz="1600" dirty="0" smtClean="0"/>
              <a:t>Bad: single role for configuring the system, installing </a:t>
            </a:r>
            <a:r>
              <a:rPr lang="en-US" sz="1600" dirty="0" err="1" smtClean="0"/>
              <a:t>prereqs</a:t>
            </a:r>
            <a:r>
              <a:rPr lang="en-US" sz="1600" dirty="0" smtClean="0"/>
              <a:t> and pushing the app</a:t>
            </a:r>
          </a:p>
          <a:p>
            <a:pPr lvl="1"/>
            <a:r>
              <a:rPr lang="en-US" sz="1600" dirty="0" smtClean="0"/>
              <a:t>Good:</a:t>
            </a:r>
          </a:p>
          <a:p>
            <a:pPr lvl="2"/>
            <a:r>
              <a:rPr lang="en-US" sz="1200" dirty="0" smtClean="0"/>
              <a:t>Role/</a:t>
            </a:r>
            <a:r>
              <a:rPr lang="en-US" sz="1200" dirty="0" err="1" smtClean="0"/>
              <a:t>jvm</a:t>
            </a:r>
            <a:endParaRPr lang="en-US" sz="1200" dirty="0" smtClean="0"/>
          </a:p>
          <a:p>
            <a:pPr lvl="2"/>
            <a:r>
              <a:rPr lang="en-US" sz="1200" dirty="0" smtClean="0"/>
              <a:t>Role/tomcat</a:t>
            </a:r>
          </a:p>
          <a:p>
            <a:pPr lvl="2"/>
            <a:r>
              <a:rPr lang="en-US" sz="1200" dirty="0" smtClean="0"/>
              <a:t>Role/users</a:t>
            </a:r>
          </a:p>
          <a:p>
            <a:pPr lvl="2"/>
            <a:r>
              <a:rPr lang="en-US" sz="1200" dirty="0" smtClean="0"/>
              <a:t>Role/</a:t>
            </a:r>
            <a:r>
              <a:rPr lang="en-US" sz="1200" dirty="0" err="1" smtClean="0"/>
              <a:t>sys_config</a:t>
            </a:r>
            <a:endParaRPr lang="en-US" sz="1200" dirty="0" smtClean="0"/>
          </a:p>
          <a:p>
            <a:pPr lvl="2"/>
            <a:r>
              <a:rPr lang="en-US" sz="1200" dirty="0" smtClean="0"/>
              <a:t>Role/</a:t>
            </a:r>
            <a:r>
              <a:rPr lang="en-US" sz="1200" dirty="0" err="1" smtClean="0"/>
              <a:t>code_deploy</a:t>
            </a:r>
            <a:endParaRPr lang="en-US" sz="1200" dirty="0"/>
          </a:p>
          <a:p>
            <a:endParaRPr lang="en-US" sz="2400" dirty="0" smtClean="0"/>
          </a:p>
        </p:txBody>
      </p:sp>
    </p:spTree>
    <p:extLst>
      <p:ext uri="{BB962C8B-B14F-4D97-AF65-F5344CB8AC3E}">
        <p14:creationId xmlns:p14="http://schemas.microsoft.com/office/powerpoint/2010/main" val="1185223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smtClean="0"/>
              <a:t>)</a:t>
            </a:r>
            <a:endParaRPr lang="en-US" dirty="0"/>
          </a:p>
        </p:txBody>
      </p:sp>
      <p:sp>
        <p:nvSpPr>
          <p:cNvPr id="5" name="Content Placeholder 4"/>
          <p:cNvSpPr>
            <a:spLocks noGrp="1"/>
          </p:cNvSpPr>
          <p:nvPr>
            <p:ph idx="1"/>
          </p:nvPr>
        </p:nvSpPr>
        <p:spPr/>
        <p:txBody>
          <a:bodyPr>
            <a:normAutofit/>
          </a:bodyPr>
          <a:lstStyle/>
          <a:p>
            <a:r>
              <a:rPr lang="en-US" sz="2400" dirty="0" smtClean="0"/>
              <a:t>Complex role/cookbook/manifest/state</a:t>
            </a:r>
          </a:p>
          <a:p>
            <a:pPr marL="0" indent="0">
              <a:buNone/>
            </a:pPr>
            <a:endParaRPr lang="en-US" sz="2400" dirty="0" smtClean="0"/>
          </a:p>
          <a:p>
            <a:r>
              <a:rPr lang="en-US" sz="2400" dirty="0" smtClean="0"/>
              <a:t>Nginx as an example:</a:t>
            </a:r>
          </a:p>
          <a:p>
            <a:pPr lvl="1"/>
            <a:r>
              <a:rPr lang="en-US" sz="1600" dirty="0" smtClean="0"/>
              <a:t>Could install with different modules (compiled and defaults)</a:t>
            </a:r>
          </a:p>
          <a:p>
            <a:pPr lvl="1"/>
            <a:r>
              <a:rPr lang="en-US" sz="1600" dirty="0" smtClean="0"/>
              <a:t>From source/package</a:t>
            </a:r>
          </a:p>
          <a:p>
            <a:pPr lvl="1"/>
            <a:r>
              <a:rPr lang="en-US" sz="1600" dirty="0" smtClean="0"/>
              <a:t>Different versions</a:t>
            </a:r>
          </a:p>
          <a:p>
            <a:pPr lvl="1"/>
            <a:r>
              <a:rPr lang="en-US" sz="1600" dirty="0" smtClean="0"/>
              <a:t>Default sites with different configurations (proxy, </a:t>
            </a:r>
            <a:r>
              <a:rPr lang="en-US" sz="1600" dirty="0" err="1" smtClean="0"/>
              <a:t>etc</a:t>
            </a:r>
            <a:r>
              <a:rPr lang="en-US" sz="1600" dirty="0" smtClean="0"/>
              <a:t>)</a:t>
            </a:r>
          </a:p>
          <a:p>
            <a:pPr marL="457200" lvl="1" indent="0">
              <a:buNone/>
            </a:pPr>
            <a:endParaRPr lang="en-US" sz="1600" dirty="0"/>
          </a:p>
          <a:p>
            <a:r>
              <a:rPr lang="en-US" sz="2000" dirty="0" smtClean="0"/>
              <a:t>Validate as much as you can. </a:t>
            </a:r>
          </a:p>
          <a:p>
            <a:pPr lvl="1"/>
            <a:r>
              <a:rPr lang="en-US" sz="1600" dirty="0" smtClean="0"/>
              <a:t>Especially complex conditionals. </a:t>
            </a:r>
          </a:p>
          <a:p>
            <a:pPr lvl="1"/>
            <a:r>
              <a:rPr lang="en-US" sz="1600" dirty="0" smtClean="0"/>
              <a:t>Templating engines</a:t>
            </a:r>
          </a:p>
          <a:p>
            <a:pPr lvl="1"/>
            <a:r>
              <a:rPr lang="en-US" sz="1600" dirty="0" smtClean="0"/>
              <a:t>Multiple sets of testing </a:t>
            </a:r>
            <a:r>
              <a:rPr lang="en-US" sz="1600" dirty="0" err="1" smtClean="0"/>
              <a:t>vars</a:t>
            </a:r>
            <a:r>
              <a:rPr lang="en-US" sz="1600" dirty="0" smtClean="0"/>
              <a:t> </a:t>
            </a:r>
          </a:p>
          <a:p>
            <a:endParaRPr lang="en-US" sz="2000" dirty="0"/>
          </a:p>
          <a:p>
            <a:endParaRPr lang="en-US" sz="2400" dirty="0" smtClean="0"/>
          </a:p>
        </p:txBody>
      </p:sp>
    </p:spTree>
    <p:extLst>
      <p:ext uri="{BB962C8B-B14F-4D97-AF65-F5344CB8AC3E}">
        <p14:creationId xmlns:p14="http://schemas.microsoft.com/office/powerpoint/2010/main" val="85390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a:t> </a:t>
            </a:r>
            <a:r>
              <a:rPr lang="en-US" dirty="0" smtClean="0"/>
              <a:t>+ Friends)</a:t>
            </a:r>
            <a:endParaRPr lang="en-US" dirty="0"/>
          </a:p>
        </p:txBody>
      </p:sp>
      <p:sp>
        <p:nvSpPr>
          <p:cNvPr id="5" name="Content Placeholder 4"/>
          <p:cNvSpPr>
            <a:spLocks noGrp="1"/>
          </p:cNvSpPr>
          <p:nvPr>
            <p:ph idx="1"/>
          </p:nvPr>
        </p:nvSpPr>
        <p:spPr/>
        <p:txBody>
          <a:bodyPr>
            <a:normAutofit/>
          </a:bodyPr>
          <a:lstStyle/>
          <a:p>
            <a:r>
              <a:rPr lang="en-US" sz="2400" dirty="0" err="1" smtClean="0"/>
              <a:t>Ansible</a:t>
            </a:r>
            <a:r>
              <a:rPr lang="en-US" sz="2400" dirty="0" smtClean="0"/>
              <a:t>-lint (</a:t>
            </a:r>
            <a:r>
              <a:rPr lang="en-US" sz="2400" dirty="0" smtClean="0">
                <a:hlinkClick r:id="rId3"/>
              </a:rPr>
              <a:t>https://github.com/willthames/ansible-lint</a:t>
            </a:r>
            <a:r>
              <a:rPr lang="en-US" sz="2400" dirty="0" smtClean="0"/>
              <a:t>)</a:t>
            </a:r>
          </a:p>
          <a:p>
            <a:pPr lvl="1"/>
            <a:r>
              <a:rPr lang="en-US" sz="2000" dirty="0" smtClean="0"/>
              <a:t>Defaults are good, but add your own things. </a:t>
            </a:r>
          </a:p>
          <a:p>
            <a:r>
              <a:rPr lang="en-US" sz="2400" dirty="0" smtClean="0"/>
              <a:t>Syntax check</a:t>
            </a:r>
            <a:endParaRPr lang="en-US" sz="2400" dirty="0"/>
          </a:p>
          <a:p>
            <a:pPr lvl="1"/>
            <a:r>
              <a:rPr lang="en-US" sz="2000" dirty="0" err="1" smtClean="0"/>
              <a:t>Ansible</a:t>
            </a:r>
            <a:r>
              <a:rPr lang="en-US" sz="2000" dirty="0" smtClean="0"/>
              <a:t>-playbook –syntax-check –list-tasks –</a:t>
            </a:r>
            <a:r>
              <a:rPr lang="en-US" sz="2000" dirty="0" err="1" smtClean="0"/>
              <a:t>i</a:t>
            </a:r>
            <a:r>
              <a:rPr lang="en-US" sz="2000" dirty="0" smtClean="0"/>
              <a:t> ‘127.0.0.1’ </a:t>
            </a:r>
            <a:r>
              <a:rPr lang="en-US" sz="2000" dirty="0" err="1" smtClean="0"/>
              <a:t>test.yml</a:t>
            </a:r>
            <a:endParaRPr lang="en-US" sz="2000" dirty="0"/>
          </a:p>
          <a:p>
            <a:r>
              <a:rPr lang="en-US" sz="2400" dirty="0" smtClean="0"/>
              <a:t>Assert module </a:t>
            </a:r>
          </a:p>
          <a:p>
            <a:r>
              <a:rPr lang="en-US" sz="2400" dirty="0" err="1" smtClean="0"/>
              <a:t>Serverspec</a:t>
            </a:r>
            <a:r>
              <a:rPr lang="en-US" sz="2400" dirty="0" smtClean="0"/>
              <a:t>, </a:t>
            </a:r>
            <a:r>
              <a:rPr lang="en-US" sz="2400" dirty="0" err="1" smtClean="0"/>
              <a:t>inspec</a:t>
            </a:r>
            <a:r>
              <a:rPr lang="en-US" sz="2400" dirty="0" smtClean="0"/>
              <a:t>, </a:t>
            </a:r>
            <a:r>
              <a:rPr lang="en-US" sz="2400" dirty="0" err="1" smtClean="0"/>
              <a:t>rolespec</a:t>
            </a:r>
            <a:r>
              <a:rPr lang="en-US" sz="2400" dirty="0" smtClean="0"/>
              <a:t>, </a:t>
            </a:r>
            <a:r>
              <a:rPr lang="en-US" sz="2400" dirty="0" err="1" smtClean="0"/>
              <a:t>testinfra</a:t>
            </a:r>
            <a:r>
              <a:rPr lang="en-US" sz="2400" dirty="0" smtClean="0"/>
              <a:t>, </a:t>
            </a:r>
            <a:r>
              <a:rPr lang="en-US" sz="2400" dirty="0" err="1" smtClean="0"/>
              <a:t>goss</a:t>
            </a:r>
            <a:r>
              <a:rPr lang="en-US" sz="2400" dirty="0" smtClean="0"/>
              <a:t>, </a:t>
            </a:r>
            <a:r>
              <a:rPr lang="en-US" sz="2400" dirty="0" err="1" smtClean="0"/>
              <a:t>chefspec</a:t>
            </a:r>
            <a:r>
              <a:rPr lang="en-US" sz="2400" dirty="0" smtClean="0"/>
              <a:t>, </a:t>
            </a:r>
            <a:r>
              <a:rPr lang="en-US" sz="2400" dirty="0" err="1" smtClean="0"/>
              <a:t>ansible_spec</a:t>
            </a:r>
            <a:r>
              <a:rPr lang="en-US" sz="2400" dirty="0" smtClean="0"/>
              <a:t>, test-kitchen</a:t>
            </a:r>
          </a:p>
          <a:p>
            <a:r>
              <a:rPr lang="en-US" sz="2400" dirty="0" smtClean="0"/>
              <a:t>Test playbooks</a:t>
            </a:r>
            <a:endParaRPr lang="en-US" sz="2400" dirty="0"/>
          </a:p>
          <a:p>
            <a:endParaRPr lang="en-US" sz="2400" dirty="0" smtClean="0"/>
          </a:p>
        </p:txBody>
      </p:sp>
    </p:spTree>
    <p:extLst>
      <p:ext uri="{BB962C8B-B14F-4D97-AF65-F5344CB8AC3E}">
        <p14:creationId xmlns:p14="http://schemas.microsoft.com/office/powerpoint/2010/main" val="567158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a:t> </a:t>
            </a:r>
            <a:r>
              <a:rPr lang="en-US" dirty="0" smtClean="0"/>
              <a:t>+ Friends)</a:t>
            </a:r>
            <a:endParaRPr lang="en-US" dirty="0"/>
          </a:p>
        </p:txBody>
      </p:sp>
      <p:sp>
        <p:nvSpPr>
          <p:cNvPr id="5" name="Content Placeholder 4"/>
          <p:cNvSpPr>
            <a:spLocks noGrp="1"/>
          </p:cNvSpPr>
          <p:nvPr>
            <p:ph idx="1"/>
          </p:nvPr>
        </p:nvSpPr>
        <p:spPr/>
        <p:txBody>
          <a:bodyPr>
            <a:normAutofit/>
          </a:bodyPr>
          <a:lstStyle/>
          <a:p>
            <a:r>
              <a:rPr lang="en-US" sz="2400" dirty="0" smtClean="0"/>
              <a:t>Template validations (native tools)</a:t>
            </a:r>
          </a:p>
          <a:p>
            <a:endParaRPr lang="en-US" sz="2400" dirty="0" smtClean="0"/>
          </a:p>
          <a:p>
            <a:pPr marL="457200" lvl="1" indent="0">
              <a:buNone/>
            </a:pPr>
            <a:r>
              <a:rPr lang="en-US" sz="1100" dirty="0" smtClean="0"/>
              <a:t>  </a:t>
            </a:r>
            <a:r>
              <a:rPr lang="en-US" sz="1100" dirty="0" err="1" smtClean="0"/>
              <a:t>vars</a:t>
            </a:r>
            <a:r>
              <a:rPr lang="en-US" sz="1100" dirty="0" smtClean="0"/>
              <a:t>:</a:t>
            </a:r>
          </a:p>
          <a:p>
            <a:pPr marL="457200" lvl="1" indent="0">
              <a:buNone/>
            </a:pPr>
            <a:r>
              <a:rPr lang="en-US" sz="1100" dirty="0"/>
              <a:t> </a:t>
            </a:r>
            <a:r>
              <a:rPr lang="en-US" sz="1100" dirty="0" smtClean="0"/>
              <a:t> - </a:t>
            </a:r>
            <a:r>
              <a:rPr lang="en-US" sz="1100" dirty="0" err="1" smtClean="0"/>
              <a:t>validate_conf</a:t>
            </a:r>
            <a:r>
              <a:rPr lang="en-US" sz="1100" dirty="0" smtClean="0"/>
              <a:t>: /</a:t>
            </a:r>
            <a:r>
              <a:rPr lang="en-US" sz="1100" dirty="0" err="1" smtClean="0"/>
              <a:t>usr</a:t>
            </a:r>
            <a:r>
              <a:rPr lang="en-US" sz="1100" dirty="0" smtClean="0"/>
              <a:t>/</a:t>
            </a:r>
            <a:r>
              <a:rPr lang="en-US" sz="1100" dirty="0" err="1" smtClean="0"/>
              <a:t>sbin</a:t>
            </a:r>
            <a:r>
              <a:rPr lang="en-US" sz="1100" dirty="0" smtClean="0"/>
              <a:t>/named-</a:t>
            </a:r>
            <a:r>
              <a:rPr lang="en-US" sz="1100" dirty="0" err="1" smtClean="0"/>
              <a:t>checkconf</a:t>
            </a:r>
            <a:endParaRPr lang="en-US" sz="1100" dirty="0" smtClean="0"/>
          </a:p>
          <a:p>
            <a:pPr marL="457200" lvl="1" indent="0">
              <a:buNone/>
            </a:pPr>
            <a:r>
              <a:rPr lang="en-US" sz="1100" dirty="0"/>
              <a:t> </a:t>
            </a:r>
            <a:r>
              <a:rPr lang="en-US" sz="1100" dirty="0" smtClean="0"/>
              <a:t> tasks: </a:t>
            </a:r>
          </a:p>
          <a:p>
            <a:pPr marL="457200" lvl="1" indent="0">
              <a:buNone/>
            </a:pPr>
            <a:r>
              <a:rPr lang="en-US" sz="1100" dirty="0"/>
              <a:t> </a:t>
            </a:r>
            <a:r>
              <a:rPr lang="en-US" sz="1100" dirty="0" smtClean="0"/>
              <a:t> - name: install </a:t>
            </a:r>
            <a:r>
              <a:rPr lang="en-US" sz="1100" dirty="0" err="1" smtClean="0"/>
              <a:t>named.conf</a:t>
            </a:r>
            <a:endParaRPr lang="en-US" sz="1100" dirty="0" smtClean="0"/>
          </a:p>
          <a:p>
            <a:pPr marL="457200" lvl="1" indent="0">
              <a:buNone/>
            </a:pPr>
            <a:r>
              <a:rPr lang="en-US" sz="1100" dirty="0"/>
              <a:t> </a:t>
            </a:r>
            <a:r>
              <a:rPr lang="en-US" sz="1100" dirty="0" smtClean="0"/>
              <a:t> action: </a:t>
            </a:r>
            <a:r>
              <a:rPr lang="en-US" sz="1100" dirty="0" err="1" smtClean="0"/>
              <a:t>tempalte</a:t>
            </a:r>
            <a:r>
              <a:rPr lang="en-US" sz="1100" dirty="0" smtClean="0"/>
              <a:t> </a:t>
            </a:r>
            <a:r>
              <a:rPr lang="en-US" sz="1100" dirty="0" err="1" smtClean="0"/>
              <a:t>src</a:t>
            </a:r>
            <a:r>
              <a:rPr lang="en-US" sz="1100" dirty="0" smtClean="0"/>
              <a:t>=named.conf.j2 </a:t>
            </a:r>
            <a:r>
              <a:rPr lang="en-US" sz="1100" dirty="0" err="1" smtClean="0"/>
              <a:t>dest</a:t>
            </a:r>
            <a:r>
              <a:rPr lang="en-US" sz="1100" dirty="0" smtClean="0"/>
              <a:t>=/</a:t>
            </a:r>
            <a:r>
              <a:rPr lang="en-US" sz="1100" dirty="0" err="1" smtClean="0"/>
              <a:t>etc</a:t>
            </a:r>
            <a:r>
              <a:rPr lang="en-US" sz="1100" dirty="0" smtClean="0"/>
              <a:t>/</a:t>
            </a:r>
            <a:r>
              <a:rPr lang="en-US" sz="1100" dirty="0" err="1" smtClean="0"/>
              <a:t>named.conf</a:t>
            </a:r>
            <a:r>
              <a:rPr lang="en-US" sz="1100" dirty="0" smtClean="0"/>
              <a:t>  validate = ‘{{ </a:t>
            </a:r>
            <a:r>
              <a:rPr lang="en-US" sz="1100" dirty="0" err="1" smtClean="0"/>
              <a:t>validate_conf</a:t>
            </a:r>
            <a:r>
              <a:rPr lang="en-US" sz="1100" dirty="0" smtClean="0"/>
              <a:t> }} %s’</a:t>
            </a:r>
          </a:p>
          <a:p>
            <a:pPr marL="457200" lvl="1" indent="0">
              <a:buNone/>
            </a:pPr>
            <a:endParaRPr lang="en-US" sz="1100" dirty="0"/>
          </a:p>
          <a:p>
            <a:pPr lvl="1"/>
            <a:endParaRPr lang="en-US" sz="1100" dirty="0" smtClean="0"/>
          </a:p>
          <a:p>
            <a:r>
              <a:rPr lang="en-US" sz="2400" dirty="0" smtClean="0"/>
              <a:t>Other validators:</a:t>
            </a:r>
          </a:p>
          <a:p>
            <a:pPr lvl="1"/>
            <a:r>
              <a:rPr lang="en-US" sz="1200" dirty="0" smtClean="0"/>
              <a:t>/</a:t>
            </a:r>
            <a:r>
              <a:rPr lang="en-US" sz="1200" dirty="0" err="1" smtClean="0"/>
              <a:t>usr</a:t>
            </a:r>
            <a:r>
              <a:rPr lang="en-US" sz="1200" dirty="0" smtClean="0"/>
              <a:t>/bin/</a:t>
            </a:r>
            <a:r>
              <a:rPr lang="en-US" sz="1200" dirty="0" err="1" smtClean="0"/>
              <a:t>nginx</a:t>
            </a:r>
            <a:r>
              <a:rPr lang="en-US" sz="1200" dirty="0" smtClean="0"/>
              <a:t> –t –c </a:t>
            </a:r>
            <a:r>
              <a:rPr lang="en-US" sz="1200" dirty="0" err="1" smtClean="0"/>
              <a:t>nginx.conf</a:t>
            </a:r>
            <a:endParaRPr lang="en-US" sz="1200" dirty="0" smtClean="0"/>
          </a:p>
          <a:p>
            <a:pPr lvl="1"/>
            <a:r>
              <a:rPr lang="en-US" sz="1200" dirty="0" err="1" smtClean="0"/>
              <a:t>Apachectl</a:t>
            </a:r>
            <a:r>
              <a:rPr lang="en-US" sz="1200" dirty="0" smtClean="0"/>
              <a:t> </a:t>
            </a:r>
            <a:r>
              <a:rPr lang="en-US" sz="1200" dirty="0" err="1" smtClean="0"/>
              <a:t>configtest</a:t>
            </a:r>
            <a:endParaRPr lang="en-US" sz="1200" dirty="0" smtClean="0"/>
          </a:p>
          <a:p>
            <a:pPr lvl="1"/>
            <a:r>
              <a:rPr lang="en-US" sz="1200" dirty="0"/>
              <a:t>/</a:t>
            </a:r>
            <a:r>
              <a:rPr lang="en-US" sz="1200" dirty="0" err="1"/>
              <a:t>usr</a:t>
            </a:r>
            <a:r>
              <a:rPr lang="en-US" sz="1200" dirty="0"/>
              <a:t>/</a:t>
            </a:r>
            <a:r>
              <a:rPr lang="en-US" sz="1200" dirty="0" err="1"/>
              <a:t>sbin</a:t>
            </a:r>
            <a:r>
              <a:rPr lang="en-US" sz="1200" dirty="0"/>
              <a:t>/</a:t>
            </a:r>
            <a:r>
              <a:rPr lang="en-US" sz="1200" dirty="0" err="1"/>
              <a:t>sshd</a:t>
            </a:r>
            <a:r>
              <a:rPr lang="en-US" sz="1200" dirty="0"/>
              <a:t> </a:t>
            </a:r>
            <a:r>
              <a:rPr lang="en-US" sz="1200" dirty="0" smtClean="0"/>
              <a:t>–t</a:t>
            </a:r>
          </a:p>
          <a:p>
            <a:pPr lvl="1"/>
            <a:r>
              <a:rPr lang="en-US" sz="1200" dirty="0"/>
              <a:t>/</a:t>
            </a:r>
            <a:r>
              <a:rPr lang="en-US" sz="1200" dirty="0" err="1"/>
              <a:t>usr</a:t>
            </a:r>
            <a:r>
              <a:rPr lang="en-US" sz="1200" dirty="0"/>
              <a:t>/</a:t>
            </a:r>
            <a:r>
              <a:rPr lang="en-US" sz="1200" dirty="0" err="1"/>
              <a:t>sbin</a:t>
            </a:r>
            <a:r>
              <a:rPr lang="en-US" sz="1200" dirty="0"/>
              <a:t>/squid -k </a:t>
            </a:r>
            <a:r>
              <a:rPr lang="en-US" sz="1200" dirty="0" smtClean="0"/>
              <a:t>check</a:t>
            </a:r>
          </a:p>
          <a:p>
            <a:pPr lvl="1"/>
            <a:r>
              <a:rPr lang="en-US" sz="1200" dirty="0"/>
              <a:t> </a:t>
            </a:r>
            <a:r>
              <a:rPr lang="en-US" sz="1200" dirty="0" smtClean="0"/>
              <a:t>/</a:t>
            </a:r>
            <a:r>
              <a:rPr lang="en-US" sz="1200" dirty="0" err="1" smtClean="0"/>
              <a:t>usr</a:t>
            </a:r>
            <a:r>
              <a:rPr lang="en-US" sz="1200" dirty="0" smtClean="0"/>
              <a:t>/</a:t>
            </a:r>
            <a:r>
              <a:rPr lang="en-US" sz="1200" dirty="0" err="1" smtClean="0"/>
              <a:t>libexec</a:t>
            </a:r>
            <a:r>
              <a:rPr lang="en-US" sz="1200" dirty="0" smtClean="0"/>
              <a:t>/</a:t>
            </a:r>
            <a:r>
              <a:rPr lang="en-US" sz="1200" dirty="0" err="1" smtClean="0"/>
              <a:t>mysqld</a:t>
            </a:r>
            <a:r>
              <a:rPr lang="en-US" sz="1200" dirty="0" smtClean="0"/>
              <a:t> </a:t>
            </a:r>
            <a:r>
              <a:rPr lang="en-US" sz="1200" dirty="0"/>
              <a:t>--defaults-file=/root/test-</a:t>
            </a:r>
            <a:r>
              <a:rPr lang="en-US" sz="1200" dirty="0" err="1"/>
              <a:t>my.cnf</a:t>
            </a:r>
            <a:r>
              <a:rPr lang="en-US" sz="1200" dirty="0"/>
              <a:t> --verbose --help 1&gt;/</a:t>
            </a:r>
            <a:r>
              <a:rPr lang="en-US" sz="1200" dirty="0" smtClean="0"/>
              <a:t>dev/null</a:t>
            </a:r>
          </a:p>
          <a:p>
            <a:pPr lvl="1"/>
            <a:r>
              <a:rPr lang="en-US" sz="1200" dirty="0" err="1"/>
              <a:t>syslogd</a:t>
            </a:r>
            <a:r>
              <a:rPr lang="en-US" sz="1200" dirty="0"/>
              <a:t> -f /</a:t>
            </a:r>
            <a:r>
              <a:rPr lang="en-US" sz="1200" dirty="0" err="1"/>
              <a:t>etc</a:t>
            </a:r>
            <a:r>
              <a:rPr lang="en-US" sz="1200" dirty="0"/>
              <a:t>/</a:t>
            </a:r>
            <a:r>
              <a:rPr lang="en-US" sz="1200" dirty="0" err="1"/>
              <a:t>rsyslog.testing.conf</a:t>
            </a:r>
            <a:r>
              <a:rPr lang="en-US" sz="1200" dirty="0"/>
              <a:t> -d</a:t>
            </a:r>
            <a:endParaRPr lang="en-US" sz="1200" dirty="0" smtClean="0"/>
          </a:p>
        </p:txBody>
      </p:sp>
    </p:spTree>
    <p:extLst>
      <p:ext uri="{BB962C8B-B14F-4D97-AF65-F5344CB8AC3E}">
        <p14:creationId xmlns:p14="http://schemas.microsoft.com/office/powerpoint/2010/main" val="3163177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a:t> </a:t>
            </a:r>
            <a:r>
              <a:rPr lang="en-US" dirty="0" smtClean="0"/>
              <a:t>+ Friends)</a:t>
            </a:r>
            <a:endParaRPr lang="en-US" dirty="0"/>
          </a:p>
        </p:txBody>
      </p:sp>
      <p:sp>
        <p:nvSpPr>
          <p:cNvPr id="5" name="Content Placeholder 4"/>
          <p:cNvSpPr>
            <a:spLocks noGrp="1"/>
          </p:cNvSpPr>
          <p:nvPr>
            <p:ph idx="1"/>
          </p:nvPr>
        </p:nvSpPr>
        <p:spPr/>
        <p:txBody>
          <a:bodyPr>
            <a:normAutofit/>
          </a:bodyPr>
          <a:lstStyle/>
          <a:p>
            <a:r>
              <a:rPr lang="en-US" sz="2400" dirty="0" err="1" smtClean="0"/>
              <a:t>Testinfra</a:t>
            </a:r>
            <a:endParaRPr lang="en-US" sz="2400" dirty="0"/>
          </a:p>
          <a:p>
            <a:pPr marL="457200" lvl="1" indent="0">
              <a:buNone/>
            </a:pPr>
            <a:r>
              <a:rPr lang="en-US" sz="1600" dirty="0" smtClean="0"/>
              <a:t>  </a:t>
            </a:r>
            <a:r>
              <a:rPr lang="en-US" sz="1600" dirty="0" err="1" smtClean="0"/>
              <a:t>def</a:t>
            </a:r>
            <a:r>
              <a:rPr lang="en-US" sz="1600" dirty="0"/>
              <a:t> </a:t>
            </a:r>
            <a:r>
              <a:rPr lang="en-US" sz="1600" dirty="0" err="1" smtClean="0"/>
              <a:t>nginx_present</a:t>
            </a:r>
            <a:r>
              <a:rPr lang="en-US" sz="1600" dirty="0" smtClean="0"/>
              <a:t>(Package):</a:t>
            </a:r>
          </a:p>
          <a:p>
            <a:pPr marL="457200" lvl="1" indent="0">
              <a:buNone/>
            </a:pPr>
            <a:r>
              <a:rPr lang="en-US" sz="1600" dirty="0"/>
              <a:t> </a:t>
            </a:r>
            <a:r>
              <a:rPr lang="en-US" sz="1600" dirty="0" smtClean="0"/>
              <a:t>     </a:t>
            </a:r>
            <a:r>
              <a:rPr lang="en-US" sz="1600" dirty="0" err="1" smtClean="0"/>
              <a:t>nginx</a:t>
            </a:r>
            <a:r>
              <a:rPr lang="en-US" sz="1600" dirty="0" smtClean="0"/>
              <a:t> = Package(“</a:t>
            </a:r>
            <a:r>
              <a:rPr lang="en-US" sz="1600" dirty="0" err="1" smtClean="0"/>
              <a:t>nginx</a:t>
            </a:r>
            <a:r>
              <a:rPr lang="en-US" sz="1600" dirty="0" smtClean="0"/>
              <a:t>”)</a:t>
            </a:r>
          </a:p>
          <a:p>
            <a:pPr marL="457200" lvl="1" indent="0">
              <a:buNone/>
            </a:pPr>
            <a:r>
              <a:rPr lang="en-US" sz="1600" dirty="0"/>
              <a:t> </a:t>
            </a:r>
            <a:r>
              <a:rPr lang="en-US" sz="1600" dirty="0" smtClean="0"/>
              <a:t>     assert </a:t>
            </a:r>
            <a:r>
              <a:rPr lang="en-US" sz="1600" dirty="0" err="1" smtClean="0"/>
              <a:t>nginx.is_installed</a:t>
            </a:r>
            <a:endParaRPr lang="en-US" sz="1600" dirty="0" smtClean="0"/>
          </a:p>
          <a:p>
            <a:pPr marL="457200" lvl="1" indent="0">
              <a:buNone/>
            </a:pPr>
            <a:endParaRPr lang="en-US" sz="1600" dirty="0" smtClean="0"/>
          </a:p>
          <a:p>
            <a:pPr marL="457200" lvl="1" indent="0">
              <a:buNone/>
            </a:pPr>
            <a:r>
              <a:rPr lang="en-US" sz="1600" dirty="0"/>
              <a:t> </a:t>
            </a:r>
            <a:r>
              <a:rPr lang="en-US" sz="1600" dirty="0" smtClean="0"/>
              <a:t> </a:t>
            </a:r>
            <a:r>
              <a:rPr lang="en-US" sz="1600" dirty="0" err="1" smtClean="0"/>
              <a:t>def</a:t>
            </a:r>
            <a:r>
              <a:rPr lang="en-US" sz="1600" dirty="0" smtClean="0"/>
              <a:t> </a:t>
            </a:r>
            <a:r>
              <a:rPr lang="en-US" sz="1600" dirty="0" err="1" smtClean="0"/>
              <a:t>nginx_running_enabled</a:t>
            </a:r>
            <a:r>
              <a:rPr lang="en-US" sz="1600" dirty="0" smtClean="0"/>
              <a:t>(Service):</a:t>
            </a:r>
          </a:p>
          <a:p>
            <a:pPr marL="457200" lvl="1" indent="0">
              <a:buNone/>
            </a:pPr>
            <a:r>
              <a:rPr lang="en-US" sz="1600" dirty="0"/>
              <a:t> </a:t>
            </a:r>
            <a:r>
              <a:rPr lang="en-US" sz="1600" dirty="0" smtClean="0"/>
              <a:t>     </a:t>
            </a:r>
            <a:r>
              <a:rPr lang="en-US" sz="1600" dirty="0" err="1" smtClean="0"/>
              <a:t>nginx</a:t>
            </a:r>
            <a:r>
              <a:rPr lang="en-US" sz="1600" dirty="0" smtClean="0"/>
              <a:t> = Service(“</a:t>
            </a:r>
            <a:r>
              <a:rPr lang="en-US" sz="1600" dirty="0" err="1" smtClean="0"/>
              <a:t>nginx</a:t>
            </a:r>
            <a:r>
              <a:rPr lang="en-US" sz="1600" dirty="0" smtClean="0"/>
              <a:t>”)</a:t>
            </a:r>
          </a:p>
          <a:p>
            <a:pPr marL="457200" lvl="1" indent="0">
              <a:buNone/>
            </a:pPr>
            <a:r>
              <a:rPr lang="en-US" sz="1600" dirty="0"/>
              <a:t> </a:t>
            </a:r>
            <a:r>
              <a:rPr lang="en-US" sz="1600" dirty="0" smtClean="0"/>
              <a:t>     assert </a:t>
            </a:r>
            <a:r>
              <a:rPr lang="en-US" sz="1600" dirty="0" err="1" smtClean="0"/>
              <a:t>nginx.is_running</a:t>
            </a:r>
            <a:endParaRPr lang="en-US" sz="1600" dirty="0" smtClean="0"/>
          </a:p>
          <a:p>
            <a:pPr marL="457200" lvl="1" indent="0">
              <a:buNone/>
            </a:pPr>
            <a:r>
              <a:rPr lang="en-US" sz="1600" dirty="0"/>
              <a:t> </a:t>
            </a:r>
            <a:r>
              <a:rPr lang="en-US" sz="1600" dirty="0" smtClean="0"/>
              <a:t>     assert </a:t>
            </a:r>
            <a:r>
              <a:rPr lang="en-US" sz="1600" dirty="0" err="1" smtClean="0"/>
              <a:t>nginx.is_enabled</a:t>
            </a:r>
            <a:r>
              <a:rPr lang="en-US" sz="1600" dirty="0" smtClean="0"/>
              <a:t>  </a:t>
            </a:r>
            <a:endParaRPr lang="en-US" sz="1600" dirty="0"/>
          </a:p>
          <a:p>
            <a:endParaRPr lang="en-US" sz="2400" dirty="0" smtClean="0"/>
          </a:p>
        </p:txBody>
      </p:sp>
    </p:spTree>
    <p:extLst>
      <p:ext uri="{BB962C8B-B14F-4D97-AF65-F5344CB8AC3E}">
        <p14:creationId xmlns:p14="http://schemas.microsoft.com/office/powerpoint/2010/main" val="505585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a:t> </a:t>
            </a:r>
            <a:r>
              <a:rPr lang="en-US" dirty="0" smtClean="0"/>
              <a:t>+ Friends)</a:t>
            </a:r>
            <a:endParaRPr lang="en-US" dirty="0"/>
          </a:p>
        </p:txBody>
      </p:sp>
      <p:sp>
        <p:nvSpPr>
          <p:cNvPr id="5" name="Content Placeholder 4"/>
          <p:cNvSpPr>
            <a:spLocks noGrp="1"/>
          </p:cNvSpPr>
          <p:nvPr>
            <p:ph idx="1"/>
          </p:nvPr>
        </p:nvSpPr>
        <p:spPr/>
        <p:txBody>
          <a:bodyPr>
            <a:normAutofit fontScale="85000" lnSpcReduction="20000"/>
          </a:bodyPr>
          <a:lstStyle/>
          <a:p>
            <a:r>
              <a:rPr lang="en-US" sz="2400" dirty="0" err="1" smtClean="0"/>
              <a:t>Serverspec</a:t>
            </a:r>
            <a:endParaRPr lang="en-US" sz="2400" dirty="0" smtClean="0"/>
          </a:p>
          <a:p>
            <a:pPr marL="0" indent="0">
              <a:buNone/>
            </a:pPr>
            <a:endParaRPr lang="en-US" sz="2400" dirty="0"/>
          </a:p>
          <a:p>
            <a:pPr marL="457200" lvl="1" indent="0">
              <a:buNone/>
            </a:pPr>
            <a:r>
              <a:rPr lang="en-US" sz="1200" dirty="0" smtClean="0"/>
              <a:t>  describe user(‘</a:t>
            </a:r>
            <a:r>
              <a:rPr lang="en-US" sz="1200" dirty="0" err="1" smtClean="0"/>
              <a:t>nginx</a:t>
            </a:r>
            <a:r>
              <a:rPr lang="en-US" sz="1200" dirty="0" smtClean="0"/>
              <a:t>’) do</a:t>
            </a:r>
          </a:p>
          <a:p>
            <a:pPr marL="457200" lvl="1" indent="0">
              <a:buNone/>
            </a:pPr>
            <a:r>
              <a:rPr lang="en-US" sz="1200" dirty="0"/>
              <a:t> </a:t>
            </a:r>
            <a:r>
              <a:rPr lang="en-US" sz="1200" dirty="0" smtClean="0"/>
              <a:t>   it { should exist }</a:t>
            </a:r>
          </a:p>
          <a:p>
            <a:pPr marL="457200" lvl="1" indent="0">
              <a:buNone/>
            </a:pPr>
            <a:r>
              <a:rPr lang="en-US" sz="1200" dirty="0"/>
              <a:t> </a:t>
            </a:r>
            <a:r>
              <a:rPr lang="en-US" sz="1200" dirty="0" smtClean="0"/>
              <a:t>   it { should </a:t>
            </a:r>
            <a:r>
              <a:rPr lang="en-US" sz="1200" dirty="0" err="1" smtClean="0"/>
              <a:t>belong_to_group</a:t>
            </a:r>
            <a:r>
              <a:rPr lang="en-US" sz="1200" dirty="0" smtClean="0"/>
              <a:t> ‘</a:t>
            </a:r>
            <a:r>
              <a:rPr lang="en-US" sz="1200" dirty="0" err="1" smtClean="0"/>
              <a:t>nginx</a:t>
            </a:r>
            <a:r>
              <a:rPr lang="en-US" sz="1200" dirty="0" smtClean="0"/>
              <a:t>’}</a:t>
            </a:r>
          </a:p>
          <a:p>
            <a:pPr marL="457200" lvl="1" indent="0">
              <a:buNone/>
            </a:pPr>
            <a:r>
              <a:rPr lang="en-US" sz="1200" dirty="0"/>
              <a:t> </a:t>
            </a:r>
            <a:r>
              <a:rPr lang="en-US" sz="1200" dirty="0" smtClean="0"/>
              <a:t> end</a:t>
            </a:r>
          </a:p>
          <a:p>
            <a:pPr marL="457200" lvl="1" indent="0">
              <a:buNone/>
            </a:pPr>
            <a:r>
              <a:rPr lang="en-US" sz="1200" dirty="0"/>
              <a:t> </a:t>
            </a:r>
            <a:r>
              <a:rPr lang="en-US" sz="1200" dirty="0" smtClean="0"/>
              <a:t> </a:t>
            </a:r>
          </a:p>
          <a:p>
            <a:pPr marL="457200" lvl="1" indent="0">
              <a:buNone/>
            </a:pPr>
            <a:r>
              <a:rPr lang="en-US" sz="1200" dirty="0"/>
              <a:t> </a:t>
            </a:r>
            <a:r>
              <a:rPr lang="en-US" sz="1200" dirty="0" smtClean="0"/>
              <a:t> describe process(‘</a:t>
            </a:r>
            <a:r>
              <a:rPr lang="en-US" sz="1200" dirty="0" err="1" smtClean="0"/>
              <a:t>nginx</a:t>
            </a:r>
            <a:r>
              <a:rPr lang="en-US" sz="1200" dirty="0" smtClean="0"/>
              <a:t>’) do</a:t>
            </a:r>
          </a:p>
          <a:p>
            <a:pPr marL="457200" lvl="1" indent="0">
              <a:buNone/>
            </a:pPr>
            <a:r>
              <a:rPr lang="en-US" sz="1200" dirty="0"/>
              <a:t> </a:t>
            </a:r>
            <a:r>
              <a:rPr lang="en-US" sz="1200" dirty="0" smtClean="0"/>
              <a:t>   it { should </a:t>
            </a:r>
            <a:r>
              <a:rPr lang="en-US" sz="1200" dirty="0" err="1" smtClean="0"/>
              <a:t>be_running</a:t>
            </a:r>
            <a:r>
              <a:rPr lang="en-US" sz="1200" dirty="0" smtClean="0"/>
              <a:t> }</a:t>
            </a:r>
          </a:p>
          <a:p>
            <a:pPr marL="457200" lvl="1" indent="0">
              <a:buNone/>
            </a:pPr>
            <a:r>
              <a:rPr lang="en-US" sz="1200" dirty="0"/>
              <a:t> </a:t>
            </a:r>
            <a:r>
              <a:rPr lang="en-US" sz="1200" dirty="0" smtClean="0"/>
              <a:t>   its(:user) { should </a:t>
            </a:r>
            <a:r>
              <a:rPr lang="en-US" sz="1200" dirty="0" err="1" smtClean="0"/>
              <a:t>eq</a:t>
            </a:r>
            <a:r>
              <a:rPr lang="en-US" sz="1200" dirty="0" smtClean="0"/>
              <a:t> ‘</a:t>
            </a:r>
            <a:r>
              <a:rPr lang="en-US" sz="1200" dirty="0" err="1" smtClean="0"/>
              <a:t>nginx</a:t>
            </a:r>
            <a:r>
              <a:rPr lang="en-US" sz="1200" dirty="0" smtClean="0"/>
              <a:t>’ }</a:t>
            </a:r>
          </a:p>
          <a:p>
            <a:pPr marL="457200" lvl="1" indent="0">
              <a:buNone/>
            </a:pPr>
            <a:r>
              <a:rPr lang="en-US" sz="1200" dirty="0"/>
              <a:t> </a:t>
            </a:r>
            <a:r>
              <a:rPr lang="en-US" sz="1200" dirty="0" smtClean="0"/>
              <a:t> end</a:t>
            </a:r>
          </a:p>
          <a:p>
            <a:pPr marL="457200" lvl="1" indent="0">
              <a:buNone/>
            </a:pPr>
            <a:endParaRPr lang="en-US" sz="1200" dirty="0"/>
          </a:p>
          <a:p>
            <a:pPr marL="457200" lvl="1" indent="0">
              <a:buNone/>
            </a:pPr>
            <a:r>
              <a:rPr lang="en-US" sz="1200" dirty="0" smtClean="0"/>
              <a:t>  describe port (80) do</a:t>
            </a:r>
          </a:p>
          <a:p>
            <a:pPr marL="457200" lvl="1" indent="0">
              <a:buNone/>
            </a:pPr>
            <a:r>
              <a:rPr lang="en-US" sz="1200" dirty="0"/>
              <a:t> </a:t>
            </a:r>
            <a:r>
              <a:rPr lang="en-US" sz="1200" dirty="0" smtClean="0"/>
              <a:t>   it { should </a:t>
            </a:r>
            <a:r>
              <a:rPr lang="en-US" sz="1200" dirty="0" err="1" smtClean="0"/>
              <a:t>be_listening</a:t>
            </a:r>
            <a:r>
              <a:rPr lang="en-US" sz="1200" dirty="0" smtClean="0"/>
              <a:t> }</a:t>
            </a:r>
          </a:p>
          <a:p>
            <a:pPr marL="457200" lvl="1" indent="0">
              <a:buNone/>
            </a:pPr>
            <a:r>
              <a:rPr lang="en-US" sz="1200" dirty="0"/>
              <a:t> </a:t>
            </a:r>
            <a:r>
              <a:rPr lang="en-US" sz="1200" dirty="0" smtClean="0"/>
              <a:t> end</a:t>
            </a:r>
          </a:p>
          <a:p>
            <a:pPr marL="457200" lvl="1" indent="0">
              <a:buNone/>
            </a:pPr>
            <a:r>
              <a:rPr lang="en-US" sz="1200" dirty="0"/>
              <a:t> </a:t>
            </a:r>
            <a:endParaRPr lang="en-US" sz="1200" dirty="0" smtClean="0"/>
          </a:p>
          <a:p>
            <a:pPr marL="457200" lvl="1" indent="0">
              <a:buNone/>
            </a:pPr>
            <a:r>
              <a:rPr lang="en-US" sz="1200" dirty="0"/>
              <a:t> </a:t>
            </a:r>
            <a:r>
              <a:rPr lang="en-US" sz="1200" dirty="0" smtClean="0"/>
              <a:t>describe “Server Configuration” do</a:t>
            </a:r>
          </a:p>
          <a:p>
            <a:pPr marL="457200" lvl="1" indent="0">
              <a:buNone/>
            </a:pPr>
            <a:r>
              <a:rPr lang="en-US" sz="1200" dirty="0"/>
              <a:t>  </a:t>
            </a:r>
            <a:r>
              <a:rPr lang="en-US" sz="1200" dirty="0" smtClean="0"/>
              <a:t> it ‘should response with right status code’ do</a:t>
            </a:r>
          </a:p>
          <a:p>
            <a:pPr marL="457200" lvl="1" indent="0">
              <a:buNone/>
            </a:pPr>
            <a:r>
              <a:rPr lang="en-US" sz="1200" dirty="0"/>
              <a:t> </a:t>
            </a:r>
            <a:r>
              <a:rPr lang="en-US" sz="1200" dirty="0" smtClean="0"/>
              <a:t>    </a:t>
            </a:r>
            <a:r>
              <a:rPr lang="en-US" sz="1200" dirty="0" err="1" smtClean="0"/>
              <a:t>uri</a:t>
            </a:r>
            <a:r>
              <a:rPr lang="en-US" sz="1200" dirty="0" smtClean="0"/>
              <a:t> = URI(‘http://localhost’)</a:t>
            </a:r>
          </a:p>
          <a:p>
            <a:pPr marL="457200" lvl="1" indent="0">
              <a:buNone/>
            </a:pPr>
            <a:r>
              <a:rPr lang="en-US" sz="1200" dirty="0"/>
              <a:t> </a:t>
            </a:r>
            <a:r>
              <a:rPr lang="en-US" sz="1200" dirty="0" smtClean="0"/>
              <a:t>    http = Net::</a:t>
            </a:r>
            <a:r>
              <a:rPr lang="en-US" sz="1200" dirty="0" err="1" smtClean="0"/>
              <a:t>HTTP.new</a:t>
            </a:r>
            <a:r>
              <a:rPr lang="en-US" sz="1200" dirty="0" smtClean="0"/>
              <a:t>(</a:t>
            </a:r>
            <a:r>
              <a:rPr lang="en-US" sz="1200" dirty="0" err="1" smtClean="0"/>
              <a:t>uri.host</a:t>
            </a:r>
            <a:r>
              <a:rPr lang="en-US" sz="1200" dirty="0" smtClean="0"/>
              <a:t>)</a:t>
            </a:r>
          </a:p>
          <a:p>
            <a:pPr marL="457200" lvl="1" indent="0">
              <a:buNone/>
            </a:pPr>
            <a:r>
              <a:rPr lang="en-US" sz="1200" dirty="0"/>
              <a:t> </a:t>
            </a:r>
            <a:r>
              <a:rPr lang="en-US" sz="1200" dirty="0" smtClean="0"/>
              <a:t>    request = Net::HTTP::</a:t>
            </a:r>
            <a:r>
              <a:rPr lang="en-US" sz="1200" dirty="0" err="1" smtClean="0"/>
              <a:t>Get.new</a:t>
            </a:r>
            <a:r>
              <a:rPr lang="en-US" sz="1200" dirty="0" smtClean="0"/>
              <a:t>(</a:t>
            </a:r>
            <a:r>
              <a:rPr lang="en-US" sz="1200" dirty="0" err="1" smtClean="0"/>
              <a:t>uri</a:t>
            </a:r>
            <a:r>
              <a:rPr lang="en-US" sz="1200" dirty="0" smtClean="0"/>
              <a:t>)</a:t>
            </a:r>
          </a:p>
          <a:p>
            <a:pPr marL="457200" lvl="1" indent="0">
              <a:buNone/>
            </a:pPr>
            <a:r>
              <a:rPr lang="en-US" sz="1200" dirty="0"/>
              <a:t> </a:t>
            </a:r>
            <a:r>
              <a:rPr lang="en-US" sz="1200" dirty="0" smtClean="0"/>
              <a:t>    response = </a:t>
            </a:r>
            <a:r>
              <a:rPr lang="en-US" sz="1200" dirty="0" err="1" smtClean="0"/>
              <a:t>http.request</a:t>
            </a:r>
            <a:r>
              <a:rPr lang="en-US" sz="1200" dirty="0" smtClean="0"/>
              <a:t>(request)</a:t>
            </a:r>
          </a:p>
          <a:p>
            <a:pPr marL="457200" lvl="1" indent="0">
              <a:buNone/>
            </a:pPr>
            <a:r>
              <a:rPr lang="en-US" sz="1200" dirty="0"/>
              <a:t> </a:t>
            </a:r>
            <a:r>
              <a:rPr lang="en-US" sz="1200" dirty="0" smtClean="0"/>
              <a:t>    expect(</a:t>
            </a:r>
            <a:r>
              <a:rPr lang="en-US" sz="1200" dirty="0" err="1" smtClean="0"/>
              <a:t>response.code</a:t>
            </a:r>
            <a:r>
              <a:rPr lang="en-US" sz="1200" dirty="0" smtClean="0"/>
              <a:t>).to </a:t>
            </a:r>
            <a:r>
              <a:rPr lang="en-US" sz="1200" dirty="0" err="1" smtClean="0"/>
              <a:t>eq</a:t>
            </a:r>
            <a:r>
              <a:rPr lang="en-US" sz="1200" dirty="0" smtClean="0"/>
              <a:t>(‘200’)</a:t>
            </a:r>
          </a:p>
          <a:p>
            <a:pPr marL="457200" lvl="1" indent="0">
              <a:buNone/>
            </a:pPr>
            <a:r>
              <a:rPr lang="en-US" sz="1200" dirty="0"/>
              <a:t> </a:t>
            </a:r>
            <a:r>
              <a:rPr lang="en-US" sz="1200" dirty="0" smtClean="0"/>
              <a:t> end</a:t>
            </a:r>
          </a:p>
          <a:p>
            <a:pPr marL="457200" lvl="1" indent="0">
              <a:buNone/>
            </a:pPr>
            <a:r>
              <a:rPr lang="en-US" sz="1200" dirty="0" smtClean="0"/>
              <a:t>end</a:t>
            </a:r>
          </a:p>
          <a:p>
            <a:pPr marL="457200" lvl="1" indent="0">
              <a:buNone/>
            </a:pPr>
            <a:endParaRPr lang="en-US" sz="1600" dirty="0"/>
          </a:p>
          <a:p>
            <a:pPr marL="457200" lvl="1" indent="0">
              <a:buNone/>
            </a:pPr>
            <a:endParaRPr lang="en-US" sz="1600" dirty="0" smtClean="0"/>
          </a:p>
          <a:p>
            <a:pPr marL="457200" lvl="1" indent="0">
              <a:buNone/>
            </a:pPr>
            <a:endParaRPr lang="en-US" sz="1600" dirty="0" smtClean="0"/>
          </a:p>
        </p:txBody>
      </p:sp>
    </p:spTree>
    <p:extLst>
      <p:ext uri="{BB962C8B-B14F-4D97-AF65-F5344CB8AC3E}">
        <p14:creationId xmlns:p14="http://schemas.microsoft.com/office/powerpoint/2010/main" val="1872759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a:t>
            </a:r>
            <a:r>
              <a:rPr lang="en-US" dirty="0" err="1" smtClean="0"/>
              <a:t>Ansible</a:t>
            </a:r>
            <a:r>
              <a:rPr lang="en-US" dirty="0"/>
              <a:t> </a:t>
            </a:r>
            <a:r>
              <a:rPr lang="en-US" dirty="0" smtClean="0"/>
              <a:t>+ Friends)</a:t>
            </a:r>
            <a:endParaRPr lang="en-US" dirty="0"/>
          </a:p>
        </p:txBody>
      </p:sp>
      <p:sp>
        <p:nvSpPr>
          <p:cNvPr id="5" name="Content Placeholder 4"/>
          <p:cNvSpPr>
            <a:spLocks noGrp="1"/>
          </p:cNvSpPr>
          <p:nvPr>
            <p:ph idx="1"/>
          </p:nvPr>
        </p:nvSpPr>
        <p:spPr/>
        <p:txBody>
          <a:bodyPr>
            <a:normAutofit/>
          </a:bodyPr>
          <a:lstStyle/>
          <a:p>
            <a:r>
              <a:rPr lang="en-US" sz="2400" dirty="0" smtClean="0"/>
              <a:t>Goss – new tool, written in go. </a:t>
            </a:r>
          </a:p>
          <a:p>
            <a:pPr lvl="1"/>
            <a:r>
              <a:rPr lang="en-US" sz="2000" dirty="0" smtClean="0"/>
              <a:t>Builds </a:t>
            </a:r>
            <a:r>
              <a:rPr lang="en-US" sz="2000" dirty="0" err="1" smtClean="0"/>
              <a:t>yaml</a:t>
            </a:r>
            <a:r>
              <a:rPr lang="en-US" sz="2000" dirty="0" smtClean="0"/>
              <a:t> files (sort of automatically)</a:t>
            </a:r>
          </a:p>
          <a:p>
            <a:pPr lvl="1"/>
            <a:r>
              <a:rPr lang="en-US" sz="2000" dirty="0" smtClean="0"/>
              <a:t>‘</a:t>
            </a:r>
            <a:r>
              <a:rPr lang="en-US" sz="2000" dirty="0" err="1" smtClean="0"/>
              <a:t>goss</a:t>
            </a:r>
            <a:r>
              <a:rPr lang="en-US" sz="2000" dirty="0" smtClean="0"/>
              <a:t> </a:t>
            </a:r>
            <a:r>
              <a:rPr lang="en-US" sz="2000" dirty="0" err="1" smtClean="0"/>
              <a:t>autoadd</a:t>
            </a:r>
            <a:r>
              <a:rPr lang="en-US" sz="2000" dirty="0" smtClean="0"/>
              <a:t> </a:t>
            </a:r>
            <a:r>
              <a:rPr lang="en-US" sz="2000" dirty="0" err="1" smtClean="0"/>
              <a:t>nginx</a:t>
            </a:r>
            <a:r>
              <a:rPr lang="en-US" sz="2000" dirty="0" smtClean="0"/>
              <a:t>’</a:t>
            </a:r>
          </a:p>
          <a:p>
            <a:pPr marL="457200" lvl="1" indent="0">
              <a:buNone/>
            </a:pPr>
            <a:endParaRPr lang="en-US" sz="2400" dirty="0"/>
          </a:p>
          <a:p>
            <a:pPr marL="857250" lvl="2" indent="0">
              <a:buNone/>
            </a:pPr>
            <a:r>
              <a:rPr lang="en-US" sz="1200" dirty="0"/>
              <a:t>p</a:t>
            </a:r>
            <a:r>
              <a:rPr lang="en-US" sz="1200" dirty="0" smtClean="0"/>
              <a:t>ackage:</a:t>
            </a:r>
          </a:p>
          <a:p>
            <a:pPr marL="857250" lvl="2" indent="0">
              <a:buNone/>
            </a:pPr>
            <a:r>
              <a:rPr lang="en-US" sz="1200" dirty="0" smtClean="0"/>
              <a:t>  </a:t>
            </a:r>
            <a:r>
              <a:rPr lang="en-US" sz="1200" dirty="0" err="1" smtClean="0"/>
              <a:t>nginx</a:t>
            </a:r>
            <a:r>
              <a:rPr lang="en-US" sz="1200" dirty="0" smtClean="0"/>
              <a:t>:</a:t>
            </a:r>
          </a:p>
          <a:p>
            <a:pPr marL="857250" lvl="2" indent="0">
              <a:buNone/>
            </a:pPr>
            <a:r>
              <a:rPr lang="en-US" sz="1200" dirty="0"/>
              <a:t> </a:t>
            </a:r>
            <a:r>
              <a:rPr lang="en-US" sz="1200" dirty="0" smtClean="0"/>
              <a:t>   installed: true</a:t>
            </a:r>
          </a:p>
          <a:p>
            <a:pPr marL="857250" lvl="2" indent="0">
              <a:buNone/>
            </a:pPr>
            <a:r>
              <a:rPr lang="en-US" sz="1200" dirty="0"/>
              <a:t> </a:t>
            </a:r>
            <a:r>
              <a:rPr lang="en-US" sz="1200" dirty="0" smtClean="0"/>
              <a:t>   versions:</a:t>
            </a:r>
          </a:p>
          <a:p>
            <a:pPr marL="857250" lvl="2" indent="0">
              <a:buNone/>
            </a:pPr>
            <a:r>
              <a:rPr lang="en-US" sz="1200" dirty="0"/>
              <a:t> </a:t>
            </a:r>
            <a:r>
              <a:rPr lang="en-US" sz="1200" dirty="0" smtClean="0"/>
              <a:t>   - 1.4.1-3ubuntu1.3</a:t>
            </a:r>
          </a:p>
          <a:p>
            <a:pPr marL="857250" lvl="2" indent="0">
              <a:buNone/>
            </a:pPr>
            <a:r>
              <a:rPr lang="en-US" sz="1200" dirty="0"/>
              <a:t> </a:t>
            </a:r>
            <a:r>
              <a:rPr lang="en-US" sz="1200" dirty="0" smtClean="0"/>
              <a:t>     </a:t>
            </a:r>
            <a:r>
              <a:rPr lang="en-US" sz="1200" dirty="0" err="1" smtClean="0"/>
              <a:t>nginx</a:t>
            </a:r>
            <a:r>
              <a:rPr lang="en-US" sz="1200" dirty="0" smtClean="0"/>
              <a:t> = Package(“</a:t>
            </a:r>
            <a:r>
              <a:rPr lang="en-US" sz="1200" dirty="0" err="1" smtClean="0"/>
              <a:t>nginx</a:t>
            </a:r>
            <a:r>
              <a:rPr lang="en-US" sz="1200" dirty="0" smtClean="0"/>
              <a:t>”)</a:t>
            </a:r>
          </a:p>
          <a:p>
            <a:pPr marL="857250" lvl="2" indent="0">
              <a:buNone/>
            </a:pPr>
            <a:r>
              <a:rPr lang="en-US" sz="1200" dirty="0"/>
              <a:t> </a:t>
            </a:r>
            <a:r>
              <a:rPr lang="en-US" sz="1200" dirty="0" smtClean="0"/>
              <a:t>     assert </a:t>
            </a:r>
            <a:r>
              <a:rPr lang="en-US" sz="1200" dirty="0" err="1" smtClean="0"/>
              <a:t>nginx.is_installed</a:t>
            </a:r>
            <a:endParaRPr lang="en-US" sz="1200" dirty="0" smtClean="0"/>
          </a:p>
          <a:p>
            <a:pPr marL="857250" lvl="2" indent="0">
              <a:buNone/>
            </a:pPr>
            <a:r>
              <a:rPr lang="en-US" sz="1200" dirty="0"/>
              <a:t>s</a:t>
            </a:r>
            <a:r>
              <a:rPr lang="en-US" sz="1200" dirty="0" smtClean="0"/>
              <a:t>ervice:</a:t>
            </a:r>
          </a:p>
          <a:p>
            <a:pPr marL="857250" lvl="2" indent="0">
              <a:buNone/>
            </a:pPr>
            <a:r>
              <a:rPr lang="en-US" sz="1200" dirty="0" smtClean="0"/>
              <a:t>  </a:t>
            </a:r>
            <a:r>
              <a:rPr lang="en-US" sz="1200" dirty="0" err="1" smtClean="0"/>
              <a:t>nginx</a:t>
            </a:r>
            <a:r>
              <a:rPr lang="en-US" sz="1200" dirty="0" smtClean="0"/>
              <a:t>:</a:t>
            </a:r>
          </a:p>
          <a:p>
            <a:pPr marL="857250" lvl="2" indent="0">
              <a:buNone/>
            </a:pPr>
            <a:r>
              <a:rPr lang="en-US" sz="1200" dirty="0"/>
              <a:t> </a:t>
            </a:r>
            <a:r>
              <a:rPr lang="en-US" sz="1200" dirty="0" smtClean="0"/>
              <a:t> </a:t>
            </a:r>
            <a:r>
              <a:rPr lang="en-US" sz="1200" dirty="0" err="1" smtClean="0"/>
              <a:t>enabled:true</a:t>
            </a:r>
            <a:endParaRPr lang="en-US" sz="1200" dirty="0" smtClean="0"/>
          </a:p>
          <a:p>
            <a:pPr marL="857250" lvl="2" indent="0">
              <a:buNone/>
            </a:pPr>
            <a:r>
              <a:rPr lang="en-US" sz="1200" dirty="0"/>
              <a:t> </a:t>
            </a:r>
            <a:r>
              <a:rPr lang="en-US" sz="1200" dirty="0" smtClean="0"/>
              <a:t> </a:t>
            </a:r>
            <a:r>
              <a:rPr lang="en-US" sz="1200" dirty="0" err="1" smtClean="0"/>
              <a:t>running:false</a:t>
            </a:r>
            <a:endParaRPr lang="en-US" sz="1200" dirty="0" smtClean="0"/>
          </a:p>
          <a:p>
            <a:pPr marL="457200" lvl="1" indent="0">
              <a:buNone/>
            </a:pPr>
            <a:endParaRPr lang="en-US" sz="1600" dirty="0" smtClean="0"/>
          </a:p>
          <a:p>
            <a:pPr marL="0" indent="0">
              <a:buNone/>
            </a:pPr>
            <a:endParaRPr lang="en-US" sz="2400" dirty="0" smtClean="0"/>
          </a:p>
        </p:txBody>
      </p:sp>
    </p:spTree>
    <p:extLst>
      <p:ext uri="{BB962C8B-B14F-4D97-AF65-F5344CB8AC3E}">
        <p14:creationId xmlns:p14="http://schemas.microsoft.com/office/powerpoint/2010/main" val="117244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unit testing</a:t>
            </a:r>
            <a:endParaRPr lang="en-US" dirty="0"/>
          </a:p>
        </p:txBody>
      </p:sp>
      <p:sp>
        <p:nvSpPr>
          <p:cNvPr id="5" name="Content Placeholder 4"/>
          <p:cNvSpPr>
            <a:spLocks noGrp="1"/>
          </p:cNvSpPr>
          <p:nvPr>
            <p:ph idx="1"/>
          </p:nvPr>
        </p:nvSpPr>
        <p:spPr/>
        <p:txBody>
          <a:bodyPr>
            <a:normAutofit/>
          </a:bodyPr>
          <a:lstStyle/>
          <a:p>
            <a:r>
              <a:rPr lang="en-US" sz="2400" dirty="0" smtClean="0"/>
              <a:t>Break down the project into small pieces</a:t>
            </a:r>
          </a:p>
          <a:p>
            <a:r>
              <a:rPr lang="en-US" sz="2400" dirty="0" smtClean="0"/>
              <a:t>Test them independently</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429000"/>
            <a:ext cx="3242235" cy="2362200"/>
          </a:xfrm>
          <a:prstGeom prst="rect">
            <a:avLst/>
          </a:prstGeom>
        </p:spPr>
      </p:pic>
    </p:spTree>
    <p:extLst>
      <p:ext uri="{BB962C8B-B14F-4D97-AF65-F5344CB8AC3E}">
        <p14:creationId xmlns:p14="http://schemas.microsoft.com/office/powerpoint/2010/main" val="424037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End</a:t>
            </a:r>
            <a:endParaRPr lang="en-US" dirty="0"/>
          </a:p>
        </p:txBody>
      </p:sp>
      <p:sp>
        <p:nvSpPr>
          <p:cNvPr id="5" name="Content Placeholder 4"/>
          <p:cNvSpPr>
            <a:spLocks noGrp="1"/>
          </p:cNvSpPr>
          <p:nvPr>
            <p:ph idx="1"/>
          </p:nvPr>
        </p:nvSpPr>
        <p:spPr/>
        <p:txBody>
          <a:bodyPr>
            <a:normAutofit/>
          </a:bodyPr>
          <a:lstStyle/>
          <a:p>
            <a:pPr marL="457200" lvl="1" indent="0">
              <a:buNone/>
            </a:pPr>
            <a:endParaRPr lang="en-US" sz="1600" dirty="0" smtClean="0"/>
          </a:p>
          <a:p>
            <a:pPr marL="0" indent="0">
              <a:buNone/>
            </a:pPr>
            <a:endParaRPr lang="en-US"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14600"/>
            <a:ext cx="3675030" cy="2752725"/>
          </a:xfrm>
          <a:prstGeom prst="rect">
            <a:avLst/>
          </a:prstGeom>
        </p:spPr>
      </p:pic>
    </p:spTree>
    <p:extLst>
      <p:ext uri="{BB962C8B-B14F-4D97-AF65-F5344CB8AC3E}">
        <p14:creationId xmlns:p14="http://schemas.microsoft.com/office/powerpoint/2010/main" val="790212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unit testing + </a:t>
            </a:r>
            <a:r>
              <a:rPr lang="en-US" dirty="0" err="1" smtClean="0"/>
              <a:t>devops</a:t>
            </a:r>
            <a:endParaRPr lang="en-US" dirty="0"/>
          </a:p>
        </p:txBody>
      </p:sp>
      <p:sp>
        <p:nvSpPr>
          <p:cNvPr id="5" name="Content Placeholder 4"/>
          <p:cNvSpPr>
            <a:spLocks noGrp="1"/>
          </p:cNvSpPr>
          <p:nvPr>
            <p:ph idx="1"/>
          </p:nvPr>
        </p:nvSpPr>
        <p:spPr/>
        <p:txBody>
          <a:bodyPr>
            <a:normAutofit/>
          </a:bodyPr>
          <a:lstStyle/>
          <a:p>
            <a:r>
              <a:rPr lang="en-US" sz="2400" dirty="0" smtClean="0"/>
              <a:t>Infrastructure testing (AWS, </a:t>
            </a:r>
            <a:r>
              <a:rPr lang="en-US" sz="2400" dirty="0" err="1" smtClean="0"/>
              <a:t>Openstack</a:t>
            </a:r>
            <a:r>
              <a:rPr lang="en-US" sz="2400" dirty="0" smtClean="0"/>
              <a:t>, Azure, </a:t>
            </a:r>
            <a:r>
              <a:rPr lang="en-US" sz="2400" dirty="0" err="1" smtClean="0"/>
              <a:t>etc</a:t>
            </a:r>
            <a:r>
              <a:rPr lang="en-US" sz="2400" dirty="0" smtClean="0"/>
              <a:t>)</a:t>
            </a:r>
          </a:p>
          <a:p>
            <a:r>
              <a:rPr lang="en-US" sz="2400" dirty="0" smtClean="0"/>
              <a:t>Configuration management (</a:t>
            </a:r>
            <a:r>
              <a:rPr lang="en-US" sz="2400" dirty="0" err="1" smtClean="0"/>
              <a:t>Ansible</a:t>
            </a:r>
            <a:r>
              <a:rPr lang="en-US" sz="2400" dirty="0" smtClean="0"/>
              <a:t>, Chef, Puppet, Salt)</a:t>
            </a:r>
          </a:p>
          <a:p>
            <a:r>
              <a:rPr lang="en-US" sz="2400" dirty="0" smtClean="0"/>
              <a:t>Scripts/tools</a:t>
            </a:r>
          </a:p>
          <a:p>
            <a:r>
              <a:rPr lang="en-US" sz="2400" dirty="0" smtClean="0"/>
              <a:t>Other products </a:t>
            </a:r>
            <a:endParaRPr lang="en-US" sz="2400" dirty="0"/>
          </a:p>
        </p:txBody>
      </p:sp>
    </p:spTree>
    <p:extLst>
      <p:ext uri="{BB962C8B-B14F-4D97-AF65-F5344CB8AC3E}">
        <p14:creationId xmlns:p14="http://schemas.microsoft.com/office/powerpoint/2010/main" val="42837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write them?</a:t>
            </a:r>
            <a:endParaRPr lang="en-US" dirty="0"/>
          </a:p>
        </p:txBody>
      </p:sp>
      <p:sp>
        <p:nvSpPr>
          <p:cNvPr id="5" name="Content Placeholder 4"/>
          <p:cNvSpPr>
            <a:spLocks noGrp="1"/>
          </p:cNvSpPr>
          <p:nvPr>
            <p:ph idx="1"/>
          </p:nvPr>
        </p:nvSpPr>
        <p:spPr/>
        <p:txBody>
          <a:bodyPr>
            <a:normAutofit/>
          </a:bodyPr>
          <a:lstStyle/>
          <a:p>
            <a:r>
              <a:rPr lang="en-US" sz="2400" dirty="0" smtClean="0"/>
              <a:t>Larger teams/complex systems</a:t>
            </a:r>
          </a:p>
          <a:p>
            <a:r>
              <a:rPr lang="en-US" sz="2400" dirty="0" smtClean="0"/>
              <a:t>Future proofing (somewhat)</a:t>
            </a:r>
          </a:p>
          <a:p>
            <a:r>
              <a:rPr lang="en-US" sz="2400" dirty="0" smtClean="0"/>
              <a:t>The rest of the organization.</a:t>
            </a:r>
          </a:p>
          <a:p>
            <a:r>
              <a:rPr lang="en-US" sz="2400" dirty="0" smtClean="0"/>
              <a:t>Test your logic </a:t>
            </a:r>
            <a:endParaRPr lang="en-US" sz="2400" dirty="0"/>
          </a:p>
        </p:txBody>
      </p:sp>
    </p:spTree>
    <p:extLst>
      <p:ext uri="{BB962C8B-B14F-4D97-AF65-F5344CB8AC3E}">
        <p14:creationId xmlns:p14="http://schemas.microsoft.com/office/powerpoint/2010/main" val="152044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to write them?</a:t>
            </a:r>
            <a:endParaRPr lang="en-US" dirty="0"/>
          </a:p>
        </p:txBody>
      </p:sp>
      <p:sp>
        <p:nvSpPr>
          <p:cNvPr id="5" name="Content Placeholder 4"/>
          <p:cNvSpPr>
            <a:spLocks noGrp="1"/>
          </p:cNvSpPr>
          <p:nvPr>
            <p:ph idx="1"/>
          </p:nvPr>
        </p:nvSpPr>
        <p:spPr/>
        <p:txBody>
          <a:bodyPr>
            <a:normAutofit/>
          </a:bodyPr>
          <a:lstStyle/>
          <a:p>
            <a:r>
              <a:rPr lang="en-US" sz="2400" dirty="0" smtClean="0"/>
              <a:t>Better as you go. More difficult later</a:t>
            </a:r>
          </a:p>
          <a:p>
            <a:r>
              <a:rPr lang="en-US" sz="2400" dirty="0" smtClean="0"/>
              <a:t>Tons of formal systems</a:t>
            </a:r>
          </a:p>
          <a:p>
            <a:pPr lvl="1"/>
            <a:r>
              <a:rPr lang="en-US" sz="2000" dirty="0" smtClean="0"/>
              <a:t>TDD</a:t>
            </a:r>
          </a:p>
          <a:p>
            <a:pPr lvl="1"/>
            <a:r>
              <a:rPr lang="en-US" sz="2000" dirty="0" smtClean="0"/>
              <a:t>BDD</a:t>
            </a:r>
          </a:p>
          <a:p>
            <a:pPr lvl="1"/>
            <a:r>
              <a:rPr lang="en-US" sz="2000" dirty="0" smtClean="0"/>
              <a:t>ATDD</a:t>
            </a:r>
          </a:p>
          <a:p>
            <a:r>
              <a:rPr lang="en-US" sz="2400" dirty="0" smtClean="0"/>
              <a:t>Your code will be better. </a:t>
            </a:r>
          </a:p>
          <a:p>
            <a:endParaRPr lang="en-US"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477" y="4114800"/>
            <a:ext cx="6096000" cy="1895475"/>
          </a:xfrm>
          <a:prstGeom prst="rect">
            <a:avLst/>
          </a:prstGeom>
        </p:spPr>
      </p:pic>
    </p:spTree>
    <p:extLst>
      <p:ext uri="{BB962C8B-B14F-4D97-AF65-F5344CB8AC3E}">
        <p14:creationId xmlns:p14="http://schemas.microsoft.com/office/powerpoint/2010/main" val="445797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(Python)</a:t>
            </a:r>
            <a:endParaRPr lang="en-US" dirty="0"/>
          </a:p>
        </p:txBody>
      </p:sp>
      <p:sp>
        <p:nvSpPr>
          <p:cNvPr id="5" name="Content Placeholder 4"/>
          <p:cNvSpPr>
            <a:spLocks noGrp="1"/>
          </p:cNvSpPr>
          <p:nvPr>
            <p:ph idx="1"/>
          </p:nvPr>
        </p:nvSpPr>
        <p:spPr/>
        <p:txBody>
          <a:bodyPr>
            <a:normAutofit/>
          </a:bodyPr>
          <a:lstStyle/>
          <a:p>
            <a:r>
              <a:rPr lang="en-US" sz="2400" dirty="0" smtClean="0"/>
              <a:t>AWS script example:</a:t>
            </a:r>
          </a:p>
          <a:p>
            <a:pPr marL="0" indent="0">
              <a:buNone/>
            </a:pPr>
            <a:endParaRPr lang="en-US" sz="2400" dirty="0" smtClean="0"/>
          </a:p>
          <a:p>
            <a:pPr marL="457200" lvl="1" indent="0">
              <a:buNone/>
            </a:pPr>
            <a:r>
              <a:rPr lang="en-US" sz="1600" i="1" dirty="0" smtClean="0">
                <a:solidFill>
                  <a:srgbClr val="FF0000"/>
                </a:solidFill>
              </a:rPr>
              <a:t>import</a:t>
            </a:r>
            <a:r>
              <a:rPr lang="en-US" sz="1600" i="1" dirty="0" smtClean="0"/>
              <a:t> boto.ec2</a:t>
            </a:r>
          </a:p>
          <a:p>
            <a:pPr marL="457200" lvl="1" indent="0">
              <a:buNone/>
            </a:pPr>
            <a:r>
              <a:rPr lang="en-US" sz="1600" i="1" dirty="0" err="1" smtClean="0">
                <a:solidFill>
                  <a:schemeClr val="accent5"/>
                </a:solidFill>
              </a:rPr>
              <a:t>def</a:t>
            </a:r>
            <a:r>
              <a:rPr lang="en-US" sz="1600" i="1" dirty="0" smtClean="0"/>
              <a:t> </a:t>
            </a:r>
            <a:r>
              <a:rPr lang="en-US" sz="1600" i="1" dirty="0" err="1" smtClean="0">
                <a:solidFill>
                  <a:schemeClr val="accent3"/>
                </a:solidFill>
              </a:rPr>
              <a:t>create_instance</a:t>
            </a:r>
            <a:r>
              <a:rPr lang="en-US" sz="1600" i="1" dirty="0" smtClean="0"/>
              <a:t>(</a:t>
            </a:r>
            <a:r>
              <a:rPr lang="en-US" sz="1600" i="1" dirty="0" smtClean="0">
                <a:solidFill>
                  <a:schemeClr val="accent6">
                    <a:lumMod val="75000"/>
                  </a:schemeClr>
                </a:solidFill>
              </a:rPr>
              <a:t>options, region, key, </a:t>
            </a:r>
            <a:r>
              <a:rPr lang="en-US" sz="1600" i="1" dirty="0" err="1" smtClean="0">
                <a:solidFill>
                  <a:schemeClr val="accent6">
                    <a:lumMod val="75000"/>
                  </a:schemeClr>
                </a:solidFill>
              </a:rPr>
              <a:t>sec_groups</a:t>
            </a:r>
            <a:r>
              <a:rPr lang="en-US" sz="1600" i="1" dirty="0" smtClean="0">
                <a:solidFill>
                  <a:schemeClr val="accent6">
                    <a:lumMod val="75000"/>
                  </a:schemeClr>
                </a:solidFill>
              </a:rPr>
              <a:t>, subnets</a:t>
            </a:r>
            <a:r>
              <a:rPr lang="en-US" sz="1600" i="1" dirty="0" smtClean="0"/>
              <a:t>):</a:t>
            </a:r>
          </a:p>
          <a:p>
            <a:pPr marL="457200" lvl="1" indent="0">
              <a:buNone/>
            </a:pPr>
            <a:r>
              <a:rPr lang="en-US" sz="1600" i="1" dirty="0" smtClean="0"/>
              <a:t>    conn = boto.ec2.connect_to_region(region)</a:t>
            </a:r>
          </a:p>
          <a:p>
            <a:pPr marL="457200" lvl="1" indent="0">
              <a:buNone/>
            </a:pPr>
            <a:r>
              <a:rPr lang="en-US" sz="1600" i="1" dirty="0"/>
              <a:t> </a:t>
            </a:r>
            <a:r>
              <a:rPr lang="en-US" sz="1600" i="1" dirty="0" smtClean="0"/>
              <a:t>   </a:t>
            </a:r>
            <a:r>
              <a:rPr lang="en-US" sz="1600" i="1" dirty="0" smtClean="0">
                <a:solidFill>
                  <a:srgbClr val="FF0000"/>
                </a:solidFill>
              </a:rPr>
              <a:t>try</a:t>
            </a:r>
            <a:r>
              <a:rPr lang="en-US" sz="1600" i="1" dirty="0" smtClean="0"/>
              <a:t>:</a:t>
            </a:r>
          </a:p>
          <a:p>
            <a:pPr marL="457200" lvl="1" indent="0">
              <a:buNone/>
            </a:pPr>
            <a:r>
              <a:rPr lang="en-US" sz="1600" i="1" dirty="0"/>
              <a:t> </a:t>
            </a:r>
            <a:r>
              <a:rPr lang="en-US" sz="1600" i="1" dirty="0" smtClean="0"/>
              <a:t>       reservation = </a:t>
            </a:r>
            <a:r>
              <a:rPr lang="en-US" sz="1600" i="1" dirty="0" err="1" smtClean="0"/>
              <a:t>conn.run_instances</a:t>
            </a:r>
            <a:r>
              <a:rPr lang="en-US" sz="1600" i="1" dirty="0" smtClean="0"/>
              <a:t>(</a:t>
            </a:r>
            <a:r>
              <a:rPr lang="en-US" sz="1600" i="1" dirty="0" err="1" smtClean="0">
                <a:solidFill>
                  <a:schemeClr val="accent6"/>
                </a:solidFill>
              </a:rPr>
              <a:t>image_id</a:t>
            </a:r>
            <a:r>
              <a:rPr lang="en-US" sz="1600" i="1" dirty="0" smtClean="0"/>
              <a:t>=</a:t>
            </a:r>
            <a:r>
              <a:rPr lang="en-US" sz="1600" i="1" dirty="0" err="1" smtClean="0"/>
              <a:t>options.OS</a:t>
            </a:r>
            <a:r>
              <a:rPr lang="en-US" sz="1600" i="1" dirty="0" smtClean="0"/>
              <a:t>,      			         	   </a:t>
            </a:r>
            <a:r>
              <a:rPr lang="en-US" sz="1600" i="1" dirty="0" err="1" smtClean="0">
                <a:solidFill>
                  <a:schemeClr val="accent6"/>
                </a:solidFill>
              </a:rPr>
              <a:t>security_group_ids</a:t>
            </a:r>
            <a:r>
              <a:rPr lang="en-US" sz="1600" i="1" dirty="0" smtClean="0"/>
              <a:t>=</a:t>
            </a:r>
            <a:r>
              <a:rPr lang="en-US" sz="1600" i="1" dirty="0" err="1" smtClean="0"/>
              <a:t>sec_groups</a:t>
            </a:r>
            <a:r>
              <a:rPr lang="en-US" sz="1600" i="1" dirty="0" smtClean="0"/>
              <a:t>, </a:t>
            </a:r>
            <a:r>
              <a:rPr lang="en-US" sz="1600" i="1" dirty="0" err="1" smtClean="0">
                <a:solidFill>
                  <a:schemeClr val="accent6"/>
                </a:solidFill>
              </a:rPr>
              <a:t>subnet_id</a:t>
            </a:r>
            <a:r>
              <a:rPr lang="en-US" sz="1600" i="1" dirty="0" smtClean="0"/>
              <a:t>=subnets,  		         		   </a:t>
            </a:r>
            <a:r>
              <a:rPr lang="en-US" sz="1600" i="1" dirty="0" err="1" smtClean="0">
                <a:solidFill>
                  <a:schemeClr val="accent6"/>
                </a:solidFill>
              </a:rPr>
              <a:t>instance_type</a:t>
            </a:r>
            <a:r>
              <a:rPr lang="en-US" sz="1600" i="1" dirty="0" smtClean="0"/>
              <a:t>=</a:t>
            </a:r>
            <a:r>
              <a:rPr lang="en-US" sz="1600" i="1" dirty="0" err="1" smtClean="0"/>
              <a:t>options.size</a:t>
            </a:r>
            <a:r>
              <a:rPr lang="en-US" sz="1600" i="1" dirty="0" smtClean="0"/>
              <a:t>, </a:t>
            </a:r>
            <a:r>
              <a:rPr lang="en-US" sz="1600" i="1" dirty="0" err="1" smtClean="0">
                <a:solidFill>
                  <a:schemeClr val="accent6"/>
                </a:solidFill>
              </a:rPr>
              <a:t>min_count</a:t>
            </a:r>
            <a:r>
              <a:rPr lang="en-US" sz="1600" i="1" dirty="0" smtClean="0"/>
              <a:t>=</a:t>
            </a:r>
            <a:r>
              <a:rPr lang="en-US" sz="1600" i="1" dirty="0" err="1" smtClean="0"/>
              <a:t>options.Count</a:t>
            </a:r>
            <a:r>
              <a:rPr lang="en-US" sz="1600" i="1" dirty="0" smtClean="0"/>
              <a:t>, 		         	   </a:t>
            </a:r>
            <a:r>
              <a:rPr lang="en-US" sz="1600" i="1" dirty="0" err="1" smtClean="0">
                <a:solidFill>
                  <a:schemeClr val="accent6"/>
                </a:solidFill>
              </a:rPr>
              <a:t>max_count</a:t>
            </a:r>
            <a:r>
              <a:rPr lang="en-US" sz="1600" i="1" dirty="0" smtClean="0"/>
              <a:t>=</a:t>
            </a:r>
            <a:r>
              <a:rPr lang="en-US" sz="1600" i="1" dirty="0" err="1" smtClean="0"/>
              <a:t>options.Count</a:t>
            </a:r>
            <a:r>
              <a:rPr lang="en-US" sz="1600" i="1" dirty="0" smtClean="0"/>
              <a:t>, </a:t>
            </a:r>
            <a:r>
              <a:rPr lang="en-US" sz="1600" i="1" dirty="0" err="1" smtClean="0">
                <a:solidFill>
                  <a:schemeClr val="accent6"/>
                </a:solidFill>
              </a:rPr>
              <a:t>key_name</a:t>
            </a:r>
            <a:r>
              <a:rPr lang="en-US" sz="1600" i="1" dirty="0" smtClean="0"/>
              <a:t>=key, </a:t>
            </a:r>
            <a:r>
              <a:rPr lang="en-US" sz="1600" i="1" dirty="0" err="1" smtClean="0">
                <a:solidFill>
                  <a:schemeClr val="accent6"/>
                </a:solidFill>
              </a:rPr>
              <a:t>dry_run</a:t>
            </a:r>
            <a:r>
              <a:rPr lang="en-US" sz="1600" i="1" dirty="0" smtClean="0"/>
              <a:t>=</a:t>
            </a:r>
            <a:r>
              <a:rPr lang="en-US" sz="1600" i="1" dirty="0" smtClean="0">
                <a:solidFill>
                  <a:schemeClr val="accent4">
                    <a:lumMod val="60000"/>
                    <a:lumOff val="40000"/>
                  </a:schemeClr>
                </a:solidFill>
              </a:rPr>
              <a:t>False</a:t>
            </a:r>
            <a:r>
              <a:rPr lang="en-US" sz="1600" i="1" dirty="0" smtClean="0"/>
              <a:t>)</a:t>
            </a:r>
          </a:p>
          <a:p>
            <a:pPr marL="457200" lvl="1" indent="0">
              <a:buNone/>
            </a:pPr>
            <a:r>
              <a:rPr lang="en-US" sz="1600" i="1" dirty="0"/>
              <a:t> </a:t>
            </a:r>
            <a:r>
              <a:rPr lang="en-US" sz="1600" i="1" dirty="0" smtClean="0"/>
              <a:t>       </a:t>
            </a:r>
            <a:r>
              <a:rPr lang="en-US" sz="1600" i="1" dirty="0" smtClean="0">
                <a:solidFill>
                  <a:srgbClr val="FF0000"/>
                </a:solidFill>
              </a:rPr>
              <a:t>return</a:t>
            </a:r>
            <a:r>
              <a:rPr lang="en-US" sz="1600" i="1" dirty="0" smtClean="0"/>
              <a:t> reservation</a:t>
            </a:r>
          </a:p>
          <a:p>
            <a:pPr marL="457200" lvl="1" indent="0">
              <a:buNone/>
            </a:pPr>
            <a:r>
              <a:rPr lang="en-US" sz="1600" i="1" dirty="0"/>
              <a:t> </a:t>
            </a:r>
            <a:r>
              <a:rPr lang="en-US" sz="1600" i="1" dirty="0" smtClean="0"/>
              <a:t>   </a:t>
            </a:r>
            <a:r>
              <a:rPr lang="en-US" sz="1600" i="1" dirty="0" smtClean="0">
                <a:solidFill>
                  <a:srgbClr val="FF0000"/>
                </a:solidFill>
              </a:rPr>
              <a:t>except</a:t>
            </a:r>
            <a:r>
              <a:rPr lang="en-US" sz="1600" i="1" dirty="0" smtClean="0"/>
              <a:t> </a:t>
            </a:r>
            <a:r>
              <a:rPr lang="en-US" sz="1600" i="1" dirty="0" smtClean="0">
                <a:solidFill>
                  <a:schemeClr val="accent5"/>
                </a:solidFill>
              </a:rPr>
              <a:t>Exception</a:t>
            </a:r>
            <a:r>
              <a:rPr lang="en-US" sz="1600" i="1" dirty="0" smtClean="0"/>
              <a:t> </a:t>
            </a:r>
            <a:r>
              <a:rPr lang="en-US" sz="1600" i="1" dirty="0" smtClean="0">
                <a:solidFill>
                  <a:srgbClr val="FF0000"/>
                </a:solidFill>
              </a:rPr>
              <a:t>as</a:t>
            </a:r>
            <a:r>
              <a:rPr lang="en-US" sz="1600" i="1" dirty="0" smtClean="0"/>
              <a:t> e:</a:t>
            </a:r>
          </a:p>
          <a:p>
            <a:pPr marL="457200" lvl="1" indent="0">
              <a:buNone/>
            </a:pPr>
            <a:r>
              <a:rPr lang="en-US" sz="1600" i="1" dirty="0"/>
              <a:t> </a:t>
            </a:r>
            <a:r>
              <a:rPr lang="en-US" sz="1600" i="1" dirty="0" smtClean="0"/>
              <a:t>       </a:t>
            </a:r>
            <a:r>
              <a:rPr lang="en-US" sz="1600" i="1" dirty="0" smtClean="0">
                <a:solidFill>
                  <a:srgbClr val="FF0000"/>
                </a:solidFill>
              </a:rPr>
              <a:t>print</a:t>
            </a:r>
            <a:r>
              <a:rPr lang="en-US" sz="1600" i="1" dirty="0" smtClean="0"/>
              <a:t> “</a:t>
            </a:r>
            <a:r>
              <a:rPr lang="en-US" sz="1600" i="1" dirty="0" smtClean="0">
                <a:solidFill>
                  <a:schemeClr val="tx2">
                    <a:lumMod val="75000"/>
                  </a:schemeClr>
                </a:solidFill>
              </a:rPr>
              <a:t>Couldn’t launch instance because of:”</a:t>
            </a:r>
          </a:p>
          <a:p>
            <a:pPr marL="457200" lvl="1" indent="0">
              <a:buNone/>
            </a:pPr>
            <a:r>
              <a:rPr lang="en-US" sz="1600" i="1" dirty="0"/>
              <a:t> </a:t>
            </a:r>
            <a:r>
              <a:rPr lang="en-US" sz="1600" i="1" dirty="0" smtClean="0"/>
              <a:t>       </a:t>
            </a:r>
            <a:r>
              <a:rPr lang="en-US" sz="1600" i="1" dirty="0" smtClean="0">
                <a:solidFill>
                  <a:srgbClr val="FF0000"/>
                </a:solidFill>
              </a:rPr>
              <a:t>print</a:t>
            </a:r>
            <a:r>
              <a:rPr lang="en-US" sz="1600" i="1" dirty="0" smtClean="0"/>
              <a:t> e    </a:t>
            </a:r>
          </a:p>
          <a:p>
            <a:pPr lvl="1"/>
            <a:endParaRPr lang="en-US" sz="2000" dirty="0" smtClean="0"/>
          </a:p>
          <a:p>
            <a:endParaRPr lang="en-US" sz="2400" dirty="0" smtClean="0"/>
          </a:p>
          <a:p>
            <a:pPr marL="0" indent="0">
              <a:buNone/>
            </a:pPr>
            <a:endParaRPr lang="en-US" sz="2400" dirty="0" smtClean="0"/>
          </a:p>
        </p:txBody>
      </p:sp>
    </p:spTree>
    <p:extLst>
      <p:ext uri="{BB962C8B-B14F-4D97-AF65-F5344CB8AC3E}">
        <p14:creationId xmlns:p14="http://schemas.microsoft.com/office/powerpoint/2010/main" val="3023035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(Python)</a:t>
            </a:r>
            <a:endParaRPr lang="en-US" dirty="0"/>
          </a:p>
        </p:txBody>
      </p:sp>
      <p:sp>
        <p:nvSpPr>
          <p:cNvPr id="5" name="Content Placeholder 4"/>
          <p:cNvSpPr>
            <a:spLocks noGrp="1"/>
          </p:cNvSpPr>
          <p:nvPr>
            <p:ph idx="1"/>
          </p:nvPr>
        </p:nvSpPr>
        <p:spPr/>
        <p:txBody>
          <a:bodyPr>
            <a:normAutofit fontScale="85000" lnSpcReduction="20000"/>
          </a:bodyPr>
          <a:lstStyle/>
          <a:p>
            <a:r>
              <a:rPr lang="en-US" sz="2400" dirty="0" smtClean="0"/>
              <a:t>Unit test example:</a:t>
            </a:r>
          </a:p>
          <a:p>
            <a:pPr marL="0" indent="0">
              <a:buNone/>
            </a:pPr>
            <a:endParaRPr lang="en-US" sz="2400" dirty="0" smtClean="0"/>
          </a:p>
          <a:p>
            <a:pPr marL="457200" lvl="1" indent="0">
              <a:buNone/>
            </a:pPr>
            <a:r>
              <a:rPr lang="en-US" sz="1600" i="1" dirty="0">
                <a:solidFill>
                  <a:srgbClr val="FF0000"/>
                </a:solidFill>
              </a:rPr>
              <a:t>i</a:t>
            </a:r>
            <a:r>
              <a:rPr lang="en-US" sz="1600" i="1" dirty="0" smtClean="0">
                <a:solidFill>
                  <a:srgbClr val="FF0000"/>
                </a:solidFill>
              </a:rPr>
              <a:t>mport </a:t>
            </a:r>
            <a:r>
              <a:rPr lang="en-US" sz="1600" i="1" dirty="0" err="1" smtClean="0"/>
              <a:t>create_instance</a:t>
            </a:r>
            <a:endParaRPr lang="en-US" sz="1600" i="1" dirty="0" smtClean="0"/>
          </a:p>
          <a:p>
            <a:pPr marL="457200" lvl="1" indent="0">
              <a:buNone/>
            </a:pPr>
            <a:r>
              <a:rPr lang="en-US" sz="1600" i="1" dirty="0">
                <a:solidFill>
                  <a:srgbClr val="FF0000"/>
                </a:solidFill>
              </a:rPr>
              <a:t>i</a:t>
            </a:r>
            <a:r>
              <a:rPr lang="en-US" sz="1600" i="1" dirty="0" smtClean="0">
                <a:solidFill>
                  <a:srgbClr val="FF0000"/>
                </a:solidFill>
              </a:rPr>
              <a:t>mport</a:t>
            </a:r>
            <a:r>
              <a:rPr lang="en-US" sz="1600" i="1" dirty="0" smtClean="0"/>
              <a:t> </a:t>
            </a:r>
            <a:r>
              <a:rPr lang="en-US" sz="1600" i="1" dirty="0" err="1" smtClean="0"/>
              <a:t>unittest</a:t>
            </a:r>
            <a:endParaRPr lang="en-US" sz="1600" i="1" dirty="0" smtClean="0"/>
          </a:p>
          <a:p>
            <a:pPr marL="457200" lvl="1" indent="0">
              <a:buNone/>
            </a:pPr>
            <a:r>
              <a:rPr lang="en-US" sz="1600" i="1" dirty="0" smtClean="0">
                <a:solidFill>
                  <a:srgbClr val="FF0000"/>
                </a:solidFill>
              </a:rPr>
              <a:t>from </a:t>
            </a:r>
            <a:r>
              <a:rPr lang="en-US" sz="1600" i="1" dirty="0" smtClean="0"/>
              <a:t>moto</a:t>
            </a:r>
            <a:r>
              <a:rPr lang="en-US" sz="1600" i="1" dirty="0" smtClean="0">
                <a:solidFill>
                  <a:srgbClr val="FF0000"/>
                </a:solidFill>
              </a:rPr>
              <a:t> import</a:t>
            </a:r>
            <a:r>
              <a:rPr lang="en-US" sz="1600" i="1" dirty="0" smtClean="0"/>
              <a:t> mock_ec2</a:t>
            </a:r>
          </a:p>
          <a:p>
            <a:pPr marL="457200" lvl="1" indent="0">
              <a:buNone/>
            </a:pPr>
            <a:r>
              <a:rPr lang="en-US" sz="1600" i="1" dirty="0" err="1"/>
              <a:t>a</a:t>
            </a:r>
            <a:r>
              <a:rPr lang="en-US" sz="1600" i="1" dirty="0" err="1" smtClean="0"/>
              <a:t>rgs</a:t>
            </a:r>
            <a:r>
              <a:rPr lang="en-US" sz="1600" i="1" dirty="0" smtClean="0"/>
              <a:t> = {}</a:t>
            </a:r>
          </a:p>
          <a:p>
            <a:pPr marL="457200" lvl="1" indent="0">
              <a:buNone/>
            </a:pPr>
            <a:r>
              <a:rPr lang="en-US" sz="1600" i="1" dirty="0" err="1"/>
              <a:t>s</a:t>
            </a:r>
            <a:r>
              <a:rPr lang="en-US" sz="1600" i="1" dirty="0" err="1" smtClean="0"/>
              <a:t>ec_groups</a:t>
            </a:r>
            <a:r>
              <a:rPr lang="en-US" sz="1600" i="1" dirty="0" smtClean="0"/>
              <a:t> = ‘</a:t>
            </a:r>
            <a:r>
              <a:rPr lang="en-US" sz="1600" i="1" dirty="0" smtClean="0">
                <a:solidFill>
                  <a:schemeClr val="tx2">
                    <a:lumMod val="75000"/>
                  </a:schemeClr>
                </a:solidFill>
              </a:rPr>
              <a:t>sg-1234</a:t>
            </a:r>
            <a:r>
              <a:rPr lang="en-US" sz="1600" i="1" dirty="0" smtClean="0"/>
              <a:t>’</a:t>
            </a:r>
          </a:p>
          <a:p>
            <a:pPr marL="457200" lvl="1" indent="0">
              <a:buNone/>
            </a:pPr>
            <a:r>
              <a:rPr lang="en-US" sz="1600" i="1" dirty="0"/>
              <a:t>s</a:t>
            </a:r>
            <a:r>
              <a:rPr lang="en-US" sz="1600" i="1" dirty="0" smtClean="0"/>
              <a:t>ubnets = None</a:t>
            </a:r>
          </a:p>
          <a:p>
            <a:pPr marL="457200" lvl="1" indent="0">
              <a:buNone/>
            </a:pPr>
            <a:r>
              <a:rPr lang="en-US" sz="1600" i="1" dirty="0" err="1"/>
              <a:t>a</a:t>
            </a:r>
            <a:r>
              <a:rPr lang="en-US" sz="1600" i="1" dirty="0" err="1" smtClean="0"/>
              <a:t>rgs.Key</a:t>
            </a:r>
            <a:r>
              <a:rPr lang="en-US" sz="1600" i="1" dirty="0" smtClean="0"/>
              <a:t> = ‘</a:t>
            </a:r>
            <a:r>
              <a:rPr lang="en-US" sz="1600" i="1" dirty="0" err="1" smtClean="0">
                <a:solidFill>
                  <a:schemeClr val="tx2">
                    <a:lumMod val="75000"/>
                  </a:schemeClr>
                </a:solidFill>
              </a:rPr>
              <a:t>test_key</a:t>
            </a:r>
            <a:r>
              <a:rPr lang="en-US" sz="1600" i="1" dirty="0" smtClean="0"/>
              <a:t>’</a:t>
            </a:r>
          </a:p>
          <a:p>
            <a:pPr marL="457200" lvl="1" indent="0">
              <a:buNone/>
            </a:pPr>
            <a:r>
              <a:rPr lang="en-US" sz="1600" i="1" dirty="0" err="1"/>
              <a:t>a</a:t>
            </a:r>
            <a:r>
              <a:rPr lang="en-US" sz="1600" i="1" dirty="0" err="1" smtClean="0"/>
              <a:t>rgs.Size</a:t>
            </a:r>
            <a:r>
              <a:rPr lang="en-US" sz="1600" i="1" dirty="0" smtClean="0"/>
              <a:t> = ‘</a:t>
            </a:r>
            <a:r>
              <a:rPr lang="en-US" sz="1600" i="1" dirty="0" smtClean="0">
                <a:solidFill>
                  <a:schemeClr val="tx2">
                    <a:lumMod val="75000"/>
                  </a:schemeClr>
                </a:solidFill>
              </a:rPr>
              <a:t>t3.medium</a:t>
            </a:r>
            <a:r>
              <a:rPr lang="en-US" sz="1600" i="1" dirty="0" smtClean="0"/>
              <a:t>’</a:t>
            </a:r>
          </a:p>
          <a:p>
            <a:pPr marL="457200" lvl="1" indent="0">
              <a:buNone/>
            </a:pPr>
            <a:r>
              <a:rPr lang="en-US" sz="1600" i="1" dirty="0" err="1"/>
              <a:t>a</a:t>
            </a:r>
            <a:r>
              <a:rPr lang="en-US" sz="1600" i="1" dirty="0" err="1" smtClean="0"/>
              <a:t>rgs.Count</a:t>
            </a:r>
            <a:r>
              <a:rPr lang="en-US" sz="1600" i="1" dirty="0" smtClean="0"/>
              <a:t> = </a:t>
            </a:r>
            <a:r>
              <a:rPr lang="en-US" sz="1600" i="1" dirty="0" smtClean="0">
                <a:solidFill>
                  <a:schemeClr val="accent4">
                    <a:lumMod val="60000"/>
                    <a:lumOff val="40000"/>
                  </a:schemeClr>
                </a:solidFill>
              </a:rPr>
              <a:t>1</a:t>
            </a:r>
          </a:p>
          <a:p>
            <a:pPr marL="457200" lvl="1" indent="0">
              <a:buNone/>
            </a:pPr>
            <a:r>
              <a:rPr lang="en-US" sz="1600" i="1" dirty="0" err="1"/>
              <a:t>a</a:t>
            </a:r>
            <a:r>
              <a:rPr lang="en-US" sz="1600" i="1" dirty="0" err="1" smtClean="0"/>
              <a:t>rgs.OS</a:t>
            </a:r>
            <a:r>
              <a:rPr lang="en-US" sz="1600" i="1" dirty="0" smtClean="0"/>
              <a:t> = ‘</a:t>
            </a:r>
            <a:r>
              <a:rPr lang="en-US" sz="1600" i="1" dirty="0" smtClean="0">
                <a:solidFill>
                  <a:schemeClr val="tx2">
                    <a:lumMod val="75000"/>
                  </a:schemeClr>
                </a:solidFill>
              </a:rPr>
              <a:t>ami-1234</a:t>
            </a:r>
            <a:r>
              <a:rPr lang="en-US" sz="1600" i="1" dirty="0" smtClean="0"/>
              <a:t>’</a:t>
            </a:r>
          </a:p>
          <a:p>
            <a:pPr marL="457200" lvl="1" indent="0">
              <a:buNone/>
            </a:pPr>
            <a:endParaRPr lang="en-US" sz="1600" i="1" dirty="0"/>
          </a:p>
          <a:p>
            <a:pPr marL="457200" lvl="1" indent="0">
              <a:buNone/>
            </a:pPr>
            <a:r>
              <a:rPr lang="en-US" sz="1600" i="1" dirty="0" smtClean="0"/>
              <a:t>@</a:t>
            </a:r>
            <a:r>
              <a:rPr lang="en-US" sz="1600" i="1" dirty="0" smtClean="0">
                <a:solidFill>
                  <a:schemeClr val="accent3"/>
                </a:solidFill>
              </a:rPr>
              <a:t>mock_ec2</a:t>
            </a:r>
          </a:p>
          <a:p>
            <a:pPr marL="457200" lvl="1" indent="0">
              <a:buNone/>
            </a:pPr>
            <a:r>
              <a:rPr lang="en-US" sz="1600" i="1" dirty="0" err="1" smtClean="0">
                <a:solidFill>
                  <a:schemeClr val="accent5"/>
                </a:solidFill>
              </a:rPr>
              <a:t>def</a:t>
            </a:r>
            <a:r>
              <a:rPr lang="en-US" sz="1600" i="1" dirty="0" smtClean="0"/>
              <a:t> </a:t>
            </a:r>
            <a:r>
              <a:rPr lang="en-US" sz="1600" i="1" dirty="0" err="1" smtClean="0">
                <a:solidFill>
                  <a:schemeClr val="accent3"/>
                </a:solidFill>
              </a:rPr>
              <a:t>test_create_instance</a:t>
            </a:r>
            <a:r>
              <a:rPr lang="en-US" sz="1600" i="1" dirty="0" smtClean="0"/>
              <a:t>():</a:t>
            </a:r>
          </a:p>
          <a:p>
            <a:pPr marL="457200" lvl="1" indent="0">
              <a:buNone/>
            </a:pPr>
            <a:r>
              <a:rPr lang="en-US" sz="1600" i="1" dirty="0" smtClean="0"/>
              <a:t>    conn = boto.ec2.connect_to_region(‘</a:t>
            </a:r>
            <a:r>
              <a:rPr lang="en-US" sz="1600" i="1" dirty="0" smtClean="0">
                <a:solidFill>
                  <a:schemeClr val="tx2">
                    <a:lumMod val="75000"/>
                  </a:schemeClr>
                </a:solidFill>
              </a:rPr>
              <a:t>us-west-1</a:t>
            </a:r>
            <a:r>
              <a:rPr lang="en-US" sz="1600" i="1" dirty="0" smtClean="0"/>
              <a:t>’)</a:t>
            </a:r>
          </a:p>
          <a:p>
            <a:pPr marL="457200" lvl="1" indent="0">
              <a:buNone/>
            </a:pPr>
            <a:r>
              <a:rPr lang="en-US" sz="1600" i="1" dirty="0"/>
              <a:t> </a:t>
            </a:r>
            <a:r>
              <a:rPr lang="en-US" sz="1600" i="1" dirty="0" smtClean="0"/>
              <a:t>   </a:t>
            </a:r>
            <a:r>
              <a:rPr lang="en-US" sz="1600" i="1" dirty="0" err="1" smtClean="0"/>
              <a:t>create_instance</a:t>
            </a:r>
            <a:r>
              <a:rPr lang="en-US" sz="1600" i="1" dirty="0" smtClean="0"/>
              <a:t>(</a:t>
            </a:r>
            <a:r>
              <a:rPr lang="en-US" sz="1600" i="1" dirty="0" err="1" smtClean="0"/>
              <a:t>args</a:t>
            </a:r>
            <a:r>
              <a:rPr lang="en-US" sz="1600" i="1" dirty="0" smtClean="0"/>
              <a:t>, ‘</a:t>
            </a:r>
            <a:r>
              <a:rPr lang="en-US" sz="1600" i="1" dirty="0" smtClean="0">
                <a:solidFill>
                  <a:schemeClr val="tx2">
                    <a:lumMod val="75000"/>
                  </a:schemeClr>
                </a:solidFill>
              </a:rPr>
              <a:t>us-west-1</a:t>
            </a:r>
            <a:r>
              <a:rPr lang="en-US" sz="1600" i="1" dirty="0" smtClean="0"/>
              <a:t>’, </a:t>
            </a:r>
            <a:r>
              <a:rPr lang="en-US" sz="1600" i="1" dirty="0" err="1" smtClean="0"/>
              <a:t>args.Key</a:t>
            </a:r>
            <a:r>
              <a:rPr lang="en-US" sz="1600" i="1" dirty="0" smtClean="0"/>
              <a:t>, </a:t>
            </a:r>
            <a:r>
              <a:rPr lang="en-US" sz="1600" i="1" dirty="0" err="1" smtClean="0"/>
              <a:t>sec_groups</a:t>
            </a:r>
            <a:r>
              <a:rPr lang="en-US" sz="1600" i="1" dirty="0" smtClean="0"/>
              <a:t>, subnets)</a:t>
            </a:r>
          </a:p>
          <a:p>
            <a:pPr marL="457200" lvl="1" indent="0">
              <a:buNone/>
            </a:pPr>
            <a:r>
              <a:rPr lang="en-US" sz="1600" i="1" dirty="0"/>
              <a:t> </a:t>
            </a:r>
            <a:r>
              <a:rPr lang="en-US" sz="1600" i="1" dirty="0" smtClean="0"/>
              <a:t>   reservations = </a:t>
            </a:r>
            <a:r>
              <a:rPr lang="en-US" sz="1600" i="1" dirty="0" err="1" smtClean="0"/>
              <a:t>conn.get_all_instances</a:t>
            </a:r>
            <a:r>
              <a:rPr lang="en-US" sz="1600" i="1" dirty="0" smtClean="0"/>
              <a:t>()</a:t>
            </a:r>
          </a:p>
          <a:p>
            <a:pPr marL="457200" lvl="1" indent="0">
              <a:buNone/>
            </a:pPr>
            <a:r>
              <a:rPr lang="en-US" sz="1600" i="1" dirty="0"/>
              <a:t> </a:t>
            </a:r>
            <a:r>
              <a:rPr lang="en-US" sz="1600" i="1" dirty="0" smtClean="0"/>
              <a:t>   </a:t>
            </a:r>
            <a:r>
              <a:rPr lang="en-US" sz="1600" i="1" dirty="0" smtClean="0">
                <a:solidFill>
                  <a:srgbClr val="FF0000"/>
                </a:solidFill>
              </a:rPr>
              <a:t>assert</a:t>
            </a:r>
            <a:r>
              <a:rPr lang="en-US" sz="1600" i="1" dirty="0" smtClean="0"/>
              <a:t> </a:t>
            </a:r>
            <a:r>
              <a:rPr lang="en-US" sz="1600" i="1" dirty="0" err="1" smtClean="0">
                <a:solidFill>
                  <a:schemeClr val="accent5"/>
                </a:solidFill>
              </a:rPr>
              <a:t>len</a:t>
            </a:r>
            <a:r>
              <a:rPr lang="en-US" sz="1600" i="1" dirty="0" smtClean="0"/>
              <a:t>(reservations) </a:t>
            </a:r>
            <a:r>
              <a:rPr lang="en-US" sz="1600" i="1" dirty="0" smtClean="0">
                <a:solidFill>
                  <a:srgbClr val="FF0000"/>
                </a:solidFill>
              </a:rPr>
              <a:t>== </a:t>
            </a:r>
            <a:r>
              <a:rPr lang="en-US" sz="1600" i="1" dirty="0" smtClean="0">
                <a:solidFill>
                  <a:schemeClr val="accent4">
                    <a:lumMod val="60000"/>
                    <a:lumOff val="40000"/>
                  </a:schemeClr>
                </a:solidFill>
              </a:rPr>
              <a:t>1</a:t>
            </a:r>
            <a:endParaRPr lang="en-US" sz="2000" dirty="0" smtClean="0">
              <a:solidFill>
                <a:schemeClr val="accent4">
                  <a:lumMod val="60000"/>
                  <a:lumOff val="40000"/>
                </a:schemeClr>
              </a:solidFill>
            </a:endParaRPr>
          </a:p>
          <a:p>
            <a:endParaRPr lang="en-US" sz="2400" dirty="0" smtClean="0"/>
          </a:p>
          <a:p>
            <a:pPr marL="0" indent="0">
              <a:buNone/>
            </a:pPr>
            <a:endParaRPr lang="en-US" sz="2400" dirty="0" smtClean="0"/>
          </a:p>
        </p:txBody>
      </p:sp>
    </p:spTree>
    <p:extLst>
      <p:ext uri="{BB962C8B-B14F-4D97-AF65-F5344CB8AC3E}">
        <p14:creationId xmlns:p14="http://schemas.microsoft.com/office/powerpoint/2010/main" val="114704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(Python)</a:t>
            </a:r>
            <a:endParaRPr lang="en-US" dirty="0"/>
          </a:p>
        </p:txBody>
      </p:sp>
      <p:sp>
        <p:nvSpPr>
          <p:cNvPr id="5" name="Content Placeholder 4"/>
          <p:cNvSpPr>
            <a:spLocks noGrp="1"/>
          </p:cNvSpPr>
          <p:nvPr>
            <p:ph idx="1"/>
          </p:nvPr>
        </p:nvSpPr>
        <p:spPr/>
        <p:txBody>
          <a:bodyPr>
            <a:normAutofit/>
          </a:bodyPr>
          <a:lstStyle/>
          <a:p>
            <a:r>
              <a:rPr lang="en-US" sz="2400" dirty="0" smtClean="0"/>
              <a:t>Mocks – when resource unavailable, unsuitable, slow, etc. </a:t>
            </a:r>
          </a:p>
          <a:p>
            <a:r>
              <a:rPr lang="en-US" sz="2400" dirty="0" smtClean="0"/>
              <a:t>Stub – kind of like a mock, but can’t verify methods. Usually canned answers. </a:t>
            </a:r>
          </a:p>
          <a:p>
            <a:r>
              <a:rPr lang="en-US" sz="2400" dirty="0" smtClean="0"/>
              <a:t>Fake – Class that implements an interface but has fixed data and no logic. </a:t>
            </a:r>
          </a:p>
        </p:txBody>
      </p:sp>
    </p:spTree>
    <p:extLst>
      <p:ext uri="{BB962C8B-B14F-4D97-AF65-F5344CB8AC3E}">
        <p14:creationId xmlns:p14="http://schemas.microsoft.com/office/powerpoint/2010/main" val="414884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(Python)</a:t>
            </a:r>
            <a:endParaRPr lang="en-US" dirty="0"/>
          </a:p>
        </p:txBody>
      </p:sp>
      <p:sp>
        <p:nvSpPr>
          <p:cNvPr id="5" name="Content Placeholder 4"/>
          <p:cNvSpPr>
            <a:spLocks noGrp="1"/>
          </p:cNvSpPr>
          <p:nvPr>
            <p:ph idx="1"/>
          </p:nvPr>
        </p:nvSpPr>
        <p:spPr/>
        <p:txBody>
          <a:bodyPr>
            <a:normAutofit lnSpcReduction="10000"/>
          </a:bodyPr>
          <a:lstStyle/>
          <a:p>
            <a:r>
              <a:rPr lang="en-US" sz="2400" dirty="0" smtClean="0"/>
              <a:t>Script:</a:t>
            </a:r>
          </a:p>
          <a:p>
            <a:endParaRPr lang="en-US" sz="2400" dirty="0" smtClean="0"/>
          </a:p>
          <a:p>
            <a:pPr marL="457200" lvl="1" indent="0">
              <a:buNone/>
            </a:pPr>
            <a:r>
              <a:rPr lang="en-US" sz="1400" i="1" dirty="0" smtClean="0">
                <a:solidFill>
                  <a:srgbClr val="FF0000"/>
                </a:solidFill>
              </a:rPr>
              <a:t>import </a:t>
            </a:r>
            <a:r>
              <a:rPr lang="en-US" sz="1400" i="1" dirty="0" err="1" smtClean="0"/>
              <a:t>os</a:t>
            </a:r>
            <a:endParaRPr lang="en-US" sz="1400" i="1" dirty="0" smtClean="0"/>
          </a:p>
          <a:p>
            <a:pPr marL="457200" lvl="1" indent="0">
              <a:buNone/>
            </a:pPr>
            <a:r>
              <a:rPr lang="en-US" sz="1400" i="1" dirty="0" err="1" smtClean="0"/>
              <a:t>dir_path</a:t>
            </a:r>
            <a:r>
              <a:rPr lang="en-US" sz="1400" i="1" dirty="0" smtClean="0">
                <a:solidFill>
                  <a:srgbClr val="FF0000"/>
                </a:solidFill>
              </a:rPr>
              <a:t> = </a:t>
            </a:r>
            <a:r>
              <a:rPr lang="en-US" sz="1400" i="1" dirty="0" smtClean="0">
                <a:solidFill>
                  <a:schemeClr val="tx2">
                    <a:lumMod val="75000"/>
                  </a:schemeClr>
                </a:solidFill>
              </a:rPr>
              <a:t>"/</a:t>
            </a:r>
            <a:r>
              <a:rPr lang="en-US" sz="1400" i="1" dirty="0" err="1" smtClean="0">
                <a:solidFill>
                  <a:schemeClr val="tx2">
                    <a:lumMod val="75000"/>
                  </a:schemeClr>
                </a:solidFill>
              </a:rPr>
              <a:t>tmp</a:t>
            </a:r>
            <a:r>
              <a:rPr lang="en-US" sz="1400" i="1" dirty="0" smtClean="0">
                <a:solidFill>
                  <a:schemeClr val="tx2">
                    <a:lumMod val="75000"/>
                  </a:schemeClr>
                </a:solidFill>
              </a:rPr>
              <a:t>/"</a:t>
            </a:r>
          </a:p>
          <a:p>
            <a:pPr marL="457200" lvl="1" indent="0">
              <a:buNone/>
            </a:pPr>
            <a:r>
              <a:rPr lang="en-US" sz="1400" i="1" dirty="0" err="1" smtClean="0"/>
              <a:t>file_name</a:t>
            </a:r>
            <a:r>
              <a:rPr lang="en-US" sz="1400" i="1" dirty="0" smtClean="0">
                <a:solidFill>
                  <a:srgbClr val="FF0000"/>
                </a:solidFill>
              </a:rPr>
              <a:t> = </a:t>
            </a:r>
            <a:r>
              <a:rPr lang="en-US" sz="1400" i="1" dirty="0" smtClean="0">
                <a:solidFill>
                  <a:schemeClr val="tx2">
                    <a:lumMod val="75000"/>
                  </a:schemeClr>
                </a:solidFill>
              </a:rPr>
              <a:t>"text.txt"</a:t>
            </a:r>
          </a:p>
          <a:p>
            <a:pPr marL="457200" lvl="1" indent="0">
              <a:buNone/>
            </a:pPr>
            <a:endParaRPr lang="en-US" sz="1400" i="1" dirty="0" smtClean="0">
              <a:solidFill>
                <a:srgbClr val="FF0000"/>
              </a:solidFill>
            </a:endParaRPr>
          </a:p>
          <a:p>
            <a:pPr marL="457200" lvl="1" indent="0">
              <a:buNone/>
            </a:pPr>
            <a:r>
              <a:rPr lang="en-US" sz="1400" i="1" dirty="0" err="1" smtClean="0">
                <a:solidFill>
                  <a:schemeClr val="accent5"/>
                </a:solidFill>
              </a:rPr>
              <a:t>def</a:t>
            </a:r>
            <a:r>
              <a:rPr lang="en-US" sz="1400" i="1" dirty="0" smtClean="0">
                <a:solidFill>
                  <a:schemeClr val="accent5"/>
                </a:solidFill>
              </a:rPr>
              <a:t> </a:t>
            </a:r>
            <a:r>
              <a:rPr lang="en-US" sz="1400" i="1" dirty="0" err="1" smtClean="0">
                <a:solidFill>
                  <a:schemeClr val="accent3">
                    <a:lumMod val="75000"/>
                  </a:schemeClr>
                </a:solidFill>
              </a:rPr>
              <a:t>search_for_file</a:t>
            </a:r>
            <a:r>
              <a:rPr lang="en-US" sz="1400" i="1" dirty="0" smtClean="0"/>
              <a:t>(</a:t>
            </a:r>
            <a:r>
              <a:rPr lang="en-US" sz="1400" i="1" dirty="0" err="1" smtClean="0">
                <a:solidFill>
                  <a:schemeClr val="accent6">
                    <a:lumMod val="75000"/>
                  </a:schemeClr>
                </a:solidFill>
              </a:rPr>
              <a:t>dir_path</a:t>
            </a:r>
            <a:r>
              <a:rPr lang="en-US" sz="1400" i="1" dirty="0" smtClean="0">
                <a:solidFill>
                  <a:schemeClr val="accent6">
                    <a:lumMod val="75000"/>
                  </a:schemeClr>
                </a:solidFill>
              </a:rPr>
              <a:t>, </a:t>
            </a:r>
            <a:r>
              <a:rPr lang="en-US" sz="1400" i="1" dirty="0" err="1" smtClean="0">
                <a:solidFill>
                  <a:schemeClr val="accent6">
                    <a:lumMod val="75000"/>
                  </a:schemeClr>
                </a:solidFill>
              </a:rPr>
              <a:t>file_name</a:t>
            </a:r>
            <a:r>
              <a:rPr lang="en-US" sz="1400" i="1" dirty="0" smtClean="0"/>
              <a:t>):</a:t>
            </a:r>
          </a:p>
          <a:p>
            <a:pPr marL="457200" lvl="1" indent="0">
              <a:buNone/>
            </a:pPr>
            <a:r>
              <a:rPr lang="en-US" sz="1400" i="1" dirty="0" smtClean="0">
                <a:solidFill>
                  <a:srgbClr val="FF0000"/>
                </a:solidFill>
              </a:rPr>
              <a:t>    </a:t>
            </a:r>
            <a:r>
              <a:rPr lang="en-US" sz="1400" i="1" dirty="0" err="1" smtClean="0"/>
              <a:t>file_list</a:t>
            </a:r>
            <a:r>
              <a:rPr lang="en-US" sz="1400" i="1" dirty="0" smtClean="0">
                <a:solidFill>
                  <a:srgbClr val="FF0000"/>
                </a:solidFill>
              </a:rPr>
              <a:t> = </a:t>
            </a:r>
            <a:r>
              <a:rPr lang="en-US" sz="1400" i="1" dirty="0" smtClean="0"/>
              <a:t>[]</a:t>
            </a:r>
          </a:p>
          <a:p>
            <a:pPr marL="457200" lvl="1" indent="0">
              <a:buNone/>
            </a:pPr>
            <a:r>
              <a:rPr lang="en-US" sz="1400" i="1" dirty="0" smtClean="0">
                <a:solidFill>
                  <a:srgbClr val="FF0000"/>
                </a:solidFill>
              </a:rPr>
              <a:t>    for </a:t>
            </a:r>
            <a:r>
              <a:rPr lang="en-US" sz="1400" i="1" dirty="0" smtClean="0"/>
              <a:t>f</a:t>
            </a:r>
            <a:r>
              <a:rPr lang="en-US" sz="1400" i="1" dirty="0" smtClean="0">
                <a:solidFill>
                  <a:srgbClr val="FF0000"/>
                </a:solidFill>
              </a:rPr>
              <a:t> in </a:t>
            </a:r>
            <a:r>
              <a:rPr lang="en-US" sz="1400" i="1" dirty="0" err="1" smtClean="0"/>
              <a:t>os.listdir</a:t>
            </a:r>
            <a:r>
              <a:rPr lang="en-US" sz="1400" i="1" dirty="0" smtClean="0"/>
              <a:t>(</a:t>
            </a:r>
            <a:r>
              <a:rPr lang="en-US" sz="1400" i="1" dirty="0" err="1" smtClean="0">
                <a:solidFill>
                  <a:schemeClr val="accent6"/>
                </a:solidFill>
              </a:rPr>
              <a:t>dir_path</a:t>
            </a:r>
            <a:r>
              <a:rPr lang="en-US" sz="1400" i="1" dirty="0" smtClean="0"/>
              <a:t>):</a:t>
            </a:r>
          </a:p>
          <a:p>
            <a:pPr marL="457200" lvl="1" indent="0">
              <a:buNone/>
            </a:pPr>
            <a:r>
              <a:rPr lang="en-US" sz="1400" i="1" dirty="0" smtClean="0">
                <a:solidFill>
                  <a:srgbClr val="FF0000"/>
                </a:solidFill>
              </a:rPr>
              <a:t>        if </a:t>
            </a:r>
            <a:r>
              <a:rPr lang="en-US" sz="1400" i="1" dirty="0" err="1" smtClean="0"/>
              <a:t>os.path.isfile</a:t>
            </a:r>
            <a:r>
              <a:rPr lang="en-US" sz="1400" i="1" dirty="0" smtClean="0"/>
              <a:t>(</a:t>
            </a:r>
            <a:r>
              <a:rPr lang="en-US" sz="1400" i="1" dirty="0" err="1" smtClean="0"/>
              <a:t>os.path.join</a:t>
            </a:r>
            <a:r>
              <a:rPr lang="en-US" sz="1400" i="1" dirty="0" smtClean="0">
                <a:solidFill>
                  <a:schemeClr val="accent6"/>
                </a:solidFill>
              </a:rPr>
              <a:t>(</a:t>
            </a:r>
            <a:r>
              <a:rPr lang="en-US" sz="1400" i="1" dirty="0" err="1" smtClean="0">
                <a:solidFill>
                  <a:schemeClr val="accent6"/>
                </a:solidFill>
              </a:rPr>
              <a:t>dir_path</a:t>
            </a:r>
            <a:r>
              <a:rPr lang="en-US" sz="1400" i="1" dirty="0" smtClean="0"/>
              <a:t>, f))</a:t>
            </a:r>
            <a:r>
              <a:rPr lang="en-US" sz="1400" i="1" dirty="0" smtClean="0">
                <a:solidFill>
                  <a:srgbClr val="FF0000"/>
                </a:solidFill>
              </a:rPr>
              <a:t> and </a:t>
            </a:r>
            <a:r>
              <a:rPr lang="en-US" sz="1400" i="1" dirty="0" smtClean="0"/>
              <a:t>f</a:t>
            </a:r>
            <a:r>
              <a:rPr lang="en-US" sz="1400" i="1" dirty="0" smtClean="0">
                <a:solidFill>
                  <a:srgbClr val="FF0000"/>
                </a:solidFill>
              </a:rPr>
              <a:t> == </a:t>
            </a:r>
            <a:r>
              <a:rPr lang="en-US" sz="1400" i="1" dirty="0" err="1" smtClean="0">
                <a:solidFill>
                  <a:schemeClr val="accent6"/>
                </a:solidFill>
              </a:rPr>
              <a:t>file_name</a:t>
            </a:r>
            <a:r>
              <a:rPr lang="en-US" sz="1400" i="1" dirty="0" smtClean="0"/>
              <a:t>:</a:t>
            </a:r>
          </a:p>
          <a:p>
            <a:pPr marL="457200" lvl="1" indent="0">
              <a:buNone/>
            </a:pPr>
            <a:r>
              <a:rPr lang="en-US" sz="1400" i="1" dirty="0" smtClean="0"/>
              <a:t>            </a:t>
            </a:r>
            <a:r>
              <a:rPr lang="en-US" sz="1400" i="1" dirty="0" err="1" smtClean="0"/>
              <a:t>file_list.append</a:t>
            </a:r>
            <a:r>
              <a:rPr lang="en-US" sz="1400" i="1" dirty="0" smtClean="0"/>
              <a:t>(</a:t>
            </a:r>
            <a:r>
              <a:rPr lang="en-US" sz="1400" i="1" dirty="0" err="1" smtClean="0">
                <a:solidFill>
                  <a:schemeClr val="accent6"/>
                </a:solidFill>
              </a:rPr>
              <a:t>file_name</a:t>
            </a:r>
            <a:r>
              <a:rPr lang="en-US" sz="1400" i="1" dirty="0" smtClean="0"/>
              <a:t>)</a:t>
            </a:r>
          </a:p>
          <a:p>
            <a:pPr marL="457200" lvl="1" indent="0">
              <a:buNone/>
            </a:pPr>
            <a:r>
              <a:rPr lang="en-US" sz="1400" i="1" dirty="0" smtClean="0">
                <a:solidFill>
                  <a:srgbClr val="FF0000"/>
                </a:solidFill>
              </a:rPr>
              <a:t>    if not </a:t>
            </a:r>
            <a:r>
              <a:rPr lang="en-US" sz="1400" i="1" dirty="0" err="1" smtClean="0"/>
              <a:t>file_list</a:t>
            </a:r>
            <a:r>
              <a:rPr lang="en-US" sz="1400" i="1" dirty="0" smtClean="0">
                <a:solidFill>
                  <a:srgbClr val="FF0000"/>
                </a:solidFill>
              </a:rPr>
              <a:t>:</a:t>
            </a:r>
          </a:p>
          <a:p>
            <a:pPr marL="457200" lvl="1" indent="0">
              <a:buNone/>
            </a:pPr>
            <a:r>
              <a:rPr lang="en-US" sz="1400" i="1" dirty="0" smtClean="0">
                <a:solidFill>
                  <a:srgbClr val="FF0000"/>
                </a:solidFill>
              </a:rPr>
              <a:t>        return “</a:t>
            </a:r>
            <a:r>
              <a:rPr lang="en-US" sz="1400" i="1" dirty="0" smtClean="0">
                <a:solidFill>
                  <a:schemeClr val="tx2">
                    <a:lumMod val="75000"/>
                  </a:schemeClr>
                </a:solidFill>
              </a:rPr>
              <a:t>not found</a:t>
            </a:r>
            <a:r>
              <a:rPr lang="en-US" sz="1400" i="1" dirty="0" smtClean="0">
                <a:solidFill>
                  <a:srgbClr val="FF0000"/>
                </a:solidFill>
              </a:rPr>
              <a:t>”</a:t>
            </a:r>
          </a:p>
          <a:p>
            <a:pPr marL="457200" lvl="1" indent="0">
              <a:buNone/>
            </a:pPr>
            <a:r>
              <a:rPr lang="en-US" sz="1400" i="1" dirty="0" smtClean="0">
                <a:solidFill>
                  <a:srgbClr val="FF0000"/>
                </a:solidFill>
              </a:rPr>
              <a:t>    else:</a:t>
            </a:r>
          </a:p>
          <a:p>
            <a:pPr marL="457200" lvl="1" indent="0">
              <a:buNone/>
            </a:pPr>
            <a:r>
              <a:rPr lang="en-US" sz="1400" i="1" dirty="0" smtClean="0">
                <a:solidFill>
                  <a:srgbClr val="FF0000"/>
                </a:solidFill>
              </a:rPr>
              <a:t>        return </a:t>
            </a:r>
            <a:r>
              <a:rPr lang="en-US" sz="1400" i="1" dirty="0" err="1" smtClean="0">
                <a:solidFill>
                  <a:schemeClr val="accent6"/>
                </a:solidFill>
              </a:rPr>
              <a:t>file_name</a:t>
            </a:r>
            <a:endParaRPr lang="en-US" sz="1400" i="1" dirty="0" smtClean="0">
              <a:solidFill>
                <a:schemeClr val="accent6"/>
              </a:solidFill>
            </a:endParaRPr>
          </a:p>
          <a:p>
            <a:pPr marL="457200" lvl="1" indent="0">
              <a:buNone/>
            </a:pPr>
            <a:endParaRPr lang="en-US" sz="1400" i="1" dirty="0" smtClean="0">
              <a:solidFill>
                <a:schemeClr val="accent6"/>
              </a:solidFill>
            </a:endParaRPr>
          </a:p>
          <a:p>
            <a:pPr marL="457200" lvl="1" indent="0">
              <a:buNone/>
            </a:pPr>
            <a:r>
              <a:rPr lang="en-US" sz="1400" i="1" dirty="0" err="1" smtClean="0"/>
              <a:t>search_and_remove_file</a:t>
            </a:r>
            <a:r>
              <a:rPr lang="en-US" sz="1400" i="1" dirty="0" smtClean="0"/>
              <a:t>(</a:t>
            </a:r>
            <a:r>
              <a:rPr lang="en-US" sz="1400" i="1" dirty="0" err="1" smtClean="0"/>
              <a:t>dir_path</a:t>
            </a:r>
            <a:r>
              <a:rPr lang="en-US" sz="1400" i="1" dirty="0" smtClean="0"/>
              <a:t>, </a:t>
            </a:r>
            <a:r>
              <a:rPr lang="en-US" sz="1400" i="1" dirty="0" err="1" smtClean="0"/>
              <a:t>file_name</a:t>
            </a:r>
            <a:r>
              <a:rPr lang="en-US" sz="1400" i="1" dirty="0" smtClean="0"/>
              <a:t>)</a:t>
            </a:r>
            <a:endParaRPr lang="en-US" sz="1400" dirty="0" smtClean="0"/>
          </a:p>
          <a:p>
            <a:pPr marL="0" indent="0">
              <a:buNone/>
            </a:pPr>
            <a:endParaRPr lang="en-US" sz="2400" dirty="0" smtClean="0"/>
          </a:p>
        </p:txBody>
      </p:sp>
    </p:spTree>
    <p:extLst>
      <p:ext uri="{BB962C8B-B14F-4D97-AF65-F5344CB8AC3E}">
        <p14:creationId xmlns:p14="http://schemas.microsoft.com/office/powerpoint/2010/main" val="1759901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1528</Words>
  <Application>Microsoft Office PowerPoint</Application>
  <PresentationFormat>On-screen Show (4:3)</PresentationFormat>
  <Paragraphs>261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What is unit testing</vt:lpstr>
      <vt:lpstr>What is unit testing</vt:lpstr>
      <vt:lpstr>What is unit testing + devops</vt:lpstr>
      <vt:lpstr>Why write them?</vt:lpstr>
      <vt:lpstr>When to write them?</vt:lpstr>
      <vt:lpstr>Examples (Python)</vt:lpstr>
      <vt:lpstr>Examples (Python)</vt:lpstr>
      <vt:lpstr>Examples (Python)</vt:lpstr>
      <vt:lpstr>Examples (Python)</vt:lpstr>
      <vt:lpstr>Examples (Python)</vt:lpstr>
      <vt:lpstr>Examples (Shell)</vt:lpstr>
      <vt:lpstr>Examples (Ansible)</vt:lpstr>
      <vt:lpstr>Examples (Ansible)</vt:lpstr>
      <vt:lpstr>Examples (Ansible)</vt:lpstr>
      <vt:lpstr>Examples (Ansible + Friends)</vt:lpstr>
      <vt:lpstr>Examples (Ansible + Friends)</vt:lpstr>
      <vt:lpstr>Examples (Ansible + Friends)</vt:lpstr>
      <vt:lpstr>Examples (Ansible + Friends)</vt:lpstr>
      <vt:lpstr>Examples (Ansible + Friends)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unit testing</dc:title>
  <dc:creator>golovast</dc:creator>
  <cp:lastModifiedBy>golovast</cp:lastModifiedBy>
  <cp:revision>32</cp:revision>
  <dcterms:created xsi:type="dcterms:W3CDTF">2016-02-29T00:59:55Z</dcterms:created>
  <dcterms:modified xsi:type="dcterms:W3CDTF">2016-03-02T06:18:17Z</dcterms:modified>
</cp:coreProperties>
</file>