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3" d="100"/>
          <a:sy n="33" d="100"/>
        </p:scale>
        <p:origin x="7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157ba0ea9501110/Desktop/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157ba0ea9501110/Desktop/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097222222222226"/>
          <c:w val="0.9388888888888888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8-441B-AC5B-CE7F162BB9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7641968"/>
        <c:axId val="1317649648"/>
      </c:barChart>
      <c:catAx>
        <c:axId val="13176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649648"/>
        <c:crosses val="autoZero"/>
        <c:auto val="1"/>
        <c:lblAlgn val="ctr"/>
        <c:lblOffset val="100"/>
        <c:noMultiLvlLbl val="0"/>
      </c:catAx>
      <c:valAx>
        <c:axId val="1317649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764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580927384076992E-2"/>
          <c:y val="0.17171296296296298"/>
          <c:w val="0.87753018372703417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7-4BAA-BD19-D64080607B6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7-4BAA-BD19-D64080607B6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67-4BAA-BD19-D64080607B6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67-4BAA-BD19-D64080607B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9810256"/>
        <c:axId val="419799216"/>
      </c:barChart>
      <c:catAx>
        <c:axId val="41981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799216"/>
        <c:crosses val="autoZero"/>
        <c:auto val="1"/>
        <c:lblAlgn val="ctr"/>
        <c:lblOffset val="100"/>
        <c:noMultiLvlLbl val="0"/>
      </c:catAx>
      <c:valAx>
        <c:axId val="41979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81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03513" y="9449526"/>
            <a:ext cx="9711338" cy="837475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114300"/>
            <a:ext cx="9711338" cy="723174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EC0C47-E600-D197-65A8-D1851C18B454}"/>
              </a:ext>
            </a:extLst>
          </p:cNvPr>
          <p:cNvSpPr txBox="1"/>
          <p:nvPr/>
        </p:nvSpPr>
        <p:spPr>
          <a:xfrm>
            <a:off x="10904940" y="1101454"/>
            <a:ext cx="692586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a total of 16 distinct content categories. Out of which Animal and science categories are the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types of content – Photo, Video, Gif and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 month has highest number of posts.</a:t>
            </a:r>
          </a:p>
          <a:p>
            <a:endParaRPr lang="en-US" dirty="0"/>
          </a:p>
          <a:p>
            <a:r>
              <a:rPr lang="en-US" sz="3200" b="1" dirty="0"/>
              <a:t>Conclusion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Should focus more on the top 5 categories that’s animal, technology, science, healthy eating and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 campaign to specifically target those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maximize in the month of January, may and august the number of posts in these months are the highest.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52400" y="406153"/>
            <a:ext cx="1173842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E326D0-1051-9EB9-75DE-EA7B15DC520F}"/>
              </a:ext>
            </a:extLst>
          </p:cNvPr>
          <p:cNvSpPr txBox="1"/>
          <p:nvPr/>
        </p:nvSpPr>
        <p:spPr>
          <a:xfrm>
            <a:off x="8782194" y="2476500"/>
            <a:ext cx="70674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Social Buzz is a fast growing technology unicorn</a:t>
            </a:r>
            <a:r>
              <a:rPr lang="en-IN" sz="3200" i="1" dirty="0"/>
              <a:t> that need to adapt </a:t>
            </a:r>
          </a:p>
          <a:p>
            <a:r>
              <a:rPr lang="en-IN" sz="3200" i="1" dirty="0"/>
              <a:t>quickly to it’s global scale.</a:t>
            </a:r>
          </a:p>
          <a:p>
            <a:r>
              <a:rPr lang="en-IN" sz="3200" i="1" dirty="0"/>
              <a:t>Accenture has begun a 3 month POC focusing on these tasks:</a:t>
            </a:r>
          </a:p>
          <a:p>
            <a:endParaRPr lang="en-US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i="1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146279" y="0"/>
            <a:ext cx="10110761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 err="1"/>
              <a:t>sssd</a:t>
            </a:r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7FBDE-5556-7A62-7C06-74A24E52E7D2}"/>
              </a:ext>
            </a:extLst>
          </p:cNvPr>
          <p:cNvSpPr txBox="1"/>
          <p:nvPr/>
        </p:nvSpPr>
        <p:spPr>
          <a:xfrm>
            <a:off x="2438400" y="4809203"/>
            <a:ext cx="718865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</a:t>
            </a:r>
            <a:r>
              <a:rPr lang="en-US" sz="3600" dirty="0">
                <a:solidFill>
                  <a:schemeClr val="bg1"/>
                </a:solidFill>
              </a:rPr>
              <a:t> pieces  of content per year!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US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09A2B1-B62E-917F-2F59-8D21C4D4A581}"/>
              </a:ext>
            </a:extLst>
          </p:cNvPr>
          <p:cNvSpPr txBox="1"/>
          <p:nvPr/>
        </p:nvSpPr>
        <p:spPr>
          <a:xfrm>
            <a:off x="14401219" y="1482302"/>
            <a:ext cx="30286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400" dirty="0"/>
              <a:t>Chief Technical Architect</a:t>
            </a:r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4E5FC5-D31F-4292-510A-0FEA1DCB7212}"/>
              </a:ext>
            </a:extLst>
          </p:cNvPr>
          <p:cNvSpPr txBox="1"/>
          <p:nvPr/>
        </p:nvSpPr>
        <p:spPr>
          <a:xfrm>
            <a:off x="14330381" y="4617338"/>
            <a:ext cx="27444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IN" sz="2400" dirty="0"/>
              <a:t>Senior Principle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A751C-1688-BEA0-F723-4F0A3D96B5FA}"/>
              </a:ext>
            </a:extLst>
          </p:cNvPr>
          <p:cNvSpPr txBox="1"/>
          <p:nvPr/>
        </p:nvSpPr>
        <p:spPr>
          <a:xfrm>
            <a:off x="14401219" y="8014830"/>
            <a:ext cx="1747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41B5F-E93C-7EEC-5782-F758F31A58FD}"/>
              </a:ext>
            </a:extLst>
          </p:cNvPr>
          <p:cNvSpPr txBox="1"/>
          <p:nvPr/>
        </p:nvSpPr>
        <p:spPr>
          <a:xfrm>
            <a:off x="4013853" y="1493456"/>
            <a:ext cx="4331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Understanding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9CFDD0-3B4B-990A-D9B5-25F8284B44A3}"/>
              </a:ext>
            </a:extLst>
          </p:cNvPr>
          <p:cNvSpPr txBox="1"/>
          <p:nvPr/>
        </p:nvSpPr>
        <p:spPr>
          <a:xfrm>
            <a:off x="5832972" y="3051238"/>
            <a:ext cx="305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DE07F4-6BDD-7734-9F28-5A02E8046D0F}"/>
              </a:ext>
            </a:extLst>
          </p:cNvPr>
          <p:cNvSpPr txBox="1"/>
          <p:nvPr/>
        </p:nvSpPr>
        <p:spPr>
          <a:xfrm>
            <a:off x="7891585" y="4762500"/>
            <a:ext cx="336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Modelling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4CFBAA-098B-2AF5-8773-722AD241546C}"/>
              </a:ext>
            </a:extLst>
          </p:cNvPr>
          <p:cNvSpPr txBox="1"/>
          <p:nvPr/>
        </p:nvSpPr>
        <p:spPr>
          <a:xfrm>
            <a:off x="9531036" y="6332912"/>
            <a:ext cx="2940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Analysis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11F9BE-8151-88C6-78CB-E2B056A3F941}"/>
              </a:ext>
            </a:extLst>
          </p:cNvPr>
          <p:cNvSpPr txBox="1"/>
          <p:nvPr/>
        </p:nvSpPr>
        <p:spPr>
          <a:xfrm>
            <a:off x="11496172" y="8141387"/>
            <a:ext cx="3635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 Insights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FE697A-D678-084E-F38F-5E3F8E630049}"/>
              </a:ext>
            </a:extLst>
          </p:cNvPr>
          <p:cNvSpPr txBox="1"/>
          <p:nvPr/>
        </p:nvSpPr>
        <p:spPr>
          <a:xfrm>
            <a:off x="2127159" y="5733618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16 Unique Categories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E7CDF-A99D-403F-6558-64ECD0E0EBE6}"/>
              </a:ext>
            </a:extLst>
          </p:cNvPr>
          <p:cNvSpPr txBox="1"/>
          <p:nvPr/>
        </p:nvSpPr>
        <p:spPr>
          <a:xfrm>
            <a:off x="6602292" y="5713352"/>
            <a:ext cx="489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Animal Most Favorite Category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05951-0100-664A-DEF9-7F3CEEC81B89}"/>
              </a:ext>
            </a:extLst>
          </p:cNvPr>
          <p:cNvSpPr txBox="1"/>
          <p:nvPr/>
        </p:nvSpPr>
        <p:spPr>
          <a:xfrm>
            <a:off x="8686800" y="46887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90F6A-B79C-DBC5-73CD-2204549DF48F}"/>
              </a:ext>
            </a:extLst>
          </p:cNvPr>
          <p:cNvSpPr txBox="1"/>
          <p:nvPr/>
        </p:nvSpPr>
        <p:spPr>
          <a:xfrm>
            <a:off x="12344400" y="5770266"/>
            <a:ext cx="467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with most number of post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2698" y="8662923"/>
            <a:ext cx="17253775" cy="1624077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036456" y="8167695"/>
            <a:ext cx="3225330" cy="350244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0"/>
            <a:ext cx="17253775" cy="1306841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202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482014" y="-1424023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3B2DB8D-97D2-57D4-0DCF-AC9080904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405789"/>
              </p:ext>
            </p:extLst>
          </p:nvPr>
        </p:nvGraphicFramePr>
        <p:xfrm>
          <a:off x="3069359" y="2023501"/>
          <a:ext cx="14596022" cy="6301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8625893"/>
            <a:ext cx="17253775" cy="1383831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123984" y="83245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0"/>
            <a:ext cx="17253775" cy="1082513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191419" y="-1468404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1409702-B932-18BE-1209-9C69A93C7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005414"/>
              </p:ext>
            </p:extLst>
          </p:nvPr>
        </p:nvGraphicFramePr>
        <p:xfrm>
          <a:off x="2824655" y="1383832"/>
          <a:ext cx="14701345" cy="750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289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AVINASH PRASAD</cp:lastModifiedBy>
  <cp:revision>10</cp:revision>
  <dcterms:created xsi:type="dcterms:W3CDTF">2006-08-16T00:00:00Z</dcterms:created>
  <dcterms:modified xsi:type="dcterms:W3CDTF">2024-07-24T15:43:33Z</dcterms:modified>
  <dc:identifier>DAEhDyfaYKE</dc:identifier>
</cp:coreProperties>
</file>