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sz="8500" b="1" spc="-17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118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sz="8500" b="1" spc="-17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127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anchor="t"/>
          <a:lstStyle>
            <a:lvl1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1pPr>
            <a:lvl2pPr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2pPr>
            <a:lvl3pPr marL="18288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3pPr>
            <a:lvl4pPr marL="24384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4pPr>
            <a:lvl5pPr marL="30480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Обзор экосистем Bi Dat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Apache Spark</a:t>
            </a:r>
            <a:endParaRPr dirty="0"/>
          </a:p>
        </p:txBody>
      </p:sp>
      <p:sp>
        <p:nvSpPr>
          <p:cNvPr id="139" name="Специалист по большим данным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Специалист по большим данным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Преимущества </a:t>
            </a:r>
            <a:r>
              <a:rPr lang="en-US" dirty="0"/>
              <a:t>Spark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Экосистема Hadoop состоит из компонентов которые поддерживают друг друга">
            <a:extLst>
              <a:ext uri="{FF2B5EF4-FFF2-40B4-BE49-F238E27FC236}">
                <a16:creationId xmlns:a16="http://schemas.microsoft.com/office/drawing/2014/main" id="{40B89BA4-85FD-01A0-4D40-E492843C80EC}"/>
              </a:ext>
            </a:extLst>
          </p:cNvPr>
          <p:cNvSpPr txBox="1">
            <a:spLocks/>
          </p:cNvSpPr>
          <p:nvPr/>
        </p:nvSpPr>
        <p:spPr>
          <a:xfrm>
            <a:off x="1206500" y="4117131"/>
            <a:ext cx="9404793" cy="702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Поддерживает вычислительную структуру для крупномасштабной обработки и анализа данных</a:t>
            </a:r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Обеспечивает параллельную и распределенную обработку, масштабируемость и устойчивость к отказам на оборудовании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4FC16-0DBD-4A3B-EC08-B487084E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547" y="4670024"/>
            <a:ext cx="7382545" cy="55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30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Преимущества </a:t>
            </a:r>
            <a:r>
              <a:rPr lang="en-US" dirty="0"/>
              <a:t>Spark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Экосистема Hadoop состоит из компонентов которые поддерживают друг друга">
            <a:extLst>
              <a:ext uri="{FF2B5EF4-FFF2-40B4-BE49-F238E27FC236}">
                <a16:creationId xmlns:a16="http://schemas.microsoft.com/office/drawing/2014/main" id="{40B89BA4-85FD-01A0-4D40-E492843C80EC}"/>
              </a:ext>
            </a:extLst>
          </p:cNvPr>
          <p:cNvSpPr txBox="1">
            <a:spLocks/>
          </p:cNvSpPr>
          <p:nvPr/>
        </p:nvSpPr>
        <p:spPr>
          <a:xfrm>
            <a:off x="1206500" y="4117131"/>
            <a:ext cx="10985500" cy="783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Обеспечивает скорость из-за обработки в памяти</a:t>
            </a:r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Создает комплексную, унифицированную структуру для управления обработкой больших данных</a:t>
            </a:r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Обеспечить гибкость программирования с простым в использовании </a:t>
            </a:r>
            <a:r>
              <a:rPr lang="en-GB" sz="4000" dirty="0"/>
              <a:t>Python, Scala </a:t>
            </a:r>
            <a:r>
              <a:rPr lang="ru-RU" sz="4000" dirty="0"/>
              <a:t>и </a:t>
            </a:r>
            <a:r>
              <a:rPr lang="en-GB" sz="4000" dirty="0"/>
              <a:t>Java API</a:t>
            </a:r>
            <a:endParaRPr lang="ru-RU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477EB-E497-403C-B029-309107DB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805" y="4464934"/>
            <a:ext cx="7198242" cy="71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873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Сравнение </a:t>
            </a:r>
            <a:r>
              <a:rPr lang="en-US" dirty="0"/>
              <a:t>Apache Spark </a:t>
            </a:r>
            <a:r>
              <a:rPr lang="ru-RU" dirty="0"/>
              <a:t>и </a:t>
            </a:r>
            <a:r>
              <a:rPr lang="ru-RU" dirty="0" err="1"/>
              <a:t>M</a:t>
            </a:r>
            <a:r>
              <a:rPr lang="en-US" dirty="0" err="1"/>
              <a:t>apReduce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Экосистема Hadoop состоит из компонентов которые поддерживают друг друга">
            <a:extLst>
              <a:ext uri="{FF2B5EF4-FFF2-40B4-BE49-F238E27FC236}">
                <a16:creationId xmlns:a16="http://schemas.microsoft.com/office/drawing/2014/main" id="{40B89BA4-85FD-01A0-4D40-E492843C80EC}"/>
              </a:ext>
            </a:extLst>
          </p:cNvPr>
          <p:cNvSpPr txBox="1">
            <a:spLocks/>
          </p:cNvSpPr>
          <p:nvPr/>
        </p:nvSpPr>
        <p:spPr>
          <a:xfrm>
            <a:off x="1206499" y="4117131"/>
            <a:ext cx="22546635" cy="3176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Традиционный подход:</a:t>
            </a:r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Создание заданий </a:t>
            </a:r>
            <a:r>
              <a:rPr lang="en-GB" sz="4000" dirty="0"/>
              <a:t>MapReduce </a:t>
            </a:r>
            <a:r>
              <a:rPr lang="ru-RU" sz="4000" dirty="0"/>
              <a:t>для сложных заданий, интерактивного запроса и онлайн-обработки событий включает в себя много (</a:t>
            </a:r>
            <a:r>
              <a:rPr lang="en-US" sz="4000" dirty="0" err="1"/>
              <a:t>м</a:t>
            </a:r>
            <a:r>
              <a:rPr lang="ru-RU" sz="4000" dirty="0" err="1"/>
              <a:t>едленных</a:t>
            </a:r>
            <a:r>
              <a:rPr lang="ru-RU" sz="4000" dirty="0"/>
              <a:t>) процессов диска </a:t>
            </a:r>
            <a:r>
              <a:rPr lang="en-GB" sz="4000" dirty="0" err="1"/>
              <a:t>i</a:t>
            </a:r>
            <a:r>
              <a:rPr lang="en-GB" sz="4000" dirty="0"/>
              <a:t>/</a:t>
            </a:r>
            <a:r>
              <a:rPr lang="en-US" sz="4000" dirty="0"/>
              <a:t>o</a:t>
            </a:r>
            <a:r>
              <a:rPr lang="ru-RU" sz="4000" dirty="0"/>
              <a:t> диска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A64C2-8A3D-04B6-E1B8-875AEAAB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58" y="7127505"/>
            <a:ext cx="20856883" cy="38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01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Сравнение </a:t>
            </a:r>
            <a:r>
              <a:rPr lang="en-US" dirty="0"/>
              <a:t>Apache Spark </a:t>
            </a:r>
            <a:r>
              <a:rPr lang="ru-RU" dirty="0"/>
              <a:t>и </a:t>
            </a:r>
            <a:r>
              <a:rPr lang="ru-RU" dirty="0" err="1"/>
              <a:t>M</a:t>
            </a:r>
            <a:r>
              <a:rPr lang="en-US" dirty="0" err="1"/>
              <a:t>apReduce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Экосистема Hadoop состоит из компонентов которые поддерживают друг друга">
            <a:extLst>
              <a:ext uri="{FF2B5EF4-FFF2-40B4-BE49-F238E27FC236}">
                <a16:creationId xmlns:a16="http://schemas.microsoft.com/office/drawing/2014/main" id="{40B89BA4-85FD-01A0-4D40-E492843C80EC}"/>
              </a:ext>
            </a:extLst>
          </p:cNvPr>
          <p:cNvSpPr txBox="1">
            <a:spLocks/>
          </p:cNvSpPr>
          <p:nvPr/>
        </p:nvSpPr>
        <p:spPr>
          <a:xfrm>
            <a:off x="1206499" y="4117131"/>
            <a:ext cx="22546635" cy="3176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Решение:</a:t>
            </a:r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Держите больше данных в памяти с новым распределенным механизмом выполнения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8A2A2-0CB7-4044-464E-6AE8FAA88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9" y="7308215"/>
            <a:ext cx="21105305" cy="31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21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Spark </a:t>
            </a:r>
            <a:r>
              <a:rPr lang="ru-RU" dirty="0"/>
              <a:t>и </a:t>
            </a:r>
            <a:r>
              <a:rPr lang="en-US" dirty="0"/>
              <a:t>Big Data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Экосистема Hadoop состоит из компонентов которые поддерживают друг друга">
            <a:extLst>
              <a:ext uri="{FF2B5EF4-FFF2-40B4-BE49-F238E27FC236}">
                <a16:creationId xmlns:a16="http://schemas.microsoft.com/office/drawing/2014/main" id="{40B89BA4-85FD-01A0-4D40-E492843C80EC}"/>
              </a:ext>
            </a:extLst>
          </p:cNvPr>
          <p:cNvSpPr txBox="1">
            <a:spLocks/>
          </p:cNvSpPr>
          <p:nvPr/>
        </p:nvSpPr>
        <p:spPr>
          <a:xfrm>
            <a:off x="1206499" y="3757954"/>
            <a:ext cx="9362264" cy="683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en-US" sz="4000" dirty="0"/>
              <a:t>Data engineering</a:t>
            </a:r>
            <a:r>
              <a:rPr lang="ru-RU" sz="4000" dirty="0"/>
              <a:t>:</a:t>
            </a:r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Ядро движка </a:t>
            </a:r>
            <a:r>
              <a:rPr lang="ru-RU" sz="4000" dirty="0" err="1"/>
              <a:t>S</a:t>
            </a:r>
            <a:r>
              <a:rPr lang="en-US" sz="4000" dirty="0"/>
              <a:t>park</a:t>
            </a:r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</a:t>
            </a:r>
            <a:r>
              <a:rPr lang="en-US" sz="4000" dirty="0"/>
              <a:t> </a:t>
            </a:r>
            <a:r>
              <a:rPr lang="ru-RU" sz="4000" dirty="0"/>
              <a:t>Кластеры и исполнители</a:t>
            </a:r>
            <a:endParaRPr lang="en-US" sz="4000" dirty="0"/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Управление кластерами</a:t>
            </a:r>
            <a:endParaRPr lang="en-US" sz="4000" dirty="0"/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</a:t>
            </a:r>
            <a:r>
              <a:rPr lang="en-US" sz="4000" dirty="0" err="1"/>
              <a:t>SparkSQL</a:t>
            </a:r>
            <a:endParaRPr lang="en-US" sz="4000" dirty="0"/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</a:t>
            </a:r>
            <a:r>
              <a:rPr lang="en-US" sz="4000" dirty="0"/>
              <a:t> Catalyst</a:t>
            </a:r>
            <a:endParaRPr lang="ru-RU" sz="4000" dirty="0"/>
          </a:p>
        </p:txBody>
      </p:sp>
      <p:sp>
        <p:nvSpPr>
          <p:cNvPr id="5" name="Экосистема Hadoop состоит из компонентов которые поддерживают друг друга">
            <a:extLst>
              <a:ext uri="{FF2B5EF4-FFF2-40B4-BE49-F238E27FC236}">
                <a16:creationId xmlns:a16="http://schemas.microsoft.com/office/drawing/2014/main" id="{D1350E05-1157-79DD-0781-E04F139DE1E3}"/>
              </a:ext>
            </a:extLst>
          </p:cNvPr>
          <p:cNvSpPr txBox="1">
            <a:spLocks/>
          </p:cNvSpPr>
          <p:nvPr/>
        </p:nvSpPr>
        <p:spPr>
          <a:xfrm>
            <a:off x="14029365" y="3785196"/>
            <a:ext cx="8299008" cy="540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en-US" sz="4000" dirty="0"/>
              <a:t>Data science </a:t>
            </a:r>
            <a:r>
              <a:rPr lang="ru-RU" sz="4000" dirty="0"/>
              <a:t>и </a:t>
            </a:r>
            <a:r>
              <a:rPr lang="en-US" sz="4000" dirty="0"/>
              <a:t>Machine Learning</a:t>
            </a:r>
            <a:r>
              <a:rPr lang="ru-RU" sz="4000" dirty="0"/>
              <a:t>:</a:t>
            </a:r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 </a:t>
            </a:r>
            <a:r>
              <a:rPr lang="en-US" sz="4000" dirty="0" err="1"/>
              <a:t>SpakrML</a:t>
            </a:r>
            <a:endParaRPr lang="en-US" sz="4000" dirty="0"/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</a:t>
            </a:r>
            <a:r>
              <a:rPr lang="en-US" sz="4000" dirty="0"/>
              <a:t> </a:t>
            </a:r>
            <a:r>
              <a:rPr lang="en-US" sz="4000" dirty="0" err="1"/>
              <a:t>DataFrames</a:t>
            </a:r>
            <a:endParaRPr lang="en-US" sz="4000" dirty="0"/>
          </a:p>
          <a:p>
            <a:pPr marL="0" indent="0" defTabSz="2438338" hangingPunct="1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4000"/>
            </a:pPr>
            <a:r>
              <a:rPr lang="ru-RU" sz="4000" dirty="0"/>
              <a:t>•</a:t>
            </a:r>
            <a:r>
              <a:rPr lang="en-US" sz="4000" dirty="0"/>
              <a:t> Streaming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19344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Экосистема Had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Зачем использовать </a:t>
            </a:r>
            <a:br>
              <a:rPr lang="en-US" dirty="0"/>
            </a:br>
            <a:r>
              <a:rPr lang="en-US" dirty="0"/>
              <a:t>Apache Spark</a:t>
            </a:r>
            <a:r>
              <a:rPr lang="ru-RU" dirty="0"/>
              <a:t>?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Атрибуты </a:t>
            </a:r>
            <a:r>
              <a:rPr lang="en-US" dirty="0"/>
              <a:t>Apache Spark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Экосистема Hadoop состоит из компонентов которые поддерживают друг друга"/>
          <p:cNvSpPr txBox="1">
            <a:spLocks noGrp="1"/>
          </p:cNvSpPr>
          <p:nvPr>
            <p:ph type="body" sz="quarter" idx="4294967295"/>
          </p:nvPr>
        </p:nvSpPr>
        <p:spPr>
          <a:xfrm>
            <a:off x="1206500" y="4417310"/>
            <a:ext cx="12785947" cy="402494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2438338">
              <a:lnSpc>
                <a:spcPct val="150000"/>
              </a:lnSpc>
              <a:spcBef>
                <a:spcPts val="0"/>
              </a:spcBef>
              <a:buSzTx/>
              <a:buNone/>
              <a:defRPr sz="4000"/>
            </a:pPr>
            <a:r>
              <a:rPr lang="en-GB" b="1" dirty="0"/>
              <a:t>Spark </a:t>
            </a:r>
            <a:r>
              <a:rPr lang="en-GB" dirty="0"/>
              <a:t>– </a:t>
            </a:r>
            <a:r>
              <a:rPr lang="ru-RU" dirty="0"/>
              <a:t>это фреймворк с </a:t>
            </a:r>
            <a:r>
              <a:rPr lang="ru-RU" u="sng" dirty="0"/>
              <a:t>открытым исходным кодом</a:t>
            </a:r>
            <a:r>
              <a:rPr lang="ru-RU" dirty="0"/>
              <a:t> работающий </a:t>
            </a:r>
            <a:r>
              <a:rPr lang="ru-RU" u="sng" dirty="0"/>
              <a:t>в памяти</a:t>
            </a:r>
            <a:r>
              <a:rPr lang="ru-RU" dirty="0"/>
              <a:t> для обработки </a:t>
            </a:r>
            <a:r>
              <a:rPr lang="ru-RU" u="sng" dirty="0"/>
              <a:t>распределенных данных</a:t>
            </a:r>
            <a:r>
              <a:rPr lang="ru-RU" dirty="0"/>
              <a:t> и </a:t>
            </a:r>
            <a:r>
              <a:rPr lang="ru-RU" u="sng" dirty="0"/>
              <a:t>итеративный</a:t>
            </a:r>
            <a:r>
              <a:rPr lang="ru-RU" dirty="0"/>
              <a:t> анализ </a:t>
            </a:r>
            <a:r>
              <a:rPr lang="ru-RU" u="sng" dirty="0"/>
              <a:t>массовых</a:t>
            </a:r>
            <a:r>
              <a:rPr lang="ru-RU" dirty="0"/>
              <a:t> объемов данных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D2935-9E79-53C6-E6CA-32FC5C19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51" y="4233809"/>
            <a:ext cx="8079267" cy="37915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Атрибуты </a:t>
            </a:r>
            <a:r>
              <a:rPr lang="en-US" dirty="0"/>
              <a:t>Apache Spark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Экосистема Hadoop состоит из компонентов которые поддерживают друг друга"/>
          <p:cNvSpPr txBox="1">
            <a:spLocks noGrp="1"/>
          </p:cNvSpPr>
          <p:nvPr>
            <p:ph type="body" sz="quarter" idx="4294967295"/>
          </p:nvPr>
        </p:nvSpPr>
        <p:spPr>
          <a:xfrm>
            <a:off x="1206500" y="4117131"/>
            <a:ext cx="12785947" cy="402494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2438338">
              <a:lnSpc>
                <a:spcPct val="150000"/>
              </a:lnSpc>
              <a:spcBef>
                <a:spcPts val="0"/>
              </a:spcBef>
              <a:buSzTx/>
              <a:buNone/>
              <a:defRPr sz="4000"/>
            </a:pPr>
            <a:r>
              <a:rPr lang="en-GB" dirty="0"/>
              <a:t>Spark </a:t>
            </a:r>
            <a:r>
              <a:rPr lang="ru-RU" dirty="0"/>
              <a:t>написана преимущественно в </a:t>
            </a:r>
            <a:r>
              <a:rPr lang="en-GB" u="sng" dirty="0"/>
              <a:t>Scala</a:t>
            </a:r>
            <a:r>
              <a:rPr lang="en-GB" dirty="0"/>
              <a:t> </a:t>
            </a:r>
            <a:r>
              <a:rPr lang="ru-RU" dirty="0"/>
              <a:t>и работает на </a:t>
            </a:r>
            <a:r>
              <a:rPr lang="ru-RU" u="sng" dirty="0"/>
              <a:t>виртуальных машинах </a:t>
            </a:r>
            <a:r>
              <a:rPr lang="en-GB" u="sng" dirty="0"/>
              <a:t>Java</a:t>
            </a:r>
            <a:r>
              <a:rPr lang="en-GB" dirty="0"/>
              <a:t> (JVM)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D2935-9E79-53C6-E6CA-32FC5C19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51" y="4233809"/>
            <a:ext cx="8079267" cy="37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717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Что такое распределенные вычисления?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Экосистема Hadoop состоит из компонентов которые поддерживают друг друга"/>
          <p:cNvSpPr txBox="1">
            <a:spLocks noGrp="1"/>
          </p:cNvSpPr>
          <p:nvPr>
            <p:ph type="body" sz="quarter" idx="4294967295"/>
          </p:nvPr>
        </p:nvSpPr>
        <p:spPr>
          <a:xfrm>
            <a:off x="1206500" y="4117131"/>
            <a:ext cx="12785947" cy="402494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2438338">
              <a:lnSpc>
                <a:spcPct val="150000"/>
              </a:lnSpc>
              <a:spcBef>
                <a:spcPts val="0"/>
              </a:spcBef>
              <a:buSzTx/>
              <a:buNone/>
              <a:defRPr sz="4000"/>
            </a:pPr>
            <a:r>
              <a:rPr lang="ru-RU" dirty="0"/>
              <a:t>Группа, или кластер, компьютеров, работающих вместе, чтобы работать как одна система для конечного пользователя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2EE33-8ADC-081F-3AAE-93DDF150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23" y="4117131"/>
            <a:ext cx="4996416" cy="6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574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Что такое распределенные вычисления?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Экосистема Hadoop состоит из компонентов которые поддерживают друг друга"/>
          <p:cNvSpPr txBox="1">
            <a:spLocks noGrp="1"/>
          </p:cNvSpPr>
          <p:nvPr>
            <p:ph type="body" sz="quarter" idx="4294967295"/>
          </p:nvPr>
        </p:nvSpPr>
        <p:spPr>
          <a:xfrm>
            <a:off x="1206500" y="4117131"/>
            <a:ext cx="21971000" cy="402494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2438338">
              <a:lnSpc>
                <a:spcPct val="150000"/>
              </a:lnSpc>
              <a:spcBef>
                <a:spcPts val="0"/>
              </a:spcBef>
              <a:buSzTx/>
              <a:buNone/>
              <a:defRPr sz="4000"/>
            </a:pPr>
            <a:r>
              <a:rPr lang="ru-RU" dirty="0"/>
              <a:t>Термин распределенных вычислений часто используется взаимозаменяемо с параллельными вычислениями, поскольку оба схожи.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7C09FD-778B-B07F-634F-0A56CD3C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08" y="7588844"/>
            <a:ext cx="16152974" cy="36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709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Сравнение параллельных и распределенных вычислений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E26E0-BBF4-F8E8-41E3-665471BDC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52" y="4082904"/>
            <a:ext cx="18742296" cy="81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142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Преимущества распределенных вычислений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B139A-BCC8-EA72-B524-BCCB9B32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60" y="4125433"/>
            <a:ext cx="18606080" cy="80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75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Экосистема Hadoop"/>
          <p:cNvSpPr txBox="1">
            <a:spLocks noGrp="1"/>
          </p:cNvSpPr>
          <p:nvPr>
            <p:ph type="title"/>
          </p:nvPr>
        </p:nvSpPr>
        <p:spPr>
          <a:xfrm>
            <a:off x="1206500" y="150622"/>
            <a:ext cx="21971000" cy="2363827"/>
          </a:xfrm>
          <a:prstGeom prst="rect">
            <a:avLst/>
          </a:prstGeom>
        </p:spPr>
        <p:txBody>
          <a:bodyPr anchor="b"/>
          <a:lstStyle/>
          <a:p>
            <a:r>
              <a:rPr lang="ru-RU" dirty="0"/>
              <a:t>Преимущества распределенных вычислений</a:t>
            </a:r>
            <a:endParaRPr dirty="0"/>
          </a:p>
        </p:txBody>
      </p:sp>
      <p:sp>
        <p:nvSpPr>
          <p:cNvPr id="14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74A99-B8D0-A8A6-BC82-0911CBFD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945" y="4261346"/>
            <a:ext cx="17254109" cy="76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311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256</Words>
  <Application>Microsoft Macintosh PowerPoint</Application>
  <PresentationFormat>Custom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White</vt:lpstr>
      <vt:lpstr>Apache Spark</vt:lpstr>
      <vt:lpstr>Зачем использовать  Apache Spark?</vt:lpstr>
      <vt:lpstr>Атрибуты Apache Spark</vt:lpstr>
      <vt:lpstr>Атрибуты Apache Spark</vt:lpstr>
      <vt:lpstr>Что такое распределенные вычисления?</vt:lpstr>
      <vt:lpstr>Что такое распределенные вычисления?</vt:lpstr>
      <vt:lpstr>Сравнение параллельных и распределенных вычислений</vt:lpstr>
      <vt:lpstr>Преимущества распределенных вычислений</vt:lpstr>
      <vt:lpstr>Преимущества распределенных вычислений</vt:lpstr>
      <vt:lpstr>Преимущества Spark</vt:lpstr>
      <vt:lpstr>Преимущества Spark</vt:lpstr>
      <vt:lpstr>Сравнение Apache Spark и MapReduce</vt:lpstr>
      <vt:lpstr>Сравнение Apache Spark и MapReduce</vt:lpstr>
      <vt:lpstr>Spark и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экосистем Big Data</dc:title>
  <cp:lastModifiedBy>Artem Golubnichiy</cp:lastModifiedBy>
  <cp:revision>5</cp:revision>
  <dcterms:modified xsi:type="dcterms:W3CDTF">2023-11-13T04:36:07Z</dcterms:modified>
</cp:coreProperties>
</file>