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Модели машинного обучения в Scikit-learn (Регрессия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817244">
              <a:defRPr sz="11088"/>
            </a:pPr>
            <a:r>
              <a:t>Модели машинного обучения в Scikit-learn (Регрессия)</a:t>
            </a:r>
            <a:r>
              <a:rPr sz="1188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29" name="Специалист по большим данны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большим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Основы линейной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Основы линейной регрессии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Обучение модел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Обучение модели</a:t>
            </a:r>
          </a:p>
        </p:txBody>
      </p:sp>
      <p:sp>
        <p:nvSpPr>
          <p:cNvPr id="162" name="y = ax + b…"/>
          <p:cNvSpPr txBox="1"/>
          <p:nvPr/>
        </p:nvSpPr>
        <p:spPr>
          <a:xfrm>
            <a:off x="1040465" y="2702997"/>
            <a:ext cx="22303071" cy="871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y = ax + b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Простая линейная регрессия использует один признак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y – целевая переменная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y – единственный признак 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a, b = параметры (коэфиициенты) модели – slope, intercept</a:t>
            </a:r>
          </a:p>
          <a:p>
            <a:pPr algn="l">
              <a:defRPr b="0" sz="5700"/>
            </a:pPr>
            <a:r>
              <a:t>Как выбрать a и b?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Определите функцию ошибки для всех значений до линии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Выберите линию, минимизирующую функцию ошибки </a:t>
            </a:r>
          </a:p>
          <a:p>
            <a:pPr algn="l">
              <a:defRPr b="0" sz="5700"/>
            </a:pPr>
            <a:r>
              <a:t>Функция ошибки = функция потерь = оценочная функция = Error function = loss function = cost function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Функция потерь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Функция потерь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6300" y="2330450"/>
            <a:ext cx="12471400" cy="905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1400" y="2438400"/>
            <a:ext cx="12395200" cy="90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Функция потерь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Функция потерь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Функция потерь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Функция потерь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6300" y="2362200"/>
            <a:ext cx="12471400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Функция потерь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Функция потерь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1850" y="2266950"/>
            <a:ext cx="12560300" cy="918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Обычный метод наименьших квадрат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01675">
              <a:defRPr b="0" sz="95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Обычный метод наименьших квадратов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078" y="3505127"/>
            <a:ext cx="9817101" cy="715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2786" y="3389091"/>
            <a:ext cx="667966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Обычный метод наименьших квадратов (OLS) – минимизация RSS"/>
          <p:cNvSpPr txBox="1"/>
          <p:nvPr/>
        </p:nvSpPr>
        <p:spPr>
          <a:xfrm>
            <a:off x="11223608" y="5953734"/>
            <a:ext cx="12687811" cy="18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5700"/>
            </a:lvl1pPr>
          </a:lstStyle>
          <a:p>
            <a:pPr/>
            <a:r>
              <a:t>Обычный метод наименьших квадратов (OLS) – минимизация RSS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Линейная регрессия с большей размерностью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02615">
              <a:defRPr b="0" sz="817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Линейная регрессия с большей размерностью</a:t>
            </a:r>
          </a:p>
        </p:txBody>
      </p:sp>
      <p:sp>
        <p:nvSpPr>
          <p:cNvPr id="182" name="Для обучения модели линейной регрессии необходимо:…"/>
          <p:cNvSpPr txBox="1"/>
          <p:nvPr/>
        </p:nvSpPr>
        <p:spPr>
          <a:xfrm>
            <a:off x="1040465" y="4139023"/>
            <a:ext cx="22303070" cy="43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Для обучения модели линейной регрессии необходимо: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определить 3 переменные: a1, a2, b</a:t>
            </a:r>
          </a:p>
          <a:p>
            <a:pPr algn="l">
              <a:defRPr b="0" sz="5700"/>
            </a:pPr>
            <a:r>
              <a:t>При большей размерности: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определить коэффициенты для каждого признака и переменную b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72" y="2843888"/>
            <a:ext cx="6382856" cy="1092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1583" y="8907275"/>
            <a:ext cx="12780834" cy="886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Линейная регрессия с использованием всех признаков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pPr/>
            <a:r>
              <a:t>Линейная регрессия с использованием всех признаков</a:t>
            </a:r>
          </a:p>
        </p:txBody>
      </p:sp>
      <p:sp>
        <p:nvSpPr>
          <p:cNvPr id="187" name="from sklearn.model_selection import train_test_split…"/>
          <p:cNvSpPr txBox="1"/>
          <p:nvPr>
            <p:ph type="body" idx="1"/>
          </p:nvPr>
        </p:nvSpPr>
        <p:spPr>
          <a:xfrm>
            <a:off x="920677" y="3019996"/>
            <a:ext cx="23059843" cy="7676008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train_test_split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LinearRegression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 , X_test, y_train, y_test = train_test_split (X, y, test_size=0.3, random_state=42)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reg_all = LinearRegression()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reg_all.fit(X_train,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reg_all.predict(X_test)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-квадрат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R-квадрат</a:t>
            </a:r>
          </a:p>
        </p:txBody>
      </p:sp>
      <p:sp>
        <p:nvSpPr>
          <p:cNvPr id="190" name="Количественная характеристика вариативность целевой переменной объяснений признаками…"/>
          <p:cNvSpPr txBox="1"/>
          <p:nvPr/>
        </p:nvSpPr>
        <p:spPr>
          <a:xfrm>
            <a:off x="1040465" y="2954075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Количественная характеристика вариативность целевой переменной объяснений признаками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Значение в диапазоне от 0 до 1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1309" y="902362"/>
            <a:ext cx="1540620" cy="1458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689" y="6372073"/>
            <a:ext cx="20073619" cy="5771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Регрессия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-квадрат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R-квадрат в sklearn</a:t>
            </a:r>
          </a:p>
        </p:txBody>
      </p:sp>
      <p:sp>
        <p:nvSpPr>
          <p:cNvPr id="195" name="reg_all.score(X_test, y_test)"/>
          <p:cNvSpPr txBox="1"/>
          <p:nvPr>
            <p:ph type="body" sz="quarter" idx="1"/>
          </p:nvPr>
        </p:nvSpPr>
        <p:spPr>
          <a:xfrm>
            <a:off x="920677" y="3019996"/>
            <a:ext cx="23059843" cy="1189028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reg_all.score(X_test, y_test)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732" y="4891149"/>
            <a:ext cx="5950768" cy="933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Средняя квадратическая ошибка и корень из средней квадратической ошибки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pPr/>
            <a:r>
              <a:t>Средняя квадратическая ошибка и корень из средней квадратической ошибки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396" y="3870476"/>
            <a:ext cx="8818923" cy="2679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1659" y="8425387"/>
            <a:ext cx="7110396" cy="151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MSE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RMSE в sklearn</a:t>
            </a:r>
          </a:p>
        </p:txBody>
      </p:sp>
      <p:sp>
        <p:nvSpPr>
          <p:cNvPr id="203" name="from sklearn.metrics import mean_squared_error…"/>
          <p:cNvSpPr txBox="1"/>
          <p:nvPr>
            <p:ph type="body" sz="quarter" idx="1"/>
          </p:nvPr>
        </p:nvSpPr>
        <p:spPr>
          <a:xfrm>
            <a:off x="920677" y="3019996"/>
            <a:ext cx="23059843" cy="270594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mean_squared_error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mean_squared_error(y_test, y_pred, squared=False)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152" y="6320745"/>
            <a:ext cx="5602799" cy="1074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Кроссвалид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Кроссвалидация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Кроссвалидац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Кроссвалидация</a:t>
            </a:r>
          </a:p>
        </p:txBody>
      </p:sp>
      <p:sp>
        <p:nvSpPr>
          <p:cNvPr id="209" name="Производительность модели зависит от того, как мы разделяем данные…"/>
          <p:cNvSpPr txBox="1"/>
          <p:nvPr/>
        </p:nvSpPr>
        <p:spPr>
          <a:xfrm>
            <a:off x="1040465" y="4139023"/>
            <a:ext cx="22303071" cy="43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Производительность модели зависит от того, как мы разделяем данные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Не репрезентативная модель может обобщать не размеченные данные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Решение - кроссвалидация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372" y="2673899"/>
            <a:ext cx="20485256" cy="1851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0" y="4438042"/>
            <a:ext cx="18796000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0" y="4641170"/>
            <a:ext cx="19392900" cy="535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950" y="4400550"/>
            <a:ext cx="195961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0300" y="4298950"/>
            <a:ext cx="19583400" cy="511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едсказание уровня глюкоз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Предсказание уровня глюкозы</a:t>
            </a:r>
          </a:p>
        </p:txBody>
      </p:sp>
      <p:sp>
        <p:nvSpPr>
          <p:cNvPr id="134" name="import pandas as pd…"/>
          <p:cNvSpPr txBox="1"/>
          <p:nvPr>
            <p:ph type="body" sz="half" idx="1"/>
          </p:nvPr>
        </p:nvSpPr>
        <p:spPr>
          <a:xfrm>
            <a:off x="920677" y="3019996"/>
            <a:ext cx="23059843" cy="324401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import pandas as pd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diabetes_df = pd.read_csv("diabetes_clean.csv")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print(diabetes_df.head(3))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281" y="6808444"/>
            <a:ext cx="13844348" cy="4379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Основы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Основы кроссвалидации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50" y="4603750"/>
            <a:ext cx="19545300" cy="450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араметры модел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67715">
              <a:defRPr b="0" sz="1041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Параметры модели кроссвалидации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4117" y="4032756"/>
            <a:ext cx="9940123" cy="474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Кроссвалидация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Кроссвалидация в sklearn</a:t>
            </a:r>
          </a:p>
        </p:txBody>
      </p:sp>
      <p:sp>
        <p:nvSpPr>
          <p:cNvPr id="233" name="from sklearn.model_selection import cross_val_score, KFold…"/>
          <p:cNvSpPr txBox="1"/>
          <p:nvPr>
            <p:ph type="body" sz="half" idx="1"/>
          </p:nvPr>
        </p:nvSpPr>
        <p:spPr>
          <a:xfrm>
            <a:off x="920677" y="3019996"/>
            <a:ext cx="23059843" cy="453478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cross_val_score, KFold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kf = KFold(n_splits=6, shuffle=True, random_state=42)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reg = LinearRegression()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cv_results = cross_val_score(reg, X, y, cv=kf)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Оценка эффективности перекрестной проверки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77850">
              <a:defRPr sz="7840"/>
            </a:lvl1pPr>
          </a:lstStyle>
          <a:p>
            <a:pPr/>
            <a:r>
              <a:t>Оценка эффективности перекрестной проверки</a:t>
            </a:r>
          </a:p>
        </p:txBody>
      </p:sp>
      <p:sp>
        <p:nvSpPr>
          <p:cNvPr id="236" name="print(cv_results)"/>
          <p:cNvSpPr txBox="1"/>
          <p:nvPr>
            <p:ph type="body" sz="quarter" idx="1"/>
          </p:nvPr>
        </p:nvSpPr>
        <p:spPr>
          <a:xfrm>
            <a:off x="920677" y="3019996"/>
            <a:ext cx="23059843" cy="1181868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print(cv_results)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935" y="4835069"/>
            <a:ext cx="10914193" cy="59773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print(np.mean(cv_results), np.std(cv_results))"/>
          <p:cNvSpPr txBox="1"/>
          <p:nvPr/>
        </p:nvSpPr>
        <p:spPr>
          <a:xfrm>
            <a:off x="920677" y="6267066"/>
            <a:ext cx="23059843" cy="1181868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print(np.mean(cv_results), np.std(cv_results))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578" y="8062995"/>
            <a:ext cx="10149447" cy="89757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print(np.quantile(cv_results, [0.025, 0.975]))"/>
          <p:cNvSpPr txBox="1"/>
          <p:nvPr/>
        </p:nvSpPr>
        <p:spPr>
          <a:xfrm>
            <a:off x="920677" y="9574627"/>
            <a:ext cx="23059843" cy="1181868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print(np.quantile(cv_results, [0.025, 0.975]))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821" y="11370557"/>
            <a:ext cx="6662147" cy="1116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Настройка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Настройка регрессии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Настройка регресс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Настройка регрессии</a:t>
            </a:r>
          </a:p>
        </p:txBody>
      </p:sp>
      <p:sp>
        <p:nvSpPr>
          <p:cNvPr id="246" name="Минимизация функции потерь…"/>
          <p:cNvSpPr txBox="1"/>
          <p:nvPr/>
        </p:nvSpPr>
        <p:spPr>
          <a:xfrm>
            <a:off x="1040465" y="4570823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Минимизация функции потерь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Выбор коэффициента для каждого признака и значения b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Большие коэффициенты могут привести к переобучению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Настройка регерссии: “штрафовать” большие коэффициенты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Гребневая регресс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Гребневая регрессия</a:t>
            </a:r>
          </a:p>
        </p:txBody>
      </p:sp>
      <p:sp>
        <p:nvSpPr>
          <p:cNvPr id="249" name="Функция потерь = OLS функции потерь +"/>
          <p:cNvSpPr txBox="1"/>
          <p:nvPr/>
        </p:nvSpPr>
        <p:spPr>
          <a:xfrm>
            <a:off x="1540365" y="4293361"/>
            <a:ext cx="14709540" cy="94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5700"/>
            </a:lvl1pPr>
          </a:lstStyle>
          <a:p>
            <a:pPr/>
            <a:r>
              <a:t>Функция потерь = OLS функции потерь + 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5154" y="3832376"/>
            <a:ext cx="3009901" cy="186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Параметр альфа – необходим для расчета  (аналог k для KNN)"/>
          <p:cNvSpPr txBox="1"/>
          <p:nvPr/>
        </p:nvSpPr>
        <p:spPr>
          <a:xfrm>
            <a:off x="1540365" y="7049463"/>
            <a:ext cx="21555969" cy="94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5700"/>
            </a:lvl1pPr>
          </a:lstStyle>
          <a:p>
            <a:pPr/>
            <a:r>
              <a:t>Параметр альфа – необходим для расчета  (аналог k для KNN)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702" y="9344581"/>
            <a:ext cx="10947741" cy="2204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Гребневая регрессия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Гребневая регрессия в sklearn</a:t>
            </a:r>
          </a:p>
        </p:txBody>
      </p:sp>
      <p:sp>
        <p:nvSpPr>
          <p:cNvPr id="255" name="from sklearn.linear_model import Ridge…"/>
          <p:cNvSpPr txBox="1"/>
          <p:nvPr>
            <p:ph type="body" idx="1"/>
          </p:nvPr>
        </p:nvSpPr>
        <p:spPr>
          <a:xfrm>
            <a:off x="920677" y="3019996"/>
            <a:ext cx="23059843" cy="8777712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scores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for alpha in [0.1, 1.0, 10.0, 100.0, 1000.0]: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ridge = Ridge(alpha=alpha)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ridge.fit(X_train,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y_pred = ridge.predict(X_test)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scores.append(ridge.score(X_test, y_test))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print(scores)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338" y="12176104"/>
            <a:ext cx="17623913" cy="637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Лассо регресс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Лассо регрессия</a:t>
            </a:r>
          </a:p>
        </p:txBody>
      </p:sp>
      <p:sp>
        <p:nvSpPr>
          <p:cNvPr id="259" name="Функция потерь = OLS функции потерь +"/>
          <p:cNvSpPr txBox="1"/>
          <p:nvPr/>
        </p:nvSpPr>
        <p:spPr>
          <a:xfrm>
            <a:off x="1540365" y="4293361"/>
            <a:ext cx="14709540" cy="94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5700"/>
            </a:lvl1pPr>
          </a:lstStyle>
          <a:p>
            <a:pPr/>
            <a:r>
              <a:t>Функция потерь = OLS функции потерь + 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1919" y="4041319"/>
            <a:ext cx="3073401" cy="193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Лассо регрессия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Лассо регрессия в sklearn</a:t>
            </a:r>
          </a:p>
        </p:txBody>
      </p:sp>
      <p:sp>
        <p:nvSpPr>
          <p:cNvPr id="263" name="from sklearn.linear_model import Lasso…"/>
          <p:cNvSpPr txBox="1"/>
          <p:nvPr>
            <p:ph type="body" idx="1"/>
          </p:nvPr>
        </p:nvSpPr>
        <p:spPr>
          <a:xfrm>
            <a:off x="920677" y="3019996"/>
            <a:ext cx="23059843" cy="8777712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scores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for alpha in [0.01, 1.0, 10.0, 20.0, 50.0]: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lasso = Lasso(alpha=alpha)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lasso.fit(X_train,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y_pred = ridge.predict(X_test)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scores.append(lasso.score(X_test, y_test))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print(scores)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788" y="12176104"/>
            <a:ext cx="18138225" cy="620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Создание массивов признака и целевой переменной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28319">
              <a:defRPr sz="7168"/>
            </a:lvl1pPr>
          </a:lstStyle>
          <a:p>
            <a:pPr/>
            <a:r>
              <a:t>Создание массивов признака и целевой переменной</a:t>
            </a:r>
          </a:p>
        </p:txBody>
      </p:sp>
      <p:sp>
        <p:nvSpPr>
          <p:cNvPr id="138" name="X = diabetes_df.drop(&quot;glucose&quot;, axis=1).values…"/>
          <p:cNvSpPr txBox="1"/>
          <p:nvPr>
            <p:ph type="body" sz="half" idx="1"/>
          </p:nvPr>
        </p:nvSpPr>
        <p:spPr>
          <a:xfrm>
            <a:off x="920677" y="3019996"/>
            <a:ext cx="23059843" cy="324401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 = diabetes_df.drop("glucose", axis=1).values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 = diabetes_df["glucose"].values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print(type(X), type(y))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589" y="6778053"/>
            <a:ext cx="11882827" cy="1083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Лассо регрессия для выбора признак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01675">
              <a:defRPr b="0" sz="95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Лассо регрессия для выбора признаков</a:t>
            </a:r>
          </a:p>
        </p:txBody>
      </p:sp>
      <p:sp>
        <p:nvSpPr>
          <p:cNvPr id="267" name="Лассо позволяет выбрать важные признаки…"/>
          <p:cNvSpPr txBox="1"/>
          <p:nvPr/>
        </p:nvSpPr>
        <p:spPr>
          <a:xfrm>
            <a:off x="1540365" y="3429761"/>
            <a:ext cx="22186629" cy="267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Лассо позволяет выбрать важные признаки </a:t>
            </a:r>
          </a:p>
          <a:p>
            <a:pPr algn="l">
              <a:defRPr b="0" sz="5700"/>
            </a:pPr>
            <a:r>
              <a:t>Сокращается коэффициенты менее важных признаков до нуля</a:t>
            </a:r>
          </a:p>
          <a:p>
            <a:pPr algn="l">
              <a:defRPr b="0" sz="5700"/>
            </a:pPr>
            <a:r>
              <a:t>Не сокращенные признаки выбираются для Лассо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Лассо регрессия для выбора признаков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pPr/>
            <a:r>
              <a:t>Лассо регрессия для выбора признаков в sklearn</a:t>
            </a:r>
          </a:p>
        </p:txBody>
      </p:sp>
      <p:sp>
        <p:nvSpPr>
          <p:cNvPr id="270" name="from sklearn.linear_model import Lasso…"/>
          <p:cNvSpPr txBox="1"/>
          <p:nvPr>
            <p:ph type="body" idx="1"/>
          </p:nvPr>
        </p:nvSpPr>
        <p:spPr>
          <a:xfrm>
            <a:off x="920677" y="3019996"/>
            <a:ext cx="23059843" cy="9803331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 = diabetes_df.drop("glucose", axis=1).values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 = diabetes_df["glucose"].values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names = diabetes_df.drop("glucose", axis=1).columns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lasso = Lasso(alpha=0.1)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lasso_coef = lasso.fit(X, y).coef_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plt.bar(names, lasso_coef)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plt.xticks(rotation=45)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Лассо регрессия для выбора признаков в sklearn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pPr/>
            <a:r>
              <a:t>Лассо регрессия для выбора признаков в sklearn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8624" y="2289187"/>
            <a:ext cx="13366751" cy="11545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едсказание по одной переменной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767715">
              <a:defRPr sz="10416"/>
            </a:lvl1pPr>
          </a:lstStyle>
          <a:p>
            <a:pPr/>
            <a:r>
              <a:t>Предсказание по одной переменной</a:t>
            </a:r>
          </a:p>
        </p:txBody>
      </p:sp>
      <p:sp>
        <p:nvSpPr>
          <p:cNvPr id="142" name="X_bmi = X[:, 3]…"/>
          <p:cNvSpPr txBox="1"/>
          <p:nvPr>
            <p:ph type="body" sz="quarter" idx="1"/>
          </p:nvPr>
        </p:nvSpPr>
        <p:spPr>
          <a:xfrm>
            <a:off x="920677" y="3019996"/>
            <a:ext cx="23059843" cy="2273301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X_bmi = X[:,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print(y.shape, X_bmi.shape)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075" y="5671692"/>
            <a:ext cx="4193192" cy="108324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X_bmi = X_bmi.reshape(-1, 1)…"/>
          <p:cNvSpPr txBox="1"/>
          <p:nvPr/>
        </p:nvSpPr>
        <p:spPr>
          <a:xfrm>
            <a:off x="920677" y="7294312"/>
            <a:ext cx="23059843" cy="2273301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X_bmi = X_bmi.reshape(-1, 1)</a:t>
            </a:r>
          </a:p>
          <a:p>
            <a: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print(X_bmi.shape)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803" y="10106992"/>
            <a:ext cx="2562213" cy="1123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едсказание уровня глюкозы от индекса массы тела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pPr/>
            <a:r>
              <a:t>Предсказание уровня глюкозы от индекса массы тела</a:t>
            </a:r>
          </a:p>
        </p:txBody>
      </p:sp>
      <p:sp>
        <p:nvSpPr>
          <p:cNvPr id="148" name="import matplotlib.pyplot as plt…"/>
          <p:cNvSpPr txBox="1"/>
          <p:nvPr>
            <p:ph type="body" sz="half" idx="1"/>
          </p:nvPr>
        </p:nvSpPr>
        <p:spPr>
          <a:xfrm>
            <a:off x="920677" y="3019996"/>
            <a:ext cx="23059843" cy="56341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import matplotlib.pyplot as plt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plt.scatter(X_bmi, 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plt.ylabel("Уровень глюкозы в крови")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plt.xlabel("Индекс массы тела")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едсказание уровня глюкозы от индекса массы тела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pPr/>
            <a:r>
              <a:t>Предсказание уровня глюкозы от индекса массы тела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709" y="2743146"/>
            <a:ext cx="13227779" cy="1000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Обучение модели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154" name="from sklearn.linear_model import LinearRegression…"/>
          <p:cNvSpPr txBox="1"/>
          <p:nvPr>
            <p:ph type="body" idx="1"/>
          </p:nvPr>
        </p:nvSpPr>
        <p:spPr>
          <a:xfrm>
            <a:off x="920677" y="3019996"/>
            <a:ext cx="23059843" cy="9665482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LinearRegression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reg = LinearRegression()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reg.fit(X_bmi, y)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predictions = reg.predict(X_bmi)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plt.scatter(X_bmi, y)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plt.plot(X_bmi, predictions)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plt.ylabel("Уровень глюкозы в крови")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plt.xlabel("Индекс массы тела")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Обучение модели"/>
          <p:cNvSpPr txBox="1"/>
          <p:nvPr>
            <p:ph type="title"/>
          </p:nvPr>
        </p:nvSpPr>
        <p:spPr>
          <a:xfrm>
            <a:off x="9966" y="355600"/>
            <a:ext cx="24364068" cy="2286000"/>
          </a:xfrm>
          <a:prstGeom prst="rect">
            <a:avLst/>
          </a:prstGeom>
        </p:spPr>
        <p:txBody>
          <a:bodyPr/>
          <a:lstStyle/>
          <a:p>
            <a:pPr/>
            <a:r>
              <a:t>Обучение модели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450" y="2569392"/>
            <a:ext cx="13687100" cy="1035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