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58" d="100"/>
          <a:sy n="58" d="100"/>
        </p:scale>
        <p:origin x="920" y="2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sz="8500" b="1" spc="-17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11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Модели машинного обучения в Scikit-learn (Настройка модели, логистическая регрессия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26440">
              <a:defRPr sz="9856"/>
            </a:pPr>
            <a:r>
              <a:t>Модели машинного обучения в Scikit-learn (Настройка модели, логистическая регрессия)</a:t>
            </a:r>
            <a:r>
              <a:rPr sz="1056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29" name="Специалист по большим данным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Специалист по большим данным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Матрица ошибок в sklearn"/>
          <p:cNvSpPr txBox="1">
            <a:spLocks noGrp="1"/>
          </p:cNvSpPr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r>
              <a:t>Матрица ошибок в sklearn </a:t>
            </a:r>
          </a:p>
        </p:txBody>
      </p:sp>
      <p:sp>
        <p:nvSpPr>
          <p:cNvPr id="160" name="from sklearn.metrics import classification_report, confusion_matrix…"/>
          <p:cNvSpPr txBox="1">
            <a:spLocks noGrp="1"/>
          </p:cNvSpPr>
          <p:nvPr>
            <p:ph type="body" idx="1"/>
          </p:nvPr>
        </p:nvSpPr>
        <p:spPr>
          <a:xfrm>
            <a:off x="920677" y="3019996"/>
            <a:ext cx="23059843" cy="629580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classification_report, confusion_matrix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knn = KNeighborsClassifier(n_neighbors=7)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X_train, X_test, y_train, y_test = train_test_split(X, y, test_size=0.4, random_state=42)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knn.fit(X_train, y_train)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knn.predict(X_test)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print(confusion_matrix(y_test, y_pred))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68" y="10028493"/>
            <a:ext cx="5641862" cy="241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int(classification_report(y_test, y_pred))"/>
          <p:cNvSpPr txBox="1">
            <a:spLocks noGrp="1"/>
          </p:cNvSpPr>
          <p:nvPr>
            <p:ph type="body" sz="quarter" idx="1"/>
          </p:nvPr>
        </p:nvSpPr>
        <p:spPr>
          <a:xfrm>
            <a:off x="920677" y="3019996"/>
            <a:ext cx="23059843" cy="131064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r>
              <a:t>print(classification_report(y_test, y_pred))</a:t>
            </a:r>
          </a:p>
        </p:txBody>
      </p:sp>
      <p:sp>
        <p:nvSpPr>
          <p:cNvPr id="164" name="Отчет о классификации в sklearn"/>
          <p:cNvSpPr txBox="1">
            <a:spLocks noGrp="1"/>
          </p:cNvSpPr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r>
              <a:t>Отчет о классификации в sklearn 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95" y="5533697"/>
            <a:ext cx="12240010" cy="4426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огистическая регрессия и ROC-крива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Логистическая регрессия и ROC-кривая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Логистическая регрессия для бинарной классифик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20065">
              <a:defRPr sz="7056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Логистическая регрессия для бинарной классификации</a:t>
            </a:r>
          </a:p>
        </p:txBody>
      </p:sp>
      <p:sp>
        <p:nvSpPr>
          <p:cNvPr id="170" name="Логистическая регрессия используется для задач классификации…"/>
          <p:cNvSpPr txBox="1"/>
          <p:nvPr/>
        </p:nvSpPr>
        <p:spPr>
          <a:xfrm>
            <a:off x="1040465" y="3998397"/>
            <a:ext cx="22303071" cy="61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t>Логистическая регрессия используется для задач классификации</a:t>
            </a:r>
          </a:p>
          <a:p>
            <a:pPr algn="l">
              <a:defRPr sz="5700" b="0"/>
            </a:pPr>
            <a:r>
              <a:t>Вероятности вывода логистической регрессии</a:t>
            </a:r>
          </a:p>
          <a:p>
            <a:pPr algn="l">
              <a:defRPr sz="5700" b="0"/>
            </a:pPr>
            <a:r>
              <a:t>Если вероятность, p&gt; 0,5:</a:t>
            </a:r>
          </a:p>
          <a:p>
            <a:pPr algn="l">
              <a:defRPr sz="5700" b="0"/>
            </a:pPr>
            <a:r>
              <a:t>Данные помечены 1</a:t>
            </a:r>
          </a:p>
          <a:p>
            <a:pPr algn="l">
              <a:defRPr sz="5700" b="0"/>
            </a:pPr>
            <a:r>
              <a:t>Если вероятность, р &lt;0,5:</a:t>
            </a:r>
          </a:p>
          <a:p>
            <a:pPr algn="l">
              <a:defRPr sz="5700" b="0"/>
            </a:pPr>
            <a:r>
              <a:t>Данные помечены 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Линейная граница решени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Линейная граница решения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43" y="3115291"/>
            <a:ext cx="12955514" cy="10031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Логистическая регрессия в sklearn"/>
          <p:cNvSpPr txBox="1">
            <a:spLocks noGrp="1"/>
          </p:cNvSpPr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r>
              <a:t>Логистическая регрессия в sklearn </a:t>
            </a:r>
          </a:p>
        </p:txBody>
      </p:sp>
      <p:sp>
        <p:nvSpPr>
          <p:cNvPr id="176" name="from sklearn.linear_model import LogisticRegression…"/>
          <p:cNvSpPr txBox="1">
            <a:spLocks noGrp="1"/>
          </p:cNvSpPr>
          <p:nvPr>
            <p:ph type="body" idx="1"/>
          </p:nvPr>
        </p:nvSpPr>
        <p:spPr>
          <a:xfrm>
            <a:off x="920677" y="3019996"/>
            <a:ext cx="23059843" cy="629580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sklearn.linear_model import LogisticRegression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logreg = LogisticRegression()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X_train, X_test, y_train, y_test = train_test_split(X, y, test_size=0.3, random_state=42)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logreg.fit(X_train, y_train)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logreg.predict(X_test)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редсказание вероятностей"/>
          <p:cNvSpPr txBox="1">
            <a:spLocks noGrp="1"/>
          </p:cNvSpPr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r>
              <a:t>Предсказание вероятностей</a:t>
            </a:r>
          </a:p>
        </p:txBody>
      </p:sp>
      <p:sp>
        <p:nvSpPr>
          <p:cNvPr id="179" name="y_pred_probs = logreg.predict_proba(X_test)[:, 1]…"/>
          <p:cNvSpPr txBox="1">
            <a:spLocks noGrp="1"/>
          </p:cNvSpPr>
          <p:nvPr>
            <p:ph type="body" sz="quarter" idx="1"/>
          </p:nvPr>
        </p:nvSpPr>
        <p:spPr>
          <a:xfrm>
            <a:off x="920677" y="3019996"/>
            <a:ext cx="23059843" cy="2552579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y_pred_probs = logreg.predict_proba(X_test)[:,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print(y_pred_probs[0])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4" y="6284784"/>
            <a:ext cx="6108167" cy="1252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ороги вероятност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Пороги вероятности</a:t>
            </a:r>
          </a:p>
        </p:txBody>
      </p:sp>
      <p:sp>
        <p:nvSpPr>
          <p:cNvPr id="183" name="• По умолчанию порог логистической регрессии = 0,5…"/>
          <p:cNvSpPr txBox="1"/>
          <p:nvPr/>
        </p:nvSpPr>
        <p:spPr>
          <a:xfrm>
            <a:off x="1040465" y="5293797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t>• По умолчанию порог логистической регрессии = 0,5</a:t>
            </a:r>
          </a:p>
          <a:p>
            <a:pPr algn="l">
              <a:defRPr sz="5700" b="0"/>
            </a:pPr>
            <a:r>
              <a:t>• Не специфично для логистической регрессии</a:t>
            </a:r>
          </a:p>
          <a:p>
            <a:pPr algn="l">
              <a:defRPr sz="5700" b="0"/>
            </a:pPr>
            <a:r>
              <a:t>• Классификаторы KNN также имеют пороги</a:t>
            </a:r>
          </a:p>
          <a:p>
            <a:pPr algn="l">
              <a:defRPr sz="5700" b="0"/>
            </a:pPr>
            <a:r>
              <a:t>• Что произойдет, если мы изменим порог?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C-крива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ROC-кривая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01" y="3063090"/>
            <a:ext cx="16693798" cy="10606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OC-крива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ROC-кривая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77" y="3205483"/>
            <a:ext cx="15092846" cy="9613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Метрики модел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Метрики модели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остроение ROC-кривой"/>
          <p:cNvSpPr txBox="1">
            <a:spLocks noGrp="1"/>
          </p:cNvSpPr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r>
              <a:t>Построение ROC-кривой</a:t>
            </a:r>
          </a:p>
        </p:txBody>
      </p:sp>
      <p:sp>
        <p:nvSpPr>
          <p:cNvPr id="192" name="from sklearn.metrics import roc_curve…"/>
          <p:cNvSpPr txBox="1">
            <a:spLocks noGrp="1"/>
          </p:cNvSpPr>
          <p:nvPr>
            <p:ph type="body" idx="1"/>
          </p:nvPr>
        </p:nvSpPr>
        <p:spPr>
          <a:xfrm>
            <a:off x="920677" y="3019996"/>
            <a:ext cx="23059843" cy="924768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roc_curve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fpr, tpr, tresholds = roc_curve(y_test, y_pred_probs)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plt.plot([0, 1], [0, 1], "k--")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plt.plot(fpr, tpr)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plt.xlabel("False Positive Rate")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plt.ylabel("True Positive Rate")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plt.xlabel("Logistic Regression Curve")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остроение ROC-кривой"/>
          <p:cNvSpPr txBox="1">
            <a:spLocks noGrp="1"/>
          </p:cNvSpPr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r>
              <a:t>Построение ROC-кривой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88" y="2251229"/>
            <a:ext cx="13757624" cy="10991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OC AUC в sklearn"/>
          <p:cNvSpPr txBox="1">
            <a:spLocks noGrp="1"/>
          </p:cNvSpPr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r>
              <a:t>ROC AUC в sklearn</a:t>
            </a:r>
          </a:p>
        </p:txBody>
      </p:sp>
      <p:sp>
        <p:nvSpPr>
          <p:cNvPr id="198" name="from sklearn.metrics import roc_auc_score…"/>
          <p:cNvSpPr txBox="1">
            <a:spLocks noGrp="1"/>
          </p:cNvSpPr>
          <p:nvPr>
            <p:ph type="body" sz="quarter" idx="1"/>
          </p:nvPr>
        </p:nvSpPr>
        <p:spPr>
          <a:xfrm>
            <a:off x="920677" y="3019996"/>
            <a:ext cx="23059843" cy="255865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roc_auc_score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print(roc_auc_score(y_test, y_pred_probs))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0" y="6298848"/>
            <a:ext cx="5711332" cy="1118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Настройка гиперпараметр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Настройка гиперпараметров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Настройка гиперпараметр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Настройка гиперпараметров</a:t>
            </a:r>
          </a:p>
        </p:txBody>
      </p:sp>
      <p:sp>
        <p:nvSpPr>
          <p:cNvPr id="204" name="• Регрессия Ridge/lasso: выбор альфа…"/>
          <p:cNvSpPr txBox="1"/>
          <p:nvPr/>
        </p:nvSpPr>
        <p:spPr>
          <a:xfrm>
            <a:off x="1040465" y="4861997"/>
            <a:ext cx="22303071" cy="43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t>• Регрессия Ridge/lasso: выбор альфа</a:t>
            </a:r>
          </a:p>
          <a:p>
            <a:pPr algn="l">
              <a:defRPr sz="5700" b="0"/>
            </a:pPr>
            <a:r>
              <a:t>• KNN: выбор n_neighbors</a:t>
            </a:r>
          </a:p>
          <a:p>
            <a:pPr algn="l">
              <a:defRPr sz="5700" b="0"/>
            </a:pPr>
            <a:r>
              <a:t>• Гиперпараметры: параметры, которые мы указываем перед установкой модели</a:t>
            </a:r>
          </a:p>
          <a:p>
            <a:pPr algn="l">
              <a:defRPr sz="5700" b="0"/>
            </a:pPr>
            <a:r>
              <a:t>• Как альфа и n_neighbors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Выбор правильных гиперпараметр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759459">
              <a:defRPr sz="10304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Выбор правильных гиперпараметров</a:t>
            </a:r>
          </a:p>
        </p:txBody>
      </p:sp>
      <p:sp>
        <p:nvSpPr>
          <p:cNvPr id="207" name="1. Попробуйте много разных значений гиперпараметрических…"/>
          <p:cNvSpPr txBox="1"/>
          <p:nvPr/>
        </p:nvSpPr>
        <p:spPr>
          <a:xfrm>
            <a:off x="1040465" y="3047934"/>
            <a:ext cx="22303071" cy="958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t>1. Попробуйте много разных значений гиперпараметрических</a:t>
            </a:r>
          </a:p>
          <a:p>
            <a:pPr algn="l">
              <a:defRPr sz="5700" b="0"/>
            </a:pPr>
            <a:r>
              <a:t>2. Установите их все отдельно</a:t>
            </a:r>
          </a:p>
          <a:p>
            <a:pPr algn="l">
              <a:defRPr sz="5700" b="0"/>
            </a:pPr>
            <a:r>
              <a:t>3. Посмотрите, насколько хорошо они выполняют</a:t>
            </a:r>
          </a:p>
          <a:p>
            <a:pPr algn="l">
              <a:defRPr sz="5700" b="0"/>
            </a:pPr>
            <a:r>
              <a:t>4. Выберите наиболее эффективные значения</a:t>
            </a:r>
          </a:p>
          <a:p>
            <a:pPr algn="l">
              <a:defRPr sz="5700" b="0"/>
            </a:pPr>
            <a:endParaRPr/>
          </a:p>
          <a:p>
            <a:pPr algn="l">
              <a:defRPr sz="5700" b="0"/>
            </a:pPr>
            <a:r>
              <a:t>• Это называется настройкой гиперпараметров</a:t>
            </a:r>
          </a:p>
          <a:p>
            <a:pPr algn="l">
              <a:defRPr sz="5700" b="0"/>
            </a:pPr>
            <a:r>
              <a:t>• Очень важно использовать перекрестную проверку, чтобы избежать переобучения</a:t>
            </a:r>
          </a:p>
          <a:p>
            <a:pPr algn="l">
              <a:defRPr sz="5700" b="0"/>
            </a:pPr>
            <a:r>
              <a:t>• Мы все еще можем разделить данные и выполнить перекрестную проверку на учебном наборе</a:t>
            </a:r>
          </a:p>
          <a:p>
            <a:pPr algn="l">
              <a:defRPr sz="5700" b="0"/>
            </a:pPr>
            <a:r>
              <a:t>• Мы фиксируем набор тестов для окончательной оценки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оиск по сетки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Поиск по сетки кроссвалидации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93" y="3476835"/>
            <a:ext cx="20196014" cy="6762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Поиск по сетки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Поиск по сетки кроссвалидации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37" y="3154803"/>
            <a:ext cx="21922926" cy="7406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оиск по сетки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Поиск по сетки кроссвалидации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71" y="2919894"/>
            <a:ext cx="22785058" cy="775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оиск по сетки кроссвалидации в sklearn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676909">
              <a:defRPr sz="9184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Поиск по сетки кроссвалидации в sklearn</a:t>
            </a:r>
          </a:p>
        </p:txBody>
      </p:sp>
      <p:sp>
        <p:nvSpPr>
          <p:cNvPr id="219" name="from sklearn.model_selection import GridSearchCV…"/>
          <p:cNvSpPr txBox="1">
            <a:spLocks noGrp="1"/>
          </p:cNvSpPr>
          <p:nvPr>
            <p:ph type="body" idx="4294967295"/>
          </p:nvPr>
        </p:nvSpPr>
        <p:spPr>
          <a:xfrm>
            <a:off x="920677" y="3019996"/>
            <a:ext cx="23059843" cy="924768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GridSearchCV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kf = KFold(n_splits=5, shuffle=True, random_state=42)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param_grid = {"alpha": np.arange(0.0001, 1, 10),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          "solver": ["sag", "lsqr"]}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 = Ridge()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 = GridSearchCV(ridge, param_grid, cv=kf)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ridge_cv.fit(X_train, y_train)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print(ridge_cv.best_params_, ridge_cv.best_score_)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37" y="12409388"/>
            <a:ext cx="12557617" cy="942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Метрики классифик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Метрики классификации</a:t>
            </a:r>
          </a:p>
        </p:txBody>
      </p:sp>
      <p:sp>
        <p:nvSpPr>
          <p:cNvPr id="134" name="Измерение качества модели с помощью точности (Accuracy) не всегда эффективно…"/>
          <p:cNvSpPr txBox="1"/>
          <p:nvPr/>
        </p:nvSpPr>
        <p:spPr>
          <a:xfrm>
            <a:off x="1040465" y="5293797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sz="5700" b="0"/>
            </a:pPr>
            <a:r>
              <a:t>Измерение качества модели с помощью точности (Accuracy) не всегда эффективно </a:t>
            </a:r>
          </a:p>
          <a:p>
            <a:pPr marL="754062" indent="-754062" algn="l">
              <a:buSzPct val="125000"/>
              <a:buChar char="•"/>
              <a:defRPr sz="5700" b="0"/>
            </a:pPr>
            <a:r>
              <a:t>Подходит только для классических распределений</a:t>
            </a:r>
          </a:p>
          <a:p>
            <a:pPr marL="754062" indent="-754062" algn="l">
              <a:buSzPct val="125000"/>
              <a:buChar char="•"/>
              <a:defRPr sz="5700" b="0"/>
            </a:pPr>
            <a:r>
              <a:t>Не всегда полезный показатель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Ограничения и альтернативный подход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709930">
              <a:defRPr sz="9632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Ограничения и альтернативный подход</a:t>
            </a:r>
          </a:p>
        </p:txBody>
      </p:sp>
      <p:sp>
        <p:nvSpPr>
          <p:cNvPr id="223" name="• 3-кратная перекрестная проверка, 1 гиперпараметр, 10 общих значений = 30 проходов…"/>
          <p:cNvSpPr txBox="1"/>
          <p:nvPr/>
        </p:nvSpPr>
        <p:spPr>
          <a:xfrm>
            <a:off x="1040465" y="4350616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t>• 3-кратная перекрестная проверка, 1 гиперпараметр, 10 общих значений = 30 проходов</a:t>
            </a:r>
          </a:p>
          <a:p>
            <a:pPr algn="l">
              <a:defRPr sz="5700" b="0"/>
            </a:pPr>
            <a:r>
              <a:t>• 10-кратная перекрестная проверка, 3 гиперпараметра, 30 общих значений = 900 проходов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andomizedSearchCV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RandomizedSearchCV</a:t>
            </a:r>
          </a:p>
        </p:txBody>
      </p:sp>
      <p:sp>
        <p:nvSpPr>
          <p:cNvPr id="226" name="from sklearn.model_selection import RandomizedSearchCV…"/>
          <p:cNvSpPr txBox="1">
            <a:spLocks noGrp="1"/>
          </p:cNvSpPr>
          <p:nvPr>
            <p:ph type="body" idx="4294967295"/>
          </p:nvPr>
        </p:nvSpPr>
        <p:spPr>
          <a:xfrm>
            <a:off x="920677" y="3019996"/>
            <a:ext cx="23059843" cy="924768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RandomizedSearchCV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kf = KFold(n_splits=5, shuffle=True, random_state=42)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param_grid = {"alpha": np.arange(0.0001, 1, 10),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          "solver": ["sag", "lsqr"]}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 = Ridge()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 = RandomizedSearchCV(ridge, param_grid, cv=kf, n_iter=2)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ridge_cv.fit(X_train, y_train)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print(ridge_cv.best_params_, ridge_cv.best_score_)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87" y="12646077"/>
            <a:ext cx="11556297" cy="793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Оценка тестовых значений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Оценка тестовых значений</a:t>
            </a:r>
          </a:p>
        </p:txBody>
      </p:sp>
      <p:sp>
        <p:nvSpPr>
          <p:cNvPr id="230" name="test_score = ridge_cv.score(X_test, y_test)…"/>
          <p:cNvSpPr txBox="1">
            <a:spLocks noGrp="1"/>
          </p:cNvSpPr>
          <p:nvPr>
            <p:ph type="body" sz="quarter" idx="4294967295"/>
          </p:nvPr>
        </p:nvSpPr>
        <p:spPr>
          <a:xfrm>
            <a:off x="920677" y="3019996"/>
            <a:ext cx="23059843" cy="238502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test_score = ridge_cv.score(X_test, y_test)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print(test_score)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41" y="6116697"/>
            <a:ext cx="6893234" cy="114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Дисбаланс класс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Дисбаланс классов</a:t>
            </a:r>
          </a:p>
        </p:txBody>
      </p:sp>
      <p:sp>
        <p:nvSpPr>
          <p:cNvPr id="137" name="Классификация для прогнозирования мошеннических банковских транзакций…"/>
          <p:cNvSpPr txBox="1"/>
          <p:nvPr/>
        </p:nvSpPr>
        <p:spPr>
          <a:xfrm>
            <a:off x="1040465" y="2702997"/>
            <a:ext cx="22303071" cy="871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t>Классификация для прогнозирования мошеннических банковских транзакций</a:t>
            </a:r>
          </a:p>
          <a:p>
            <a:pPr marL="754062" indent="-754062" algn="l">
              <a:buSzPct val="125000"/>
              <a:buChar char="•"/>
              <a:defRPr sz="5700" b="0"/>
            </a:pPr>
            <a:r>
              <a:t>• 99% транзакций являются законными; 1% мошеннические</a:t>
            </a:r>
          </a:p>
          <a:p>
            <a:pPr algn="l">
              <a:defRPr sz="5700" b="0"/>
            </a:pPr>
            <a:r>
              <a:t>Можно создать классификатор, который предсказывает, что ни одна из транзакций не мошеннична</a:t>
            </a:r>
          </a:p>
          <a:p>
            <a:pPr marL="754062" indent="-754062" algn="l">
              <a:buSzPct val="125000"/>
              <a:buChar char="•"/>
              <a:defRPr sz="5700" b="0"/>
            </a:pPr>
            <a:r>
              <a:t>Точно на 99%!</a:t>
            </a:r>
          </a:p>
          <a:p>
            <a:pPr marL="754062" indent="-754062" algn="l">
              <a:buSzPct val="125000"/>
              <a:buChar char="•"/>
              <a:defRPr sz="5700" b="0"/>
            </a:pPr>
            <a:r>
              <a:t>Но ужасно в предсказании мошеннических транзакций</a:t>
            </a:r>
          </a:p>
          <a:p>
            <a:pPr marL="754062" indent="-754062" algn="l">
              <a:buSzPct val="125000"/>
              <a:buChar char="•"/>
              <a:defRPr sz="5700" b="0"/>
            </a:pPr>
            <a:r>
              <a:t>Не выполняет его первоначальной цели</a:t>
            </a:r>
          </a:p>
          <a:p>
            <a:pPr algn="l">
              <a:defRPr sz="5700" b="0"/>
            </a:pPr>
            <a:r>
              <a:t>Дисбаланс класса: неровная частота классов</a:t>
            </a:r>
          </a:p>
          <a:p>
            <a:pPr algn="l">
              <a:defRPr sz="5700" b="0"/>
            </a:pPr>
            <a:r>
              <a:t>Нужен другой способ оценить производительность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Матрица ошибок для оценки эффективности классифик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20065">
              <a:defRPr sz="7056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Матрица ошибок для оценки эффективности классификации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61" y="4438944"/>
            <a:ext cx="19065104" cy="5147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Матрица ошибок для оценки эффективности классификации. Точность (Accuracy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20065">
              <a:defRPr sz="7056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Матрица ошибок для оценки эффективности классификации. Точность (Accuracy)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61" y="4284354"/>
            <a:ext cx="19065104" cy="5147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246" y="10213779"/>
            <a:ext cx="5992334" cy="2204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Матрица ошибок для оценки эффективности классификации. Точность (Precision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20065">
              <a:defRPr sz="7056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Матрица ошибок для оценки эффективности классификации. Точность (Precision)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91" y="3303070"/>
            <a:ext cx="19065104" cy="5147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27" y="8516236"/>
            <a:ext cx="8495631" cy="186783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Высокая точность = меньшая ложноположительная оценка…"/>
          <p:cNvSpPr txBox="1"/>
          <p:nvPr/>
        </p:nvSpPr>
        <p:spPr>
          <a:xfrm>
            <a:off x="438203" y="10733723"/>
            <a:ext cx="20994441" cy="273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точность</a:t>
            </a:r>
            <a:r>
              <a:rPr dirty="0"/>
              <a:t> = </a:t>
            </a:r>
            <a:r>
              <a:rPr dirty="0" err="1"/>
              <a:t>меньшая</a:t>
            </a:r>
            <a:r>
              <a:rPr dirty="0"/>
              <a:t> </a:t>
            </a:r>
            <a:r>
              <a:rPr dirty="0" err="1"/>
              <a:t>ложноположительная</a:t>
            </a:r>
            <a:r>
              <a:rPr dirty="0"/>
              <a:t> </a:t>
            </a:r>
            <a:r>
              <a:rPr dirty="0" err="1"/>
              <a:t>оценка</a:t>
            </a:r>
            <a:endParaRPr dirty="0"/>
          </a:p>
          <a:p>
            <a:pPr algn="l">
              <a:defRPr sz="5700" b="0"/>
            </a:pP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точность</a:t>
            </a:r>
            <a:r>
              <a:rPr dirty="0"/>
              <a:t>: </a:t>
            </a:r>
            <a:r>
              <a:rPr dirty="0" err="1"/>
              <a:t>предсказывается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законных</a:t>
            </a:r>
            <a:r>
              <a:rPr dirty="0"/>
              <a:t> </a:t>
            </a:r>
            <a:r>
              <a:rPr dirty="0" err="1"/>
              <a:t>транзакций</a:t>
            </a:r>
            <a:r>
              <a:rPr dirty="0"/>
              <a:t> </a:t>
            </a:r>
            <a:r>
              <a:rPr dirty="0" err="1"/>
              <a:t>будут</a:t>
            </a:r>
            <a:r>
              <a:rPr dirty="0"/>
              <a:t> </a:t>
            </a:r>
            <a:r>
              <a:rPr dirty="0" err="1"/>
              <a:t>мошенническими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атрица ошибок для оценки эффективности классификации. Полнота (Recall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20065">
              <a:defRPr sz="7056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Матрица ошибок для оценки эффективности классификации. Полнота (Recall)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91" y="3303070"/>
            <a:ext cx="19065104" cy="514729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Высокий отзыв = более низкая ложная отрицательная оценка…"/>
          <p:cNvSpPr txBox="1"/>
          <p:nvPr/>
        </p:nvSpPr>
        <p:spPr>
          <a:xfrm>
            <a:off x="438203" y="10733723"/>
            <a:ext cx="22154168" cy="273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700" b="0"/>
            </a:pPr>
            <a:r>
              <a:rPr dirty="0" err="1"/>
              <a:t>Высокий</a:t>
            </a:r>
            <a:r>
              <a:rPr dirty="0"/>
              <a:t> </a:t>
            </a:r>
            <a:r>
              <a:rPr dirty="0" err="1"/>
              <a:t>отзыв</a:t>
            </a:r>
            <a:r>
              <a:rPr dirty="0"/>
              <a:t> =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низкая</a:t>
            </a:r>
            <a:r>
              <a:rPr dirty="0"/>
              <a:t> </a:t>
            </a:r>
            <a:r>
              <a:rPr dirty="0" err="1"/>
              <a:t>ложная</a:t>
            </a:r>
            <a:r>
              <a:rPr dirty="0"/>
              <a:t> </a:t>
            </a:r>
            <a:r>
              <a:rPr dirty="0" err="1"/>
              <a:t>отрицательная</a:t>
            </a:r>
            <a:r>
              <a:rPr dirty="0"/>
              <a:t> </a:t>
            </a:r>
            <a:r>
              <a:rPr dirty="0" err="1"/>
              <a:t>оценка</a:t>
            </a:r>
            <a:endParaRPr dirty="0"/>
          </a:p>
          <a:p>
            <a:pPr algn="l">
              <a:defRPr sz="5700" b="0"/>
            </a:pPr>
            <a:r>
              <a:rPr dirty="0" err="1"/>
              <a:t>Высокий</a:t>
            </a:r>
            <a:r>
              <a:rPr dirty="0"/>
              <a:t> </a:t>
            </a:r>
            <a:r>
              <a:rPr dirty="0" err="1"/>
              <a:t>отзыв</a:t>
            </a:r>
            <a:r>
              <a:rPr dirty="0"/>
              <a:t>: </a:t>
            </a:r>
            <a:r>
              <a:rPr dirty="0" err="1"/>
              <a:t>правильно</a:t>
            </a:r>
            <a:r>
              <a:rPr dirty="0"/>
              <a:t> </a:t>
            </a:r>
            <a:r>
              <a:rPr dirty="0" err="1"/>
              <a:t>предсказал</a:t>
            </a:r>
            <a:r>
              <a:rPr dirty="0"/>
              <a:t> </a:t>
            </a:r>
            <a:r>
              <a:rPr dirty="0" err="1"/>
              <a:t>большинство</a:t>
            </a:r>
            <a:r>
              <a:rPr dirty="0"/>
              <a:t> </a:t>
            </a:r>
            <a:r>
              <a:rPr dirty="0" err="1"/>
              <a:t>мошеннических</a:t>
            </a:r>
            <a:r>
              <a:rPr dirty="0"/>
              <a:t> </a:t>
            </a:r>
            <a:r>
              <a:rPr dirty="0" err="1"/>
              <a:t>транзакций</a:t>
            </a:r>
            <a:endParaRPr dirty="0"/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34" y="8959026"/>
            <a:ext cx="7866617" cy="1297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-1 оценка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F-1 оценка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996" y="5617092"/>
            <a:ext cx="10496007" cy="2481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Macintosh PowerPoint</Application>
  <PresentationFormat>Custom</PresentationFormat>
  <Paragraphs>115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Helvetica Neue</vt:lpstr>
      <vt:lpstr>Helvetica Neue Light</vt:lpstr>
      <vt:lpstr>Helvetica Neue Medium</vt:lpstr>
      <vt:lpstr>Times Roman</vt:lpstr>
      <vt:lpstr>White</vt:lpstr>
      <vt:lpstr>Модели машинного обучения в Scikit-learn (Настройка модели, логистическая регрессия) </vt:lpstr>
      <vt:lpstr>Метрики модели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Матрица ошибок в sklearn </vt:lpstr>
      <vt:lpstr>Отчет о классификации в sklearn </vt:lpstr>
      <vt:lpstr>Логистическая регрессия и ROC-кривая</vt:lpstr>
      <vt:lpstr>PowerPoint Presentation</vt:lpstr>
      <vt:lpstr>PowerPoint Presentation</vt:lpstr>
      <vt:lpstr>Логистическая регрессия в sklearn </vt:lpstr>
      <vt:lpstr>Предсказание вероятностей</vt:lpstr>
      <vt:lpstr>PowerPoint Presentation</vt:lpstr>
      <vt:lpstr>PowerPoint Presentation</vt:lpstr>
      <vt:lpstr>PowerPoint Presentation</vt:lpstr>
      <vt:lpstr>Построение ROC-кривой</vt:lpstr>
      <vt:lpstr>Построение ROC-кривой</vt:lpstr>
      <vt:lpstr>ROC AUC в sklearn</vt:lpstr>
      <vt:lpstr>Настройка гиперпараметров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Артем Голубничий</cp:lastModifiedBy>
  <cp:revision>1</cp:revision>
  <dcterms:modified xsi:type="dcterms:W3CDTF">2025-04-05T03:03:59Z</dcterms:modified>
</cp:coreProperties>
</file>