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b="1" spc="-170" sz="8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Введение в регулярные выражени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 в регулярные выражения</a:t>
            </a:r>
          </a:p>
        </p:txBody>
      </p:sp>
      <p:sp>
        <p:nvSpPr>
          <p:cNvPr id="129" name="Специалист по большим данны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Специалист по большим данным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Другие токенайзеры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Другие токенайзеры</a:t>
            </a:r>
          </a:p>
        </p:txBody>
      </p:sp>
      <p:sp>
        <p:nvSpPr>
          <p:cNvPr id="157" name="sent_tokenize: токенизировать документ в предложения…"/>
          <p:cNvSpPr txBox="1"/>
          <p:nvPr/>
        </p:nvSpPr>
        <p:spPr>
          <a:xfrm>
            <a:off x="1040465" y="3975385"/>
            <a:ext cx="20491028" cy="5262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sent_tokenize: токенизировать документ в предложения</a:t>
            </a:r>
          </a:p>
          <a:p>
            <a:pPr algn="l">
              <a:defRPr b="0" sz="5700"/>
            </a:pPr>
            <a:r>
              <a:t>regexp_tokenize: токенизировать строку или документ на основе регулярного ншаблона</a:t>
            </a:r>
          </a:p>
          <a:p>
            <a:pPr algn="l">
              <a:defRPr b="0" sz="5700"/>
            </a:pPr>
            <a:r>
              <a:t>TweetTokenizer: Специальный класс только для токенизации твитов, позволяя разделить хэштеги, упоминания и множество восклицательных очков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одвинутая токенизация с reg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Продвинутая токенизация с regex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Группировка регулярных выражений с использованием |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Группировка регулярных выражений с использованием |</a:t>
            </a:r>
          </a:p>
        </p:txBody>
      </p:sp>
      <p:sp>
        <p:nvSpPr>
          <p:cNvPr id="162" name="или реализуется через |…"/>
          <p:cNvSpPr txBox="1"/>
          <p:nvPr/>
        </p:nvSpPr>
        <p:spPr>
          <a:xfrm>
            <a:off x="997835" y="4029027"/>
            <a:ext cx="20491028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или реализуется через |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для группировки можно использовать ()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можно использовать явные диапазоны символов с использованием квадратных скобок []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532" y="9371545"/>
            <a:ext cx="11073333" cy="3575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gex диапазоны и группы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Regex диапазоны и группы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68" y="3453505"/>
            <a:ext cx="16823403" cy="7457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Диапазон символов с re.match(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Диапазон символов с re.match()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360" y="4674903"/>
            <a:ext cx="18105033" cy="4495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Регулярные выраж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Регулярные выражения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Что такое регулярные выражения?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808990">
              <a:defRPr b="0" sz="1097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Что такое регулярные выражения?</a:t>
            </a:r>
          </a:p>
        </p:txBody>
      </p:sp>
      <p:sp>
        <p:nvSpPr>
          <p:cNvPr id="134" name="Строки со специальным синтаксисом…"/>
          <p:cNvSpPr txBox="1"/>
          <p:nvPr/>
        </p:nvSpPr>
        <p:spPr>
          <a:xfrm>
            <a:off x="1040465" y="2801923"/>
            <a:ext cx="12925489" cy="1044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Строки со специальным синтаксисом</a:t>
            </a:r>
          </a:p>
          <a:p>
            <a:pPr algn="l">
              <a:defRPr b="0" sz="5700"/>
            </a:pPr>
            <a:r>
              <a:t>Позвольте нам сопоставить шаблоны в других строках</a:t>
            </a:r>
          </a:p>
          <a:p>
            <a:pPr algn="l">
              <a:defRPr b="0" sz="5700"/>
            </a:pPr>
            <a:r>
              <a:t>Применение регулярных выражений:</a:t>
            </a:r>
          </a:p>
          <a:p>
            <a:pPr marL="754062" indent="-754062" algn="l">
              <a:buSzPct val="125000"/>
              <a:buChar char="•"/>
              <a:defRPr b="0" sz="5700"/>
            </a:pPr>
          </a:p>
          <a:p>
            <a:pPr marL="754062" indent="-754062" algn="l">
              <a:buSzPct val="125000"/>
              <a:buChar char="•"/>
              <a:defRPr b="0" sz="5700"/>
            </a:pPr>
            <a:r>
              <a:t>Найти все веб -ссылки в документе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Парсить адреса электронной почты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Удалить/заменить нежелательные символы и т.д.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8811" y="3469773"/>
            <a:ext cx="9704982" cy="7122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Некоторые паттерны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Некоторые паттерны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9054" y="2922541"/>
            <a:ext cx="13645892" cy="10196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Модуль re в Python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Модуль re в Python</a:t>
            </a:r>
          </a:p>
        </p:txBody>
      </p:sp>
      <p:sp>
        <p:nvSpPr>
          <p:cNvPr id="141" name="re: модуль для работы со строковыми данными…"/>
          <p:cNvSpPr txBox="1"/>
          <p:nvPr/>
        </p:nvSpPr>
        <p:spPr>
          <a:xfrm>
            <a:off x="1040465" y="3111785"/>
            <a:ext cx="20491028" cy="6990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re: модуль для работы со строковыми данными</a:t>
            </a:r>
          </a:p>
          <a:p>
            <a:pPr algn="l">
              <a:defRPr b="0" sz="5700"/>
            </a:pPr>
            <a:r>
              <a:t>split: разбивка строк по регулярным выражениям</a:t>
            </a:r>
          </a:p>
          <a:p>
            <a:pPr algn="l">
              <a:defRPr b="0" sz="5700"/>
            </a:pPr>
            <a:r>
              <a:t>findall: найти все вхождения</a:t>
            </a:r>
          </a:p>
          <a:p>
            <a:pPr algn="l">
              <a:defRPr b="0" sz="5700"/>
            </a:pPr>
            <a:r>
              <a:t>search: поиск шаблона</a:t>
            </a:r>
          </a:p>
          <a:p>
            <a:pPr algn="l">
              <a:defRPr b="0" sz="5700"/>
            </a:pPr>
            <a:r>
              <a:t>match: сопоставить строку или подстроку шаблону</a:t>
            </a:r>
          </a:p>
          <a:p>
            <a:pPr marL="754062" indent="-754062" algn="l">
              <a:buSzPct val="125000"/>
              <a:buChar char="-"/>
              <a:defRPr b="0" sz="5700"/>
            </a:pPr>
            <a:r>
              <a:t>первый аргумент всегда шаблон, второй – строка</a:t>
            </a:r>
          </a:p>
          <a:p>
            <a:pPr marL="754062" indent="-754062" algn="l">
              <a:buSzPct val="125000"/>
              <a:buChar char="-"/>
              <a:defRPr b="0" sz="5700"/>
            </a:pPr>
            <a:r>
              <a:t>Может вернуть итератор, строку или объект соответствия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3675" y="10224999"/>
            <a:ext cx="8444608" cy="2704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Токен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Токенизация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Что такое токенизаци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Что такое токенизация</a:t>
            </a:r>
          </a:p>
        </p:txBody>
      </p:sp>
      <p:sp>
        <p:nvSpPr>
          <p:cNvPr id="147" name="Превращение строки или документа в токены (меньшие куски)…"/>
          <p:cNvSpPr txBox="1"/>
          <p:nvPr/>
        </p:nvSpPr>
        <p:spPr>
          <a:xfrm>
            <a:off x="1040465" y="2248185"/>
            <a:ext cx="20491028" cy="871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Превращение строки или документа в токены (меньшие куски)</a:t>
            </a:r>
          </a:p>
          <a:p>
            <a:pPr algn="l">
              <a:defRPr b="0" sz="5700"/>
            </a:pPr>
            <a:r>
              <a:t>Первый шаг в подготовке текста для NLP</a:t>
            </a:r>
          </a:p>
          <a:p>
            <a:pPr algn="l">
              <a:defRPr b="0" sz="5700"/>
            </a:pPr>
            <a:r>
              <a:t>Много разных теорий и правил</a:t>
            </a:r>
          </a:p>
          <a:p>
            <a:pPr algn="l">
              <a:defRPr b="0" sz="5700"/>
            </a:pPr>
            <a:r>
              <a:t>Вы можете создавать свои собственные правила, используя регулярные выражения</a:t>
            </a:r>
          </a:p>
          <a:p>
            <a:pPr algn="l">
              <a:defRPr b="0" sz="5700"/>
            </a:pPr>
            <a:r>
              <a:t>Некоторые примеры:</a:t>
            </a:r>
          </a:p>
          <a:p>
            <a:pPr algn="l">
              <a:defRPr b="0" sz="5700"/>
            </a:pPr>
            <a:r>
              <a:t>• Разбивка слов или предложений</a:t>
            </a:r>
          </a:p>
          <a:p>
            <a:pPr algn="l">
              <a:defRPr b="0" sz="5700"/>
            </a:pPr>
            <a:r>
              <a:t>• Отделение пунктуации</a:t>
            </a:r>
          </a:p>
          <a:p>
            <a:pPr algn="l">
              <a:defRPr b="0" sz="5700"/>
            </a:pPr>
            <a:r>
              <a:t>• Отделение всех хэштегов в твитах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Библиотека nltk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Библиотека nltk</a:t>
            </a:r>
          </a:p>
        </p:txBody>
      </p:sp>
      <p:sp>
        <p:nvSpPr>
          <p:cNvPr id="150" name="nltk: natural language toolkit"/>
          <p:cNvSpPr txBox="1"/>
          <p:nvPr/>
        </p:nvSpPr>
        <p:spPr>
          <a:xfrm>
            <a:off x="1011540" y="2708868"/>
            <a:ext cx="20491027" cy="96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rPr b="1"/>
              <a:t>nltk</a:t>
            </a:r>
            <a:r>
              <a:t>: natural language toolkit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8982" y="4696746"/>
            <a:ext cx="12747960" cy="7223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Для чего нужна токенизация?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Для чего нужна токенизация?</a:t>
            </a:r>
          </a:p>
        </p:txBody>
      </p:sp>
      <p:sp>
        <p:nvSpPr>
          <p:cNvPr id="154" name="Легче работать с картами частей…"/>
          <p:cNvSpPr txBox="1"/>
          <p:nvPr/>
        </p:nvSpPr>
        <p:spPr>
          <a:xfrm>
            <a:off x="1040465" y="5270785"/>
            <a:ext cx="20491028" cy="267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Легче работать с картами частей</a:t>
            </a:r>
          </a:p>
          <a:p>
            <a:pPr algn="l">
              <a:defRPr b="0" sz="5700"/>
            </a:pPr>
            <a:r>
              <a:t>Сопоставление общих закономерностей</a:t>
            </a:r>
          </a:p>
          <a:p>
            <a:pPr algn="l">
              <a:defRPr b="0" sz="5700"/>
            </a:pPr>
            <a:r>
              <a:t>Удаление нежелательных токенов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