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b="1" spc="-170" sz="8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1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Модели машинного обучения в Scikit-learn (Настройка модели, логистическая регрессия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26440">
              <a:defRPr sz="9856"/>
            </a:pPr>
            <a:r>
              <a:t>Модели машинного обучения в Scikit-learn (Настройка модели, логистическая регрессия)</a:t>
            </a:r>
            <a:r>
              <a:rPr sz="1056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29" name="Специалист по большим данны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большим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Матрица ошибок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Матрица ошибок в sklearn </a:t>
            </a:r>
          </a:p>
        </p:txBody>
      </p:sp>
      <p:sp>
        <p:nvSpPr>
          <p:cNvPr id="160" name="from sklearn.metrics import classification_report, confusion_matrix…"/>
          <p:cNvSpPr txBox="1"/>
          <p:nvPr>
            <p:ph type="body" idx="1"/>
          </p:nvPr>
        </p:nvSpPr>
        <p:spPr>
          <a:xfrm>
            <a:off x="920677" y="3019996"/>
            <a:ext cx="23059843" cy="629580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classification_report, confusion_matrix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knn = KNeighborsClassifier(n_neighbors=7)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test_size=0.4, random_state=42)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knn.fit(X_train, y_train)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knn.predict(X_test)</a:t>
            </a:r>
          </a:p>
          <a:p>
            <a:pPr marL="0" indent="0" defTabSz="693419">
              <a:lnSpc>
                <a:spcPct val="120000"/>
              </a:lnSpc>
              <a:spcBef>
                <a:spcPts val="0"/>
              </a:spcBef>
              <a:buSzTx/>
              <a:buNone/>
              <a:defRPr sz="4032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print(confusion_matrix(y_test, y_pred))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9668" y="10028493"/>
            <a:ext cx="5641862" cy="241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int(classification_report(y_test, y_pred))"/>
          <p:cNvSpPr txBox="1"/>
          <p:nvPr>
            <p:ph type="body" sz="quarter" idx="1"/>
          </p:nvPr>
        </p:nvSpPr>
        <p:spPr>
          <a:xfrm>
            <a:off x="920677" y="3019996"/>
            <a:ext cx="23059843" cy="131064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lvl1pPr>
          </a:lstStyle>
          <a:p>
            <a:pPr/>
            <a:r>
              <a:t>print(classification_report(y_test, y_pred))</a:t>
            </a:r>
          </a:p>
        </p:txBody>
      </p:sp>
      <p:sp>
        <p:nvSpPr>
          <p:cNvPr id="164" name="Отчет о классификации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Отчет о классификации в sklearn 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1995" y="5533697"/>
            <a:ext cx="12240010" cy="4426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огистическая регрессия и ROC-крива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Логистическая регрессия и ROC-кривая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Логистическая регрессия для бинарной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Логистическая регрессия для бинарной классификации</a:t>
            </a:r>
          </a:p>
        </p:txBody>
      </p:sp>
      <p:sp>
        <p:nvSpPr>
          <p:cNvPr id="170" name="Логистическая регрессия используется для задач классификации…"/>
          <p:cNvSpPr txBox="1"/>
          <p:nvPr/>
        </p:nvSpPr>
        <p:spPr>
          <a:xfrm>
            <a:off x="1040465" y="3998397"/>
            <a:ext cx="22303071" cy="612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Логистическая регрессия используется для задач классификации</a:t>
            </a:r>
          </a:p>
          <a:p>
            <a:pPr algn="l">
              <a:defRPr b="0" sz="5700"/>
            </a:pPr>
            <a:r>
              <a:t>Вероятности вывода логистической регрессии</a:t>
            </a:r>
          </a:p>
          <a:p>
            <a:pPr algn="l">
              <a:defRPr b="0" sz="5700"/>
            </a:pPr>
            <a:r>
              <a:t>Если вероятность, p&gt; 0,5:</a:t>
            </a:r>
          </a:p>
          <a:p>
            <a:pPr algn="l">
              <a:defRPr b="0" sz="5700"/>
            </a:pPr>
            <a:r>
              <a:t>Данные помечены 1</a:t>
            </a:r>
          </a:p>
          <a:p>
            <a:pPr algn="l">
              <a:defRPr b="0" sz="5700"/>
            </a:pPr>
            <a:r>
              <a:t>Если вероятность, р &lt;0,5:</a:t>
            </a:r>
          </a:p>
          <a:p>
            <a:pPr algn="l">
              <a:defRPr b="0" sz="5700"/>
            </a:pPr>
            <a:r>
              <a:t>Данные помечены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Линейная граница решени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Линейная граница решения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243" y="3115291"/>
            <a:ext cx="12955514" cy="10031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Логистическая регрессия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Логистическая регрессия в sklearn </a:t>
            </a:r>
          </a:p>
        </p:txBody>
      </p:sp>
      <p:sp>
        <p:nvSpPr>
          <p:cNvPr id="176" name="from sklearn.linear_model import LogisticRegression…"/>
          <p:cNvSpPr txBox="1"/>
          <p:nvPr>
            <p:ph type="body" idx="1"/>
          </p:nvPr>
        </p:nvSpPr>
        <p:spPr>
          <a:xfrm>
            <a:off x="920677" y="3019996"/>
            <a:ext cx="23059843" cy="6295803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sklearn.linear_model import LogisticRegression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logreg = LogisticRegression()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X_train, X_test, y_train, y_test = train_test_split(X, y, test_size=0.3, random_state=42)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logreg.fit(X_train, y_train)</a:t>
            </a:r>
          </a:p>
          <a:p>
            <a:pPr marL="0" indent="0" defTabSz="808990">
              <a:lnSpc>
                <a:spcPct val="120000"/>
              </a:lnSpc>
              <a:spcBef>
                <a:spcPts val="0"/>
              </a:spcBef>
              <a:buSzTx/>
              <a:buNone/>
              <a:defRPr sz="4704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 = logreg.predict(X_test)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едсказание вероятностей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Предсказание вероятностей</a:t>
            </a:r>
          </a:p>
        </p:txBody>
      </p:sp>
      <p:sp>
        <p:nvSpPr>
          <p:cNvPr id="179" name="y_pred_probs = logreg.predict_proba(X_test)[:, 1]…"/>
          <p:cNvSpPr txBox="1"/>
          <p:nvPr>
            <p:ph type="body" sz="quarter" idx="1"/>
          </p:nvPr>
        </p:nvSpPr>
        <p:spPr>
          <a:xfrm>
            <a:off x="920677" y="3019996"/>
            <a:ext cx="23059843" cy="2552579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y_pred_probs = logreg.predict_proba(X_test)[:,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print(y_pred_probs[0])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594" y="6284784"/>
            <a:ext cx="6108167" cy="1252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ороги вероятност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Пороги вероятности</a:t>
            </a:r>
          </a:p>
        </p:txBody>
      </p:sp>
      <p:sp>
        <p:nvSpPr>
          <p:cNvPr id="183" name="• По умолчанию порог логистической регрессии = 0,5…"/>
          <p:cNvSpPr txBox="1"/>
          <p:nvPr/>
        </p:nvSpPr>
        <p:spPr>
          <a:xfrm>
            <a:off x="1040465" y="5293797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• По умолчанию порог логистической регрессии = 0,5</a:t>
            </a:r>
          </a:p>
          <a:p>
            <a:pPr algn="l">
              <a:defRPr b="0" sz="5700"/>
            </a:pPr>
            <a:r>
              <a:t>• Не специфично для логистической регрессии</a:t>
            </a:r>
          </a:p>
          <a:p>
            <a:pPr algn="l">
              <a:defRPr b="0" sz="5700"/>
            </a:pPr>
            <a:r>
              <a:t>• Классификаторы KNN также имеют пороги</a:t>
            </a:r>
          </a:p>
          <a:p>
            <a:pPr algn="l">
              <a:defRPr b="0" sz="5700"/>
            </a:pPr>
            <a:r>
              <a:t>• Что произойдет, если мы изменим порог?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C-крива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ROC-кривая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101" y="3063090"/>
            <a:ext cx="16693798" cy="1060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OC-кривая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ROC-кривая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577" y="3205483"/>
            <a:ext cx="15092846" cy="9613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Метрики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Метрики модели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остроение ROC-кривой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Построение ROC-кривой</a:t>
            </a:r>
          </a:p>
        </p:txBody>
      </p:sp>
      <p:sp>
        <p:nvSpPr>
          <p:cNvPr id="192" name="from sklearn.metrics import roc_curve…"/>
          <p:cNvSpPr txBox="1"/>
          <p:nvPr>
            <p:ph type="body" idx="1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roc_curve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fpr, tpr, tresholds = roc_curve(y_test, y_pred_probs)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plt.plot([0, 1], [0, 1], "k--")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plt.plot(fpr, tpr)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plt.xlabel("False Positive Rate")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plt.ylabel("True Positive Rate")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plt.xlabel("Logistic Regression Curve")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plt.show()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остроение ROC-кривой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Построение ROC-кривой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3188" y="2251229"/>
            <a:ext cx="13757624" cy="10991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C AUC в sklearn"/>
          <p:cNvSpPr txBox="1"/>
          <p:nvPr>
            <p:ph type="title"/>
          </p:nvPr>
        </p:nvSpPr>
        <p:spPr>
          <a:xfrm>
            <a:off x="31136" y="355600"/>
            <a:ext cx="24321728" cy="2286000"/>
          </a:xfrm>
          <a:prstGeom prst="rect">
            <a:avLst/>
          </a:prstGeom>
        </p:spPr>
        <p:txBody>
          <a:bodyPr/>
          <a:lstStyle/>
          <a:p>
            <a:pPr/>
            <a:r>
              <a:t>ROC AUC в sklearn</a:t>
            </a:r>
          </a:p>
        </p:txBody>
      </p:sp>
      <p:sp>
        <p:nvSpPr>
          <p:cNvPr id="198" name="from sklearn.metrics import roc_auc_score…"/>
          <p:cNvSpPr txBox="1"/>
          <p:nvPr>
            <p:ph type="body" sz="quarter" idx="1"/>
          </p:nvPr>
        </p:nvSpPr>
        <p:spPr>
          <a:xfrm>
            <a:off x="920677" y="3019996"/>
            <a:ext cx="23059843" cy="2558650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sklearn.metrics import roc_auc_score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print(roc_auc_score(y_test, y_pred_probs))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450" y="6298848"/>
            <a:ext cx="5711332" cy="1118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Настройка гиперпараметр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Настройка гиперпараметров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Настройка гиперпараметр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Настройка гиперпараметров</a:t>
            </a:r>
          </a:p>
        </p:txBody>
      </p:sp>
      <p:sp>
        <p:nvSpPr>
          <p:cNvPr id="204" name="• Регрессия Ridge/lasso: выбор альфа…"/>
          <p:cNvSpPr txBox="1"/>
          <p:nvPr/>
        </p:nvSpPr>
        <p:spPr>
          <a:xfrm>
            <a:off x="1040465" y="4861997"/>
            <a:ext cx="22303071" cy="43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• Регрессия Ridge/lasso: выбор альфа</a:t>
            </a:r>
          </a:p>
          <a:p>
            <a:pPr algn="l">
              <a:defRPr b="0" sz="5700"/>
            </a:pPr>
            <a:r>
              <a:t>• KNN: выбор n_neighbors</a:t>
            </a:r>
          </a:p>
          <a:p>
            <a:pPr algn="l">
              <a:defRPr b="0" sz="5700"/>
            </a:pPr>
            <a:r>
              <a:t>• Гиперпараметры: параметры, которые мы указываем перед установкой модели</a:t>
            </a:r>
          </a:p>
          <a:p>
            <a:pPr algn="l">
              <a:defRPr b="0" sz="5700"/>
            </a:pPr>
            <a:r>
              <a:t>• Как альфа и n_neighbors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Выбор правильных гиперпараметр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59459">
              <a:defRPr b="0" sz="1030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Выбор правильных гиперпараметров</a:t>
            </a:r>
          </a:p>
        </p:txBody>
      </p:sp>
      <p:sp>
        <p:nvSpPr>
          <p:cNvPr id="207" name="1. Попробуйте много разных значений гиперпараметрических…"/>
          <p:cNvSpPr txBox="1"/>
          <p:nvPr/>
        </p:nvSpPr>
        <p:spPr>
          <a:xfrm>
            <a:off x="1040465" y="3047934"/>
            <a:ext cx="22303071" cy="958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1. Попробуйте много разных значений гиперпараметрических</a:t>
            </a:r>
          </a:p>
          <a:p>
            <a:pPr algn="l">
              <a:defRPr b="0" sz="5700"/>
            </a:pPr>
            <a:r>
              <a:t>2. Установите их все отдельно</a:t>
            </a:r>
          </a:p>
          <a:p>
            <a:pPr algn="l">
              <a:defRPr b="0" sz="5700"/>
            </a:pPr>
            <a:r>
              <a:t>3. Посмотрите, насколько хорошо они выполняют</a:t>
            </a:r>
          </a:p>
          <a:p>
            <a:pPr algn="l">
              <a:defRPr b="0" sz="5700"/>
            </a:pPr>
            <a:r>
              <a:t>4. Выберите наиболее эффективные значения</a:t>
            </a:r>
          </a:p>
          <a:p>
            <a:pPr algn="l">
              <a:defRPr b="0" sz="5700"/>
            </a:pPr>
          </a:p>
          <a:p>
            <a:pPr algn="l">
              <a:defRPr b="0" sz="5700"/>
            </a:pPr>
            <a:r>
              <a:t>• Это называется настройкой гиперпараметров</a:t>
            </a:r>
          </a:p>
          <a:p>
            <a:pPr algn="l">
              <a:defRPr b="0" sz="5700"/>
            </a:pPr>
            <a:r>
              <a:t>• Очень важно использовать перекрестную проверку, чтобы избежать переобучения</a:t>
            </a:r>
          </a:p>
          <a:p>
            <a:pPr algn="l">
              <a:defRPr b="0" sz="5700"/>
            </a:pPr>
            <a:r>
              <a:t>• Мы все еще можем разделить данные и выполнить перекрестную проверку на учебном наборе</a:t>
            </a:r>
          </a:p>
          <a:p>
            <a:pPr algn="l">
              <a:defRPr b="0" sz="5700"/>
            </a:pPr>
            <a:r>
              <a:t>• Мы фиксируем набор тестов для окончательной оценки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Поиск по сетки кроссвалидации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993" y="3476835"/>
            <a:ext cx="20196014" cy="6762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Поиск по сетки кроссвалидации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0537" y="3154803"/>
            <a:ext cx="21922926" cy="7406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оиск по сетки кроссвалид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Поиск по сетки кроссвалидации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71" y="2919894"/>
            <a:ext cx="22785058" cy="775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оиск по сетки кроссвалидации в sklearn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676909">
              <a:defRPr b="0" sz="9184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Поиск по сетки кроссвалидации в sklearn</a:t>
            </a:r>
          </a:p>
        </p:txBody>
      </p:sp>
      <p:sp>
        <p:nvSpPr>
          <p:cNvPr id="219" name="from sklearn.model_selection import GridSearchCV…"/>
          <p:cNvSpPr txBox="1"/>
          <p:nvPr>
            <p:ph type="body" idx="4294967295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GridSearchCV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kf = KFold(n_splits=5, shuffle=True, random_state=42)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param_grid = {"alpha": np.arange(0.0001, 1, 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          "solver": ["sag", "lsqr"]}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 = Ridge()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 = GridSearchCV(ridge, param_grid, cv=kf)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ridge_cv.fit(X_train, y_train)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print(ridge_cv.best_params_, ridge_cv.best_score_)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637" y="12409388"/>
            <a:ext cx="12557617" cy="942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Метрики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Метрики классификации</a:t>
            </a:r>
          </a:p>
        </p:txBody>
      </p:sp>
      <p:sp>
        <p:nvSpPr>
          <p:cNvPr id="134" name="Измерение качества модели с помощью точности (Accuracy) не всегда эффективно…"/>
          <p:cNvSpPr txBox="1"/>
          <p:nvPr/>
        </p:nvSpPr>
        <p:spPr>
          <a:xfrm>
            <a:off x="1040465" y="5293797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4062" indent="-754062" algn="l">
              <a:buSzPct val="125000"/>
              <a:buChar char="•"/>
              <a:defRPr b="0" sz="5700"/>
            </a:pPr>
            <a:r>
              <a:t>Измерение качества модели с помощью точности (Accuracy) не всегда эффективно 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Подходит только для классических распределений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Не всегда полезный показатель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Ограничения и альтернативный подход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09930">
              <a:defRPr b="0" sz="9632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Ограничения и альтернативный подход</a:t>
            </a:r>
          </a:p>
        </p:txBody>
      </p:sp>
      <p:sp>
        <p:nvSpPr>
          <p:cNvPr id="223" name="• 3-кратная перекрестная проверка, 1 гиперпараметр, 10 общих значений = 30 проходов…"/>
          <p:cNvSpPr txBox="1"/>
          <p:nvPr/>
        </p:nvSpPr>
        <p:spPr>
          <a:xfrm>
            <a:off x="1040465" y="4350616"/>
            <a:ext cx="22303071" cy="35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• 3-кратная перекрестная проверка, 1 гиперпараметр, 10 общих значений = 30 проходов</a:t>
            </a:r>
          </a:p>
          <a:p>
            <a:pPr algn="l">
              <a:defRPr b="0" sz="5700"/>
            </a:pPr>
            <a:r>
              <a:t>• 10-кратная перекрестная проверка, 3 гиперпараметра, 30 общих значений = 900 проходов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andomizedSearchCV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RandomizedSearchCV</a:t>
            </a:r>
          </a:p>
        </p:txBody>
      </p:sp>
      <p:sp>
        <p:nvSpPr>
          <p:cNvPr id="226" name="from sklearn.model_selection import RandomizedSearchCV…"/>
          <p:cNvSpPr txBox="1"/>
          <p:nvPr>
            <p:ph type="body" idx="4294967295"/>
          </p:nvPr>
        </p:nvSpPr>
        <p:spPr>
          <a:xfrm>
            <a:off x="920677" y="3019996"/>
            <a:ext cx="23059843" cy="924768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from sklearn.model_selection import RandomizedSearchCV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kf = KFold(n_splits=5, shuffle=True, random_state=42)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param_grid = {"alpha": np.arange(0.0001, 1, 10),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              "solver": ["sag", "lsqr"]}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 = Ridge()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 = RandomizedSearchCV(ridge, param_grid, cv=kf, n_iter=2)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ridge_cv.fit(X_train, y_train)</a:t>
            </a:r>
          </a:p>
          <a:p>
            <a:pPr marL="0" indent="0" defTabSz="784225">
              <a:lnSpc>
                <a:spcPct val="120000"/>
              </a:lnSpc>
              <a:spcBef>
                <a:spcPts val="0"/>
              </a:spcBef>
              <a:buSzTx/>
              <a:buNone/>
              <a:defRPr sz="456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print(ridge_cv.best_params_, ridge_cv.best_score_)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387" y="12646077"/>
            <a:ext cx="11556297" cy="793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Оценка тестовых значений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Оценка тестовых значений</a:t>
            </a:r>
          </a:p>
        </p:txBody>
      </p:sp>
      <p:sp>
        <p:nvSpPr>
          <p:cNvPr id="230" name="test_score = ridge_cv.score(X_test, y_test)…"/>
          <p:cNvSpPr txBox="1"/>
          <p:nvPr>
            <p:ph type="body" sz="quarter" idx="4294967295"/>
          </p:nvPr>
        </p:nvSpPr>
        <p:spPr>
          <a:xfrm>
            <a:off x="920677" y="3019996"/>
            <a:ext cx="23059843" cy="2385026"/>
          </a:xfrm>
          <a:prstGeom prst="rect">
            <a:avLst/>
          </a:prstGeom>
          <a:solidFill>
            <a:srgbClr val="D5D5D5"/>
          </a:solidFill>
          <a:ln>
            <a:solidFill>
              <a:srgbClr val="000000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test_score = ridge_cv.score(X_test, y_test)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4800">
                <a:latin typeface="Fira Code Retina"/>
                <a:ea typeface="Fira Code Retina"/>
                <a:cs typeface="Fira Code Retina"/>
                <a:sym typeface="Fira Code Retina"/>
              </a:defRPr>
            </a:pPr>
            <a:r>
              <a:t>print(test_score)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641" y="6116697"/>
            <a:ext cx="6893234" cy="114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Дисбаланс классов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Дисбаланс классов</a:t>
            </a:r>
          </a:p>
        </p:txBody>
      </p:sp>
      <p:sp>
        <p:nvSpPr>
          <p:cNvPr id="137" name="Классификация для прогнозирования мошеннических банковских транзакций…"/>
          <p:cNvSpPr txBox="1"/>
          <p:nvPr/>
        </p:nvSpPr>
        <p:spPr>
          <a:xfrm>
            <a:off x="1040465" y="2702997"/>
            <a:ext cx="22303071" cy="871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Классификация для прогнозирования мошеннических банковских транзакций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• 99% транзакций являются законными; 1% мошеннические</a:t>
            </a:r>
          </a:p>
          <a:p>
            <a:pPr algn="l">
              <a:defRPr b="0" sz="5700"/>
            </a:pPr>
            <a:r>
              <a:t>Можно создать классификатор, который предсказывает, что ни одна из транзакций не мошеннична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Точно на 99%!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Но ужасно в предсказании мошеннических транзакций</a:t>
            </a:r>
          </a:p>
          <a:p>
            <a:pPr marL="754062" indent="-754062" algn="l">
              <a:buSzPct val="125000"/>
              <a:buChar char="•"/>
              <a:defRPr b="0" sz="5700"/>
            </a:pPr>
            <a:r>
              <a:t>Не выполняет его первоначальной цели</a:t>
            </a:r>
          </a:p>
          <a:p>
            <a:pPr algn="l">
              <a:defRPr b="0" sz="5700"/>
            </a:pPr>
            <a:r>
              <a:t>Дисбаланс класса: неровная частота классов</a:t>
            </a:r>
          </a:p>
          <a:p>
            <a:pPr algn="l">
              <a:defRPr b="0" sz="5700"/>
            </a:pPr>
            <a:r>
              <a:t>Нужен другой способ оценить производительность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Матрица ошибок для оценки эффективности классификации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Матрица ошибок для оценки эффективности классификации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61" y="4438944"/>
            <a:ext cx="19065104" cy="5147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Матрица ошибок для оценки эффективности классификации. Точность (Accuracy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Матрица ошибок для оценки эффективности классификации. Точность (Accuracy)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61" y="4284354"/>
            <a:ext cx="19065104" cy="5147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3246" y="10213779"/>
            <a:ext cx="5992334" cy="2204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Матрица ошибок для оценки эффективности классификации. Точность (Precision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Матрица ошибок для оценки эффективности классификации. Точность (Precision)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891" y="3303070"/>
            <a:ext cx="19065104" cy="5147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8627" y="8516236"/>
            <a:ext cx="8495631" cy="186783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Высокая точность = меньшая ложноположительная оценка…"/>
          <p:cNvSpPr txBox="1"/>
          <p:nvPr/>
        </p:nvSpPr>
        <p:spPr>
          <a:xfrm>
            <a:off x="438203" y="10764698"/>
            <a:ext cx="22436481" cy="267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Высокая точность = меньшая ложноположительная оценка</a:t>
            </a:r>
          </a:p>
          <a:p>
            <a:pPr algn="l">
              <a:defRPr b="0" sz="5700"/>
            </a:pPr>
            <a:r>
              <a:t>Высокая точность: предсказывается, что не так много законных транзакций будут мошенническими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трица ошибок для оценки эффективности классификации. Полнота (Recall)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20065">
              <a:defRPr b="0" sz="7056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Матрица ошибок для оценки эффективности классификации. Полнота (Recall)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891" y="3303070"/>
            <a:ext cx="19065104" cy="514729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Высокий отзыв = более низкая ложная отрицательная оценка…"/>
          <p:cNvSpPr txBox="1"/>
          <p:nvPr/>
        </p:nvSpPr>
        <p:spPr>
          <a:xfrm>
            <a:off x="438203" y="10764698"/>
            <a:ext cx="24079010" cy="267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5700"/>
            </a:pPr>
            <a:r>
              <a:t>Высокий отзыв = более низкая ложная отрицательная оценка</a:t>
            </a:r>
          </a:p>
          <a:p>
            <a:pPr algn="l">
              <a:defRPr b="0" sz="5700"/>
            </a:pPr>
            <a:r>
              <a:t>Высокий отзыв: правильно предсказал большинство мошеннических транзакций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3134" y="8959026"/>
            <a:ext cx="7866617" cy="129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-1 оценка"/>
          <p:cNvSpPr txBox="1"/>
          <p:nvPr/>
        </p:nvSpPr>
        <p:spPr>
          <a:xfrm>
            <a:off x="9966" y="355600"/>
            <a:ext cx="24364068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F-1 оценка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3996" y="5617092"/>
            <a:ext cx="10496007" cy="248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